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3" r:id="rId7"/>
    <p:sldId id="281" r:id="rId8"/>
    <p:sldId id="282" r:id="rId9"/>
    <p:sldId id="264" r:id="rId10"/>
    <p:sldId id="265" r:id="rId11"/>
    <p:sldId id="266" r:id="rId12"/>
    <p:sldId id="267" r:id="rId13"/>
    <p:sldId id="268" r:id="rId14"/>
    <p:sldId id="269" r:id="rId15"/>
    <p:sldId id="270" r:id="rId16"/>
    <p:sldId id="271" r:id="rId17"/>
    <p:sldId id="272" r:id="rId18"/>
    <p:sldId id="273" r:id="rId19"/>
    <p:sldId id="276" r:id="rId20"/>
    <p:sldId id="279" r:id="rId21"/>
    <p:sldId id="277" r:id="rId22"/>
    <p:sldId id="280" r:id="rId23"/>
    <p:sldId id="283" r:id="rId24"/>
    <p:sldId id="274" r:id="rId25"/>
    <p:sldId id="275" r:id="rId26"/>
    <p:sldId id="284" r:id="rId27"/>
    <p:sldId id="285" r:id="rId28"/>
    <p:sldId id="278" r:id="rId29"/>
    <p:sldId id="260" r:id="rId30"/>
    <p:sldId id="261"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66679" initials="1" lastIdx="23" clrIdx="0">
    <p:extLst>
      <p:ext uri="{19B8F6BF-5375-455C-9EA6-DF929625EA0E}">
        <p15:presenceInfo xmlns:p15="http://schemas.microsoft.com/office/powerpoint/2012/main" userId="d6ac46f7eb4e92c4" providerId="Windows Live"/>
      </p:ext>
    </p:extLst>
  </p:cmAuthor>
  <p:cmAuthor id="2" name="Alfonso Celotto" initials="AC" lastIdx="1" clrIdx="1">
    <p:extLst>
      <p:ext uri="{19B8F6BF-5375-455C-9EA6-DF929625EA0E}">
        <p15:presenceInfo xmlns:p15="http://schemas.microsoft.com/office/powerpoint/2012/main" userId="S::acelotto@os.uniroma3.it::77fd0895-7070-45f9-82ab-61afe2a664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93"/>
  </p:normalViewPr>
  <p:slideViewPr>
    <p:cSldViewPr snapToGrid="0">
      <p:cViewPr varScale="1">
        <p:scale>
          <a:sx n="96" d="100"/>
          <a:sy n="96" d="100"/>
        </p:scale>
        <p:origin x="200"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5-14T13:04:23.050" idx="10">
    <p:pos x="10" y="10"/>
    <p:text>Correggerei la frase in "If you were expelled from a social network, who would you appeal to?"</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5-14T13:34:14.133" idx="23">
    <p:pos x="5298" y="2736"/>
    <p:text>Quì bisogna aggiungere "all of them"</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05-14T13:31:22.659" idx="22">
    <p:pos x="10" y="10"/>
    <p:text>Nel secondo periodo dopo la parola "experts" sostituirei "from around the world" con "coming from parts of the world"</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3-05-14T13:15:35.193" idx="15">
    <p:pos x="10" y="10"/>
    <p:text>Nel primo periodo, quando dice "when you enter" aggiungerei un oggetto per maggiore chiarezza.</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04BFA5-3BA9-526D-E6C8-A7D9D64E500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AA7AD77-FB25-95D8-D3C7-63B6595F2A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96755DA-F9F8-14AE-B218-D5C3B76F508E}"/>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5" name="Segnaposto piè di pagina 4">
            <a:extLst>
              <a:ext uri="{FF2B5EF4-FFF2-40B4-BE49-F238E27FC236}">
                <a16:creationId xmlns:a16="http://schemas.microsoft.com/office/drawing/2014/main" id="{8804EADC-0252-6DF8-D94E-A494D0A0047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528CF9B-BD3A-704A-46F4-90E7E373FA27}"/>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417550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6E81A1-2A9E-FD9C-0C58-276C764806B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747DF05-AB3E-8B25-B08B-843ABB9B5A8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40610AE-2848-B9A6-7FEA-77EAFB8EC116}"/>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5" name="Segnaposto piè di pagina 4">
            <a:extLst>
              <a:ext uri="{FF2B5EF4-FFF2-40B4-BE49-F238E27FC236}">
                <a16:creationId xmlns:a16="http://schemas.microsoft.com/office/drawing/2014/main" id="{5F515A9A-D62B-4854-915A-775CBA60A63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A7F604-6732-7C1B-0183-30C8B5FA383E}"/>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40921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62DC7F6-F6E9-B453-BB2C-00CFD747A28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4F6C1C4-85FB-B545-142B-41716A18775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A295CA6-D9B7-BB90-16C7-64C80C56B8B8}"/>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5" name="Segnaposto piè di pagina 4">
            <a:extLst>
              <a:ext uri="{FF2B5EF4-FFF2-40B4-BE49-F238E27FC236}">
                <a16:creationId xmlns:a16="http://schemas.microsoft.com/office/drawing/2014/main" id="{05E88A57-ED40-0486-196D-50086684B6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FFE7DD3-534B-F37B-C226-CF23F02046D0}"/>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16193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4FF9F1-3EB0-0291-4F92-1BF4C1B0C21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E53A24E-FCD4-021F-364E-00BFB4DA251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847694-861F-99FF-70AA-703EBBBE96FF}"/>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5" name="Segnaposto piè di pagina 4">
            <a:extLst>
              <a:ext uri="{FF2B5EF4-FFF2-40B4-BE49-F238E27FC236}">
                <a16:creationId xmlns:a16="http://schemas.microsoft.com/office/drawing/2014/main" id="{E526C50C-1904-E9E8-0DA1-9A9F3E10E79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24046D5-5075-BBAF-64CD-DAE20D22ADA5}"/>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104573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59D4CB-248D-9597-F19D-304C08A617E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5BD8893-2288-DED6-6085-E45D02A44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A8C9092-3C18-2048-04C3-D6628EC08443}"/>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5" name="Segnaposto piè di pagina 4">
            <a:extLst>
              <a:ext uri="{FF2B5EF4-FFF2-40B4-BE49-F238E27FC236}">
                <a16:creationId xmlns:a16="http://schemas.microsoft.com/office/drawing/2014/main" id="{F424552A-BB66-C1C3-4426-941493EB37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F3B6507-F3BE-ADB9-9708-AAA0AA3BD426}"/>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353255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65A3FE-29FA-CB6F-8DAB-8981FAA908C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F5BC100-B0F0-300E-AEFA-1D20CB21419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29D4888-C312-7C4B-EF2F-82C8C6CE05F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C698CF8-BDC2-26FE-56FB-341A0CFD46AC}"/>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6" name="Segnaposto piè di pagina 5">
            <a:extLst>
              <a:ext uri="{FF2B5EF4-FFF2-40B4-BE49-F238E27FC236}">
                <a16:creationId xmlns:a16="http://schemas.microsoft.com/office/drawing/2014/main" id="{7E1F76F4-FB97-D627-4E24-B794AD43F4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B8FC15-0158-9D5A-83E0-78687B72D9CF}"/>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66380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CACFB9-5C3C-34EC-7A71-9661BD7C79D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61E55FA-3989-D714-AD2E-D4EA504704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152D08F-ADE3-94D0-528D-80C30175DE4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D8FCB0D-EE08-F8B2-ACFF-DC6ECD7165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DCDF892-A690-BC14-FB68-F771C97D7AF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44749DE-6B3B-9AB5-A966-2E4883840A03}"/>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8" name="Segnaposto piè di pagina 7">
            <a:extLst>
              <a:ext uri="{FF2B5EF4-FFF2-40B4-BE49-F238E27FC236}">
                <a16:creationId xmlns:a16="http://schemas.microsoft.com/office/drawing/2014/main" id="{EAA7EC5E-E4DB-DA6A-8C26-FE8CFFDAE01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336188F-12AC-84AC-82F1-7D11AB2464DE}"/>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107614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50CABD-28E8-F30B-F420-CAE4E739F88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0E86C03-12E8-5028-F057-5DF96A2E13F5}"/>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4" name="Segnaposto piè di pagina 3">
            <a:extLst>
              <a:ext uri="{FF2B5EF4-FFF2-40B4-BE49-F238E27FC236}">
                <a16:creationId xmlns:a16="http://schemas.microsoft.com/office/drawing/2014/main" id="{B2611F0D-AB81-1C53-96E3-401C786EADC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43B3AF9-76AF-C331-C0C5-C458C968256A}"/>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1695006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E7EDF89-42E1-F641-030C-0A3BB1910987}"/>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3" name="Segnaposto piè di pagina 2">
            <a:extLst>
              <a:ext uri="{FF2B5EF4-FFF2-40B4-BE49-F238E27FC236}">
                <a16:creationId xmlns:a16="http://schemas.microsoft.com/office/drawing/2014/main" id="{F2808D12-8E62-606C-B181-31B44D8DCE0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07655C9-D351-F6D7-F13A-BA149F91A03A}"/>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70384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30DF3-F67A-3D60-7D2B-22E8ADD24D1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0A8CCD-BF68-C43C-3426-555219539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BCF10E9-1524-782D-E474-18C4CAEFAB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A375B3B-3B98-5AD5-A8F0-285F4C862A78}"/>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6" name="Segnaposto piè di pagina 5">
            <a:extLst>
              <a:ext uri="{FF2B5EF4-FFF2-40B4-BE49-F238E27FC236}">
                <a16:creationId xmlns:a16="http://schemas.microsoft.com/office/drawing/2014/main" id="{26D2A8F4-405D-8A87-8205-CD8BF72FF0D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8E5267-D6E7-96CC-CC00-6DFF881C2CAA}"/>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107780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F7A2B9-753F-3268-4A4F-BE1F675C080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2BB4FF6-45FC-592E-3549-CB2A4980E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F5DF01C-6671-EDD4-8FB2-65D99C787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A7962CB-83F0-064B-4515-0038C5B02169}"/>
              </a:ext>
            </a:extLst>
          </p:cNvPr>
          <p:cNvSpPr>
            <a:spLocks noGrp="1"/>
          </p:cNvSpPr>
          <p:nvPr>
            <p:ph type="dt" sz="half" idx="10"/>
          </p:nvPr>
        </p:nvSpPr>
        <p:spPr/>
        <p:txBody>
          <a:bodyPr/>
          <a:lstStyle/>
          <a:p>
            <a:fld id="{6D8D1621-19FC-BA44-B859-D074654E6EA4}" type="datetimeFigureOut">
              <a:rPr lang="it-IT" smtClean="0"/>
              <a:t>14/05/23</a:t>
            </a:fld>
            <a:endParaRPr lang="it-IT"/>
          </a:p>
        </p:txBody>
      </p:sp>
      <p:sp>
        <p:nvSpPr>
          <p:cNvPr id="6" name="Segnaposto piè di pagina 5">
            <a:extLst>
              <a:ext uri="{FF2B5EF4-FFF2-40B4-BE49-F238E27FC236}">
                <a16:creationId xmlns:a16="http://schemas.microsoft.com/office/drawing/2014/main" id="{3D7207D2-694F-1C2C-37F6-DCE5AFB2289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F58288D-B5BA-8CE5-30DC-704B18DE7051}"/>
              </a:ext>
            </a:extLst>
          </p:cNvPr>
          <p:cNvSpPr>
            <a:spLocks noGrp="1"/>
          </p:cNvSpPr>
          <p:nvPr>
            <p:ph type="sldNum" sz="quarter" idx="12"/>
          </p:nvPr>
        </p:nvSpPr>
        <p:spPr/>
        <p:txBody>
          <a:bodyPr/>
          <a:lstStyle/>
          <a:p>
            <a:fld id="{3E17DCA9-2B4B-064A-8838-08804A74BE1E}" type="slidenum">
              <a:rPr lang="it-IT" smtClean="0"/>
              <a:t>‹N›</a:t>
            </a:fld>
            <a:endParaRPr lang="it-IT"/>
          </a:p>
        </p:txBody>
      </p:sp>
    </p:spTree>
    <p:extLst>
      <p:ext uri="{BB962C8B-B14F-4D97-AF65-F5344CB8AC3E}">
        <p14:creationId xmlns:p14="http://schemas.microsoft.com/office/powerpoint/2010/main" val="196692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3EF5B83-B781-9EB9-74BC-6397CB9E4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0F5CBCF-30D0-F46C-4E21-F32A1AC2F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2C80DA-98D0-2DA0-6D37-A6F82EAA2B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D1621-19FC-BA44-B859-D074654E6EA4}" type="datetimeFigureOut">
              <a:rPr lang="it-IT" smtClean="0"/>
              <a:t>14/05/23</a:t>
            </a:fld>
            <a:endParaRPr lang="it-IT"/>
          </a:p>
        </p:txBody>
      </p:sp>
      <p:sp>
        <p:nvSpPr>
          <p:cNvPr id="5" name="Segnaposto piè di pagina 4">
            <a:extLst>
              <a:ext uri="{FF2B5EF4-FFF2-40B4-BE49-F238E27FC236}">
                <a16:creationId xmlns:a16="http://schemas.microsoft.com/office/drawing/2014/main" id="{4D2EE1F7-6CF1-4102-803B-1CE545A24A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5804EC8-CD22-4DD9-7CE7-B7C457E17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7DCA9-2B4B-064A-8838-08804A74BE1E}" type="slidenum">
              <a:rPr lang="it-IT" smtClean="0"/>
              <a:t>‹N›</a:t>
            </a:fld>
            <a:endParaRPr lang="it-IT"/>
          </a:p>
        </p:txBody>
      </p:sp>
    </p:spTree>
    <p:extLst>
      <p:ext uri="{BB962C8B-B14F-4D97-AF65-F5344CB8AC3E}">
        <p14:creationId xmlns:p14="http://schemas.microsoft.com/office/powerpoint/2010/main" val="1779390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E005B5-8944-778E-58F1-D76F2F20501F}"/>
              </a:ext>
            </a:extLst>
          </p:cNvPr>
          <p:cNvSpPr>
            <a:spLocks noGrp="1"/>
          </p:cNvSpPr>
          <p:nvPr>
            <p:ph type="ctrTitle"/>
          </p:nvPr>
        </p:nvSpPr>
        <p:spPr/>
        <p:txBody>
          <a:bodyPr/>
          <a:lstStyle/>
          <a:p>
            <a:r>
              <a:rPr lang="it-IT" dirty="0"/>
              <a:t>@</a:t>
            </a:r>
            <a:r>
              <a:rPr lang="it-IT" dirty="0" err="1"/>
              <a:t>alfonsocelotto</a:t>
            </a:r>
            <a:endParaRPr lang="it-IT"/>
          </a:p>
        </p:txBody>
      </p:sp>
      <p:sp>
        <p:nvSpPr>
          <p:cNvPr id="3" name="Sottotitolo 2">
            <a:extLst>
              <a:ext uri="{FF2B5EF4-FFF2-40B4-BE49-F238E27FC236}">
                <a16:creationId xmlns:a16="http://schemas.microsoft.com/office/drawing/2014/main" id="{C761FDE2-0981-3F58-800C-58A5C1478C85}"/>
              </a:ext>
            </a:extLst>
          </p:cNvPr>
          <p:cNvSpPr>
            <a:spLocks noGrp="1"/>
          </p:cNvSpPr>
          <p:nvPr>
            <p:ph type="subTitle" idx="1"/>
          </p:nvPr>
        </p:nvSpPr>
        <p:spPr/>
        <p:txBody>
          <a:bodyPr>
            <a:normAutofit/>
          </a:bodyPr>
          <a:lstStyle/>
          <a:p>
            <a:r>
              <a:rPr lang="it-IT" sz="6600"/>
              <a:t>Social Network </a:t>
            </a:r>
            <a:r>
              <a:rPr lang="it-IT" sz="6600" err="1"/>
              <a:t>regulation</a:t>
            </a:r>
            <a:r>
              <a:rPr lang="it-IT" sz="6600"/>
              <a:t> </a:t>
            </a:r>
          </a:p>
        </p:txBody>
      </p:sp>
    </p:spTree>
    <p:extLst>
      <p:ext uri="{BB962C8B-B14F-4D97-AF65-F5344CB8AC3E}">
        <p14:creationId xmlns:p14="http://schemas.microsoft.com/office/powerpoint/2010/main" val="2400052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21DCF7-FF48-45A8-5B55-9C8118531B08}"/>
              </a:ext>
            </a:extLst>
          </p:cNvPr>
          <p:cNvSpPr>
            <a:spLocks noGrp="1"/>
          </p:cNvSpPr>
          <p:nvPr>
            <p:ph type="title"/>
          </p:nvPr>
        </p:nvSpPr>
        <p:spPr/>
        <p:txBody>
          <a:bodyPr/>
          <a:lstStyle/>
          <a:p>
            <a:pPr algn="ctr"/>
            <a:r>
              <a:rPr lang="it-IT" err="1"/>
              <a:t>What</a:t>
            </a:r>
            <a:r>
              <a:rPr lang="it-IT"/>
              <a:t> – negative side</a:t>
            </a:r>
          </a:p>
        </p:txBody>
      </p:sp>
      <p:sp>
        <p:nvSpPr>
          <p:cNvPr id="3" name="Segnaposto contenuto 2">
            <a:extLst>
              <a:ext uri="{FF2B5EF4-FFF2-40B4-BE49-F238E27FC236}">
                <a16:creationId xmlns:a16="http://schemas.microsoft.com/office/drawing/2014/main" id="{7870587A-4D7A-3CB6-2549-767201CE01A7}"/>
              </a:ext>
            </a:extLst>
          </p:cNvPr>
          <p:cNvSpPr>
            <a:spLocks noGrp="1"/>
          </p:cNvSpPr>
          <p:nvPr>
            <p:ph idx="1"/>
          </p:nvPr>
        </p:nvSpPr>
        <p:spPr/>
        <p:txBody>
          <a:bodyPr>
            <a:normAutofit/>
          </a:bodyPr>
          <a:lstStyle/>
          <a:p>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it-IT" sz="3600" b="0" i="0" dirty="0" err="1">
                <a:solidFill>
                  <a:srgbClr val="374151"/>
                </a:solidFill>
                <a:effectLst/>
                <a:latin typeface="Söhne"/>
              </a:rPr>
              <a:t>There</a:t>
            </a:r>
            <a:r>
              <a:rPr lang="it-IT" sz="3600" b="0" i="0" dirty="0">
                <a:solidFill>
                  <a:srgbClr val="374151"/>
                </a:solidFill>
                <a:effectLst/>
                <a:latin typeface="Söhne"/>
              </a:rPr>
              <a:t> are </a:t>
            </a:r>
            <a:r>
              <a:rPr lang="it-IT" sz="3600" b="0" i="0" dirty="0" err="1">
                <a:solidFill>
                  <a:srgbClr val="374151"/>
                </a:solidFill>
                <a:effectLst/>
                <a:latin typeface="Söhne"/>
              </a:rPr>
              <a:t>also</a:t>
            </a:r>
            <a:r>
              <a:rPr lang="it-IT" sz="3600" b="0" i="0" dirty="0">
                <a:solidFill>
                  <a:srgbClr val="374151"/>
                </a:solidFill>
                <a:effectLst/>
                <a:latin typeface="Söhne"/>
              </a:rPr>
              <a:t> </a:t>
            </a:r>
            <a:r>
              <a:rPr lang="it-IT" sz="3600" b="0" i="0" dirty="0" err="1">
                <a:solidFill>
                  <a:srgbClr val="374151"/>
                </a:solidFill>
                <a:effectLst/>
                <a:latin typeface="Söhne"/>
              </a:rPr>
              <a:t>concerns</a:t>
            </a:r>
            <a:r>
              <a:rPr lang="it-IT" sz="3600" b="0" i="0" dirty="0">
                <a:solidFill>
                  <a:srgbClr val="374151"/>
                </a:solidFill>
                <a:effectLst/>
                <a:latin typeface="Söhne"/>
              </a:rPr>
              <a:t> and challenges </a:t>
            </a:r>
            <a:r>
              <a:rPr lang="it-IT" sz="3600" b="0" i="0" dirty="0" err="1">
                <a:solidFill>
                  <a:srgbClr val="374151"/>
                </a:solidFill>
                <a:effectLst/>
                <a:latin typeface="Söhne"/>
              </a:rPr>
              <a:t>related</a:t>
            </a:r>
            <a:r>
              <a:rPr lang="it-IT" sz="3600" b="0" i="0" dirty="0">
                <a:solidFill>
                  <a:srgbClr val="374151"/>
                </a:solidFill>
                <a:effectLst/>
                <a:latin typeface="Söhne"/>
              </a:rPr>
              <a:t> to human </a:t>
            </a:r>
            <a:r>
              <a:rPr lang="it-IT" sz="3600" b="0" i="0" dirty="0" err="1">
                <a:solidFill>
                  <a:srgbClr val="374151"/>
                </a:solidFill>
                <a:effectLst/>
                <a:latin typeface="Söhne"/>
              </a:rPr>
              <a:t>rights</a:t>
            </a:r>
            <a:r>
              <a:rPr lang="it-IT" sz="3600" b="0" i="0" dirty="0">
                <a:solidFill>
                  <a:srgbClr val="374151"/>
                </a:solidFill>
                <a:effectLst/>
                <a:latin typeface="Söhne"/>
              </a:rPr>
              <a:t> in the </a:t>
            </a:r>
            <a:r>
              <a:rPr lang="it-IT" sz="3600" b="0" i="0" dirty="0" err="1">
                <a:solidFill>
                  <a:srgbClr val="374151"/>
                </a:solidFill>
                <a:effectLst/>
                <a:latin typeface="Söhne"/>
              </a:rPr>
              <a:t>context</a:t>
            </a:r>
            <a:r>
              <a:rPr lang="it-IT" sz="3600" b="0" i="0" dirty="0">
                <a:solidFill>
                  <a:srgbClr val="374151"/>
                </a:solidFill>
                <a:effectLst/>
                <a:latin typeface="Söhne"/>
              </a:rPr>
              <a:t> of social networks:</a:t>
            </a:r>
          </a:p>
          <a:p>
            <a:r>
              <a:rPr lang="it-IT" sz="3600" dirty="0">
                <a:solidFill>
                  <a:srgbClr val="374151"/>
                </a:solidFill>
                <a:latin typeface="Söhne"/>
                <a:ea typeface="Calibri" panose="020F0502020204030204" pitchFamily="34" charset="0"/>
                <a:cs typeface="Times New Roman" panose="02020603050405020304" pitchFamily="18" charset="0"/>
              </a:rPr>
              <a:t>Privacy</a:t>
            </a:r>
          </a:p>
          <a:p>
            <a:r>
              <a:rPr lang="it-IT" sz="3600" dirty="0">
                <a:solidFill>
                  <a:srgbClr val="374151"/>
                </a:solidFill>
                <a:latin typeface="Söhne"/>
                <a:cs typeface="Times New Roman" panose="02020603050405020304" pitchFamily="18" charset="0"/>
              </a:rPr>
              <a:t>Hate speech</a:t>
            </a:r>
          </a:p>
          <a:p>
            <a:r>
              <a:rPr lang="it-IT" sz="3600" dirty="0" err="1">
                <a:solidFill>
                  <a:srgbClr val="374151"/>
                </a:solidFill>
                <a:latin typeface="Söhne"/>
                <a:cs typeface="Times New Roman" panose="02020603050405020304" pitchFamily="18" charset="0"/>
              </a:rPr>
              <a:t>restriction</a:t>
            </a:r>
            <a:r>
              <a:rPr lang="it-IT" sz="3600" dirty="0">
                <a:solidFill>
                  <a:srgbClr val="374151"/>
                </a:solidFill>
                <a:latin typeface="Söhne"/>
                <a:cs typeface="Times New Roman" panose="02020603050405020304" pitchFamily="18" charset="0"/>
              </a:rPr>
              <a:t> on </a:t>
            </a:r>
            <a:r>
              <a:rPr lang="it-IT" sz="3600" dirty="0" err="1">
                <a:solidFill>
                  <a:srgbClr val="374151"/>
                </a:solidFill>
                <a:latin typeface="Söhne"/>
                <a:cs typeface="Times New Roman" panose="02020603050405020304" pitchFamily="18" charset="0"/>
              </a:rPr>
              <a:t>freedom</a:t>
            </a:r>
            <a:r>
              <a:rPr lang="it-IT" sz="3600" dirty="0">
                <a:solidFill>
                  <a:srgbClr val="374151"/>
                </a:solidFill>
                <a:latin typeface="Söhne"/>
                <a:cs typeface="Times New Roman" panose="02020603050405020304" pitchFamily="18" charset="0"/>
              </a:rPr>
              <a:t> of </a:t>
            </a:r>
            <a:r>
              <a:rPr lang="it-IT" sz="3600" dirty="0" err="1">
                <a:solidFill>
                  <a:srgbClr val="374151"/>
                </a:solidFill>
                <a:latin typeface="Söhne"/>
                <a:cs typeface="Times New Roman" panose="02020603050405020304" pitchFamily="18" charset="0"/>
              </a:rPr>
              <a:t>expression</a:t>
            </a:r>
            <a:endParaRPr lang="it-IT" sz="3600" dirty="0">
              <a:solidFill>
                <a:srgbClr val="374151"/>
              </a:solidFill>
              <a:latin typeface="Söhne"/>
              <a:cs typeface="Times New Roman" panose="02020603050405020304" pitchFamily="18" charset="0"/>
            </a:endParaRPr>
          </a:p>
          <a:p>
            <a:r>
              <a:rPr lang="it-IT" sz="3600" dirty="0">
                <a:solidFill>
                  <a:srgbClr val="374151"/>
                </a:solidFill>
                <a:latin typeface="Söhne"/>
                <a:cs typeface="Times New Roman" panose="02020603050405020304" pitchFamily="18" charset="0"/>
              </a:rPr>
              <a:t>Fake news</a:t>
            </a:r>
            <a:endParaRPr lang="en-US" sz="3600" dirty="0">
              <a:solidFill>
                <a:srgbClr val="374151"/>
              </a:solidFill>
              <a:latin typeface="Söhne"/>
              <a:cs typeface="Times New Roman" panose="02020603050405020304" pitchFamily="18" charset="0"/>
            </a:endParaRPr>
          </a:p>
        </p:txBody>
      </p:sp>
    </p:spTree>
    <p:extLst>
      <p:ext uri="{BB962C8B-B14F-4D97-AF65-F5344CB8AC3E}">
        <p14:creationId xmlns:p14="http://schemas.microsoft.com/office/powerpoint/2010/main" val="1484481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5A9482-5B4A-5CBB-11C5-3BAA53C17ACC}"/>
              </a:ext>
            </a:extLst>
          </p:cNvPr>
          <p:cNvSpPr>
            <a:spLocks noGrp="1"/>
          </p:cNvSpPr>
          <p:nvPr>
            <p:ph type="title"/>
          </p:nvPr>
        </p:nvSpPr>
        <p:spPr/>
        <p:txBody>
          <a:bodyPr/>
          <a:lstStyle/>
          <a:p>
            <a:pPr algn="ctr"/>
            <a:r>
              <a:rPr lang="it-IT" dirty="0"/>
              <a:t>Who?</a:t>
            </a:r>
            <a:br>
              <a:rPr lang="it-IT" dirty="0"/>
            </a:br>
            <a:endParaRPr lang="it-IT" dirty="0"/>
          </a:p>
        </p:txBody>
      </p:sp>
      <p:sp>
        <p:nvSpPr>
          <p:cNvPr id="3" name="Segnaposto contenuto 2">
            <a:extLst>
              <a:ext uri="{FF2B5EF4-FFF2-40B4-BE49-F238E27FC236}">
                <a16:creationId xmlns:a16="http://schemas.microsoft.com/office/drawing/2014/main" id="{E1103996-573E-A09D-BAFA-E084CCF8930B}"/>
              </a:ext>
            </a:extLst>
          </p:cNvPr>
          <p:cNvSpPr>
            <a:spLocks noGrp="1"/>
          </p:cNvSpPr>
          <p:nvPr>
            <p:ph idx="1"/>
          </p:nvPr>
        </p:nvSpPr>
        <p:spPr/>
        <p:txBody>
          <a:bodyPr/>
          <a:lstStyle/>
          <a:p>
            <a:r>
              <a:rPr lang="en-US" sz="4400" dirty="0">
                <a:latin typeface="Calibri" panose="020F0502020204030204" pitchFamily="34" charset="0"/>
                <a:cs typeface="Times New Roman" panose="02020603050405020304" pitchFamily="18" charset="0"/>
              </a:rPr>
              <a:t>National Regulations</a:t>
            </a:r>
          </a:p>
          <a:p>
            <a:r>
              <a:rPr lang="en-US" sz="4400" dirty="0">
                <a:latin typeface="Calibri" panose="020F0502020204030204" pitchFamily="34" charset="0"/>
                <a:cs typeface="Times New Roman" panose="02020603050405020304" pitchFamily="18" charset="0"/>
              </a:rPr>
              <a:t>International Regulations</a:t>
            </a:r>
          </a:p>
          <a:p>
            <a:r>
              <a:rPr lang="en-US" sz="4400" dirty="0">
                <a:latin typeface="Calibri" panose="020F0502020204030204" pitchFamily="34" charset="0"/>
                <a:cs typeface="Times New Roman" panose="02020603050405020304" pitchFamily="18" charset="0"/>
              </a:rPr>
              <a:t>Self-Regulation</a:t>
            </a:r>
            <a:br>
              <a:rPr lang="it-IT" dirty="0">
                <a:latin typeface="Calibri" panose="020F0502020204030204" pitchFamily="34" charset="0"/>
                <a:ea typeface="Calibri" panose="020F0502020204030204" pitchFamily="34" charset="0"/>
                <a:cs typeface="Times New Roman" panose="02020603050405020304" pitchFamily="18" charset="0"/>
              </a:rPr>
            </a:br>
            <a:br>
              <a:rPr lang="it-IT" dirty="0"/>
            </a:br>
            <a:br>
              <a:rPr lang="it-IT" dirty="0">
                <a:latin typeface="Calibri" panose="020F0502020204030204" pitchFamily="34" charset="0"/>
                <a:ea typeface="Calibri" panose="020F0502020204030204" pitchFamily="34" charset="0"/>
                <a:cs typeface="Times New Roman" panose="02020603050405020304" pitchFamily="18" charset="0"/>
              </a:rPr>
            </a:br>
            <a:br>
              <a:rPr lang="it-IT" dirty="0"/>
            </a:br>
            <a:endParaRPr lang="it-IT" dirty="0"/>
          </a:p>
        </p:txBody>
      </p:sp>
    </p:spTree>
    <p:extLst>
      <p:ext uri="{BB962C8B-B14F-4D97-AF65-F5344CB8AC3E}">
        <p14:creationId xmlns:p14="http://schemas.microsoft.com/office/powerpoint/2010/main" val="280124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5A9482-5B4A-5CBB-11C5-3BAA53C17ACC}"/>
              </a:ext>
            </a:extLst>
          </p:cNvPr>
          <p:cNvSpPr>
            <a:spLocks noGrp="1"/>
          </p:cNvSpPr>
          <p:nvPr>
            <p:ph type="title"/>
          </p:nvPr>
        </p:nvSpPr>
        <p:spPr/>
        <p:txBody>
          <a:bodyPr>
            <a:normAutofit fontScale="90000"/>
          </a:bodyPr>
          <a:lstStyle/>
          <a:p>
            <a:pPr algn="ctr"/>
            <a:br>
              <a:rPr lang="it-IT" dirty="0">
                <a:latin typeface="Calibri" panose="020F0502020204030204" pitchFamily="34" charset="0"/>
                <a:ea typeface="Calibri" panose="020F0502020204030204" pitchFamily="34" charset="0"/>
                <a:cs typeface="Times New Roman (Corpo CS)"/>
              </a:rPr>
            </a:br>
            <a:r>
              <a:rPr lang="en-US" dirty="0">
                <a:latin typeface="Calibri" panose="020F0502020204030204" pitchFamily="34" charset="0"/>
                <a:ea typeface="Calibri" panose="020F0502020204030204" pitchFamily="34" charset="0"/>
                <a:cs typeface="Times New Roman (Corpo CS)"/>
              </a:rPr>
              <a:t> National Regulations</a:t>
            </a:r>
            <a:br>
              <a:rPr lang="it-IT" dirty="0">
                <a:latin typeface="Calibri" panose="020F0502020204030204" pitchFamily="34" charset="0"/>
                <a:ea typeface="Calibri" panose="020F0502020204030204" pitchFamily="34" charset="0"/>
                <a:cs typeface="Times New Roman" panose="02020603050405020304" pitchFamily="18" charset="0"/>
              </a:rPr>
            </a:br>
            <a:br>
              <a:rPr lang="it-IT" dirty="0"/>
            </a:br>
            <a:endParaRPr lang="it-IT" dirty="0"/>
          </a:p>
        </p:txBody>
      </p:sp>
      <p:sp>
        <p:nvSpPr>
          <p:cNvPr id="3" name="Segnaposto contenuto 2">
            <a:extLst>
              <a:ext uri="{FF2B5EF4-FFF2-40B4-BE49-F238E27FC236}">
                <a16:creationId xmlns:a16="http://schemas.microsoft.com/office/drawing/2014/main" id="{E1103996-573E-A09D-BAFA-E084CCF8930B}"/>
              </a:ext>
            </a:extLst>
          </p:cNvPr>
          <p:cNvSpPr>
            <a:spLocks noGrp="1"/>
          </p:cNvSpPr>
          <p:nvPr>
            <p:ph idx="1"/>
          </p:nvPr>
        </p:nvSpPr>
        <p:spPr>
          <a:xfrm>
            <a:off x="762000" y="1463675"/>
            <a:ext cx="10515600" cy="4351338"/>
          </a:xfrm>
        </p:spPr>
        <p:txBody>
          <a:bodyPr>
            <a:normAutofit/>
          </a:bodyPr>
          <a:lstStyle/>
          <a:p>
            <a:pPr marL="0" indent="0">
              <a:buNone/>
            </a:pPr>
            <a:r>
              <a:rPr lang="en-US" dirty="0">
                <a:effectLst/>
                <a:latin typeface="Calibri" panose="020F0502020204030204" pitchFamily="34" charset="0"/>
                <a:ea typeface="Calibri" panose="020F0502020204030204" pitchFamily="34" charset="0"/>
                <a:cs typeface="Times New Roman (Corpo CS)"/>
              </a:rPr>
              <a:t>National laws and regulations govern social networks. For example:</a:t>
            </a:r>
          </a:p>
          <a:p>
            <a:r>
              <a:rPr lang="en-US" dirty="0">
                <a:effectLst/>
                <a:latin typeface="Calibri" panose="020F0502020204030204" pitchFamily="34" charset="0"/>
                <a:ea typeface="Calibri" panose="020F0502020204030204" pitchFamily="34" charset="0"/>
                <a:cs typeface="Times New Roman (Corpo CS)"/>
              </a:rPr>
              <a:t>In the </a:t>
            </a:r>
            <a:r>
              <a:rPr lang="en-US" dirty="0">
                <a:solidFill>
                  <a:srgbClr val="FF0000"/>
                </a:solidFill>
                <a:effectLst/>
                <a:latin typeface="Calibri" panose="020F0502020204030204" pitchFamily="34" charset="0"/>
                <a:ea typeface="Calibri" panose="020F0502020204030204" pitchFamily="34" charset="0"/>
                <a:cs typeface="Times New Roman (Corpo CS)"/>
              </a:rPr>
              <a:t>United States</a:t>
            </a:r>
            <a:r>
              <a:rPr lang="en-US" dirty="0">
                <a:effectLst/>
                <a:latin typeface="Calibri" panose="020F0502020204030204" pitchFamily="34" charset="0"/>
                <a:ea typeface="Calibri" panose="020F0502020204030204" pitchFamily="34" charset="0"/>
                <a:cs typeface="Times New Roman (Corpo CS)"/>
              </a:rPr>
              <a:t>, the </a:t>
            </a:r>
            <a:r>
              <a:rPr lang="en-US" dirty="0">
                <a:latin typeface="Calibri" panose="020F0502020204030204" pitchFamily="34" charset="0"/>
              </a:rPr>
              <a:t>Children's Online Privacy Protection Act (COPPA) regulates the collection of personal information from </a:t>
            </a:r>
            <a:r>
              <a:rPr lang="en-US" dirty="0">
                <a:solidFill>
                  <a:srgbClr val="FF0000"/>
                </a:solidFill>
                <a:latin typeface="Calibri" panose="020F0502020204030204" pitchFamily="34" charset="0"/>
              </a:rPr>
              <a:t>children under </a:t>
            </a:r>
            <a:r>
              <a:rPr lang="en-US" dirty="0">
                <a:latin typeface="Calibri" panose="020F0502020204030204" pitchFamily="34" charset="0"/>
              </a:rPr>
              <a:t>the age of 13.</a:t>
            </a:r>
          </a:p>
          <a:p>
            <a:r>
              <a:rPr lang="it-IT" dirty="0" err="1">
                <a:solidFill>
                  <a:srgbClr val="FF0000"/>
                </a:solidFill>
                <a:latin typeface="Calibri" panose="020F0502020204030204" pitchFamily="34" charset="0"/>
              </a:rPr>
              <a:t>Germany's</a:t>
            </a:r>
            <a:r>
              <a:rPr lang="it-IT" dirty="0">
                <a:latin typeface="Calibri" panose="020F0502020204030204" pitchFamily="34" charset="0"/>
              </a:rPr>
              <a:t> NetzDG </a:t>
            </a:r>
            <a:r>
              <a:rPr lang="it-IT" dirty="0" err="1">
                <a:latin typeface="Calibri" panose="020F0502020204030204" pitchFamily="34" charset="0"/>
              </a:rPr>
              <a:t>requires</a:t>
            </a:r>
            <a:r>
              <a:rPr lang="it-IT" dirty="0">
                <a:latin typeface="Calibri" panose="020F0502020204030204" pitchFamily="34" charset="0"/>
              </a:rPr>
              <a:t> social media platforms to </a:t>
            </a:r>
            <a:r>
              <a:rPr lang="it-IT" dirty="0" err="1">
                <a:latin typeface="Calibri" panose="020F0502020204030204" pitchFamily="34" charset="0"/>
              </a:rPr>
              <a:t>promptly</a:t>
            </a:r>
            <a:r>
              <a:rPr lang="it-IT" dirty="0">
                <a:latin typeface="Calibri" panose="020F0502020204030204" pitchFamily="34" charset="0"/>
              </a:rPr>
              <a:t> </a:t>
            </a:r>
            <a:r>
              <a:rPr lang="it-IT" dirty="0" err="1">
                <a:latin typeface="Calibri" panose="020F0502020204030204" pitchFamily="34" charset="0"/>
              </a:rPr>
              <a:t>remove</a:t>
            </a:r>
            <a:r>
              <a:rPr lang="it-IT" dirty="0">
                <a:latin typeface="Calibri" panose="020F0502020204030204" pitchFamily="34" charset="0"/>
              </a:rPr>
              <a:t> </a:t>
            </a:r>
            <a:r>
              <a:rPr lang="it-IT" dirty="0" err="1">
                <a:latin typeface="Calibri" panose="020F0502020204030204" pitchFamily="34" charset="0"/>
              </a:rPr>
              <a:t>illegal</a:t>
            </a:r>
            <a:r>
              <a:rPr lang="it-IT" dirty="0">
                <a:latin typeface="Calibri" panose="020F0502020204030204" pitchFamily="34" charset="0"/>
              </a:rPr>
              <a:t> </a:t>
            </a:r>
            <a:r>
              <a:rPr lang="it-IT" dirty="0" err="1">
                <a:latin typeface="Calibri" panose="020F0502020204030204" pitchFamily="34" charset="0"/>
              </a:rPr>
              <a:t>contents</a:t>
            </a:r>
            <a:r>
              <a:rPr lang="it-IT" dirty="0">
                <a:latin typeface="Calibri" panose="020F0502020204030204" pitchFamily="34" charset="0"/>
              </a:rPr>
              <a:t>, such </a:t>
            </a:r>
            <a:r>
              <a:rPr lang="it-IT" dirty="0" err="1">
                <a:latin typeface="Calibri" panose="020F0502020204030204" pitchFamily="34" charset="0"/>
              </a:rPr>
              <a:t>as</a:t>
            </a:r>
            <a:r>
              <a:rPr lang="it-IT" dirty="0">
                <a:latin typeface="Calibri" panose="020F0502020204030204" pitchFamily="34" charset="0"/>
              </a:rPr>
              <a:t> hate speech and fake news, or face </a:t>
            </a:r>
            <a:r>
              <a:rPr lang="it-IT" dirty="0" err="1">
                <a:latin typeface="Calibri" panose="020F0502020204030204" pitchFamily="34" charset="0"/>
              </a:rPr>
              <a:t>significant</a:t>
            </a:r>
            <a:r>
              <a:rPr lang="it-IT" dirty="0">
                <a:latin typeface="Calibri" panose="020F0502020204030204" pitchFamily="34" charset="0"/>
              </a:rPr>
              <a:t> </a:t>
            </a:r>
            <a:r>
              <a:rPr lang="it-IT" dirty="0" err="1">
                <a:latin typeface="Calibri" panose="020F0502020204030204" pitchFamily="34" charset="0"/>
              </a:rPr>
              <a:t>fines</a:t>
            </a:r>
            <a:r>
              <a:rPr lang="it-IT" dirty="0">
                <a:latin typeface="Calibri" panose="020F0502020204030204" pitchFamily="34" charset="0"/>
              </a:rPr>
              <a:t>. It </a:t>
            </a:r>
            <a:r>
              <a:rPr lang="it-IT" dirty="0" err="1">
                <a:latin typeface="Calibri" panose="020F0502020204030204" pitchFamily="34" charset="0"/>
              </a:rPr>
              <a:t>aims</a:t>
            </a:r>
            <a:r>
              <a:rPr lang="it-IT" dirty="0">
                <a:latin typeface="Calibri" panose="020F0502020204030204" pitchFamily="34" charset="0"/>
              </a:rPr>
              <a:t> to </a:t>
            </a:r>
            <a:r>
              <a:rPr lang="it-IT" dirty="0" err="1">
                <a:solidFill>
                  <a:srgbClr val="FF0000"/>
                </a:solidFill>
                <a:latin typeface="Calibri" panose="020F0502020204030204" pitchFamily="34" charset="0"/>
              </a:rPr>
              <a:t>combat</a:t>
            </a:r>
            <a:r>
              <a:rPr lang="it-IT" dirty="0">
                <a:solidFill>
                  <a:srgbClr val="FF0000"/>
                </a:solidFill>
                <a:latin typeface="Calibri" panose="020F0502020204030204" pitchFamily="34" charset="0"/>
              </a:rPr>
              <a:t> online hate speech </a:t>
            </a:r>
            <a:r>
              <a:rPr lang="it-IT" dirty="0">
                <a:latin typeface="Calibri" panose="020F0502020204030204" pitchFamily="34" charset="0"/>
              </a:rPr>
              <a:t>and </a:t>
            </a:r>
            <a:r>
              <a:rPr lang="it-IT" dirty="0" err="1">
                <a:latin typeface="Calibri" panose="020F0502020204030204" pitchFamily="34" charset="0"/>
              </a:rPr>
              <a:t>ensure</a:t>
            </a:r>
            <a:r>
              <a:rPr lang="it-IT" dirty="0">
                <a:latin typeface="Calibri" panose="020F0502020204030204" pitchFamily="34" charset="0"/>
              </a:rPr>
              <a:t> platforms take </a:t>
            </a:r>
            <a:r>
              <a:rPr lang="it-IT" dirty="0" err="1">
                <a:latin typeface="Calibri" panose="020F0502020204030204" pitchFamily="34" charset="0"/>
              </a:rPr>
              <a:t>responsibility</a:t>
            </a:r>
            <a:r>
              <a:rPr lang="it-IT" dirty="0">
                <a:latin typeface="Calibri" panose="020F0502020204030204" pitchFamily="34" charset="0"/>
              </a:rPr>
              <a:t> for </a:t>
            </a:r>
            <a:r>
              <a:rPr lang="it-IT" dirty="0" err="1">
                <a:latin typeface="Calibri" panose="020F0502020204030204" pitchFamily="34" charset="0"/>
              </a:rPr>
              <a:t>moderating</a:t>
            </a:r>
            <a:r>
              <a:rPr lang="it-IT" dirty="0">
                <a:latin typeface="Calibri" panose="020F0502020204030204" pitchFamily="34" charset="0"/>
              </a:rPr>
              <a:t> </a:t>
            </a:r>
            <a:r>
              <a:rPr lang="it-IT" dirty="0" err="1">
                <a:latin typeface="Calibri" panose="020F0502020204030204" pitchFamily="34" charset="0"/>
              </a:rPr>
              <a:t>contents</a:t>
            </a:r>
            <a:r>
              <a:rPr lang="it-IT" dirty="0">
                <a:latin typeface="Calibri" panose="020F0502020204030204" pitchFamily="34" charset="0"/>
              </a:rPr>
              <a:t>. </a:t>
            </a:r>
            <a:r>
              <a:rPr lang="it-IT" dirty="0">
                <a:solidFill>
                  <a:srgbClr val="FF0000"/>
                </a:solidFill>
                <a:latin typeface="Calibri" panose="020F0502020204030204" pitchFamily="34" charset="0"/>
              </a:rPr>
              <a:t>Fines</a:t>
            </a:r>
            <a:r>
              <a:rPr lang="it-IT" dirty="0">
                <a:latin typeface="Calibri" panose="020F0502020204030204" pitchFamily="34" charset="0"/>
              </a:rPr>
              <a:t> of up to 5 </a:t>
            </a:r>
            <a:r>
              <a:rPr lang="it-IT" dirty="0" err="1">
                <a:latin typeface="Calibri" panose="020F0502020204030204" pitchFamily="34" charset="0"/>
              </a:rPr>
              <a:t>million</a:t>
            </a:r>
            <a:r>
              <a:rPr lang="it-IT" dirty="0">
                <a:latin typeface="Calibri" panose="020F0502020204030204" pitchFamily="34" charset="0"/>
              </a:rPr>
              <a:t> </a:t>
            </a:r>
            <a:r>
              <a:rPr lang="it-IT" dirty="0" err="1">
                <a:latin typeface="Calibri" panose="020F0502020204030204" pitchFamily="34" charset="0"/>
              </a:rPr>
              <a:t>euros</a:t>
            </a:r>
            <a:r>
              <a:rPr lang="it-IT" dirty="0">
                <a:latin typeface="Calibri" panose="020F0502020204030204" pitchFamily="34" charset="0"/>
              </a:rPr>
              <a:t> </a:t>
            </a:r>
            <a:r>
              <a:rPr lang="it-IT" dirty="0" err="1">
                <a:latin typeface="Calibri" panose="020F0502020204030204" pitchFamily="34" charset="0"/>
              </a:rPr>
              <a:t>if</a:t>
            </a:r>
            <a:r>
              <a:rPr lang="it-IT" dirty="0">
                <a:latin typeface="Calibri" panose="020F0502020204030204" pitchFamily="34" charset="0"/>
              </a:rPr>
              <a:t> </a:t>
            </a:r>
            <a:r>
              <a:rPr lang="it-IT" dirty="0" err="1">
                <a:latin typeface="Calibri" panose="020F0502020204030204" pitchFamily="34" charset="0"/>
              </a:rPr>
              <a:t>platforms</a:t>
            </a:r>
            <a:r>
              <a:rPr lang="it-IT" dirty="0">
                <a:latin typeface="Calibri" panose="020F0502020204030204" pitchFamily="34" charset="0"/>
              </a:rPr>
              <a:t> </a:t>
            </a:r>
            <a:r>
              <a:rPr lang="it-IT" dirty="0" err="1">
                <a:latin typeface="Calibri" panose="020F0502020204030204" pitchFamily="34" charset="0"/>
              </a:rPr>
              <a:t>fail</a:t>
            </a:r>
            <a:r>
              <a:rPr lang="it-IT" dirty="0">
                <a:latin typeface="Calibri" panose="020F0502020204030204" pitchFamily="34" charset="0"/>
              </a:rPr>
              <a:t> to </a:t>
            </a:r>
            <a:r>
              <a:rPr lang="it-IT" dirty="0" err="1">
                <a:latin typeface="Calibri" panose="020F0502020204030204" pitchFamily="34" charset="0"/>
              </a:rPr>
              <a:t>remove</a:t>
            </a:r>
            <a:r>
              <a:rPr lang="it-IT" dirty="0">
                <a:latin typeface="Calibri" panose="020F0502020204030204" pitchFamily="34" charset="0"/>
              </a:rPr>
              <a:t> </a:t>
            </a:r>
            <a:r>
              <a:rPr lang="it-IT" dirty="0" err="1">
                <a:latin typeface="Calibri" panose="020F0502020204030204" pitchFamily="34" charset="0"/>
              </a:rPr>
              <a:t>content</a:t>
            </a:r>
            <a:r>
              <a:rPr lang="it-IT" dirty="0">
                <a:latin typeface="Calibri" panose="020F0502020204030204" pitchFamily="34" charset="0"/>
              </a:rPr>
              <a:t>.</a:t>
            </a:r>
          </a:p>
          <a:p>
            <a:pPr marL="0" indent="0">
              <a:buNone/>
            </a:pPr>
            <a:endParaRPr lang="it-IT" dirty="0"/>
          </a:p>
        </p:txBody>
      </p:sp>
    </p:spTree>
    <p:extLst>
      <p:ext uri="{BB962C8B-B14F-4D97-AF65-F5344CB8AC3E}">
        <p14:creationId xmlns:p14="http://schemas.microsoft.com/office/powerpoint/2010/main" val="765001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8FBD13-5B91-EABA-43E6-149538982940}"/>
              </a:ext>
            </a:extLst>
          </p:cNvPr>
          <p:cNvSpPr>
            <a:spLocks noGrp="1"/>
          </p:cNvSpPr>
          <p:nvPr>
            <p:ph type="title"/>
          </p:nvPr>
        </p:nvSpPr>
        <p:spPr/>
        <p:txBody>
          <a:bodyPr>
            <a:normAutofit fontScale="90000"/>
          </a:bodyPr>
          <a:lstStyle/>
          <a:p>
            <a:pPr algn="ctr"/>
            <a:br>
              <a:rPr lang="it-IT" dirty="0">
                <a:latin typeface="Calibri" panose="020F0502020204030204" pitchFamily="34" charset="0"/>
                <a:ea typeface="Calibri" panose="020F0502020204030204" pitchFamily="34" charset="0"/>
                <a:cs typeface="Times New Roman (Corpo CS)"/>
              </a:rPr>
            </a:br>
            <a:r>
              <a:rPr lang="en-US" dirty="0">
                <a:latin typeface="Calibri" panose="020F0502020204030204" pitchFamily="34" charset="0"/>
                <a:ea typeface="Calibri" panose="020F0502020204030204" pitchFamily="34" charset="0"/>
                <a:cs typeface="Times New Roman (Corpo CS)"/>
              </a:rPr>
              <a:t> International Regulations</a:t>
            </a:r>
            <a:br>
              <a:rPr lang="it-IT" dirty="0">
                <a:latin typeface="Calibri" panose="020F0502020204030204" pitchFamily="34" charset="0"/>
                <a:ea typeface="Calibri" panose="020F0502020204030204" pitchFamily="34" charset="0"/>
                <a:cs typeface="Times New Roman" panose="02020603050405020304" pitchFamily="18" charset="0"/>
              </a:rPr>
            </a:br>
            <a:br>
              <a:rPr lang="it-IT" dirty="0"/>
            </a:br>
            <a:endParaRPr lang="it-IT" dirty="0"/>
          </a:p>
        </p:txBody>
      </p:sp>
      <p:sp>
        <p:nvSpPr>
          <p:cNvPr id="3" name="Segnaposto contenuto 2">
            <a:extLst>
              <a:ext uri="{FF2B5EF4-FFF2-40B4-BE49-F238E27FC236}">
                <a16:creationId xmlns:a16="http://schemas.microsoft.com/office/drawing/2014/main" id="{5C92D594-ED0B-BA1E-CB81-8308B5DF2B7B}"/>
              </a:ext>
            </a:extLst>
          </p:cNvPr>
          <p:cNvSpPr>
            <a:spLocks noGrp="1"/>
          </p:cNvSpPr>
          <p:nvPr>
            <p:ph idx="1"/>
          </p:nvPr>
        </p:nvSpPr>
        <p:spPr/>
        <p:txBody>
          <a:bodyPr/>
          <a:lstStyle/>
          <a:p>
            <a:pPr marL="0" indent="0" algn="jus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International organizations have also developed guidelines and standards for regulating social networks. For example:</a:t>
            </a:r>
          </a:p>
          <a:p>
            <a:pPr algn="just"/>
            <a:r>
              <a:rPr lang="en-US" sz="3200" dirty="0">
                <a:effectLst/>
                <a:latin typeface="Calibri" panose="020F0502020204030204" pitchFamily="34" charset="0"/>
                <a:ea typeface="Calibri" panose="020F0502020204030204" pitchFamily="34" charset="0"/>
                <a:cs typeface="Times New Roman (Corpo CS)"/>
              </a:rPr>
              <a:t>the General Data Protection Regulation (GDPR) in the European Union regulates the use of personal data on social networks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3200" dirty="0">
                <a:effectLst/>
                <a:latin typeface="Calibri" panose="020F0502020204030204" pitchFamily="34" charset="0"/>
                <a:ea typeface="Calibri" panose="020F0502020204030204" pitchFamily="34" charset="0"/>
                <a:cs typeface="Times New Roman" panose="02020603050405020304" pitchFamily="18" charset="0"/>
              </a:rPr>
              <a:t>the United Nations has developed guidelines on the use of social media during election campaigns.</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49671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29F7FC-5FC2-67C3-E48B-C7C2F8674430}"/>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Self-Regulation</a:t>
            </a:r>
            <a:br>
              <a:rPr lang="it-IT"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EDA133FA-F792-6814-DD60-D387A4AB4548}"/>
              </a:ext>
            </a:extLst>
          </p:cNvPr>
          <p:cNvSpPr>
            <a:spLocks noGrp="1"/>
          </p:cNvSpPr>
          <p:nvPr>
            <p:ph idx="1"/>
          </p:nvPr>
        </p:nvSpPr>
        <p:spPr/>
        <p:txBody>
          <a:bodyPr/>
          <a:lstStyle/>
          <a:p>
            <a:pPr marL="0" indent="0" algn="just">
              <a:buNone/>
            </a:pPr>
            <a:r>
              <a:rPr lang="en-US" dirty="0">
                <a:effectLst/>
                <a:latin typeface="Calibri" panose="020F0502020204030204" pitchFamily="34" charset="0"/>
                <a:ea typeface="Calibri" panose="020F0502020204030204" pitchFamily="34" charset="0"/>
                <a:cs typeface="Times New Roman" panose="02020603050405020304" pitchFamily="18" charset="0"/>
              </a:rPr>
              <a:t>Social networks </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have their own policies and terms of service</a:t>
            </a:r>
            <a:r>
              <a:rPr lang="en-US" dirty="0">
                <a:effectLst/>
                <a:latin typeface="Calibri" panose="020F0502020204030204" pitchFamily="34" charset="0"/>
                <a:ea typeface="Calibri" panose="020F0502020204030204" pitchFamily="34" charset="0"/>
                <a:cs typeface="Times New Roman" panose="02020603050405020304" pitchFamily="18" charset="0"/>
              </a:rPr>
              <a:t>. For example, Facebook prohibits hate speech and harassment, and Twitter prohibits the promotion of violence. Violations of these policies can result in the suspension or termination of a user's account.</a:t>
            </a:r>
          </a:p>
          <a:p>
            <a:pPr marL="0" indent="0" algn="just">
              <a:buNone/>
            </a:pPr>
            <a:r>
              <a:rPr lang="it-IT" dirty="0">
                <a:effectLst/>
                <a:latin typeface="Calibri" panose="020F0502020204030204" pitchFamily="34" charset="0"/>
                <a:ea typeface="Calibri" panose="020F0502020204030204" pitchFamily="34" charset="0"/>
                <a:cs typeface="Times New Roman" panose="02020603050405020304" pitchFamily="18" charset="0"/>
              </a:rPr>
              <a:t>«Guidelines» in social networks </a:t>
            </a:r>
            <a:r>
              <a:rPr lang="it-IT" dirty="0" err="1">
                <a:effectLst/>
                <a:latin typeface="Calibri" panose="020F0502020204030204" pitchFamily="34" charset="0"/>
                <a:ea typeface="Calibri" panose="020F0502020204030204" pitchFamily="34" charset="0"/>
                <a:cs typeface="Times New Roman" panose="02020603050405020304" pitchFamily="18" charset="0"/>
              </a:rPr>
              <a:t>refer</a:t>
            </a:r>
            <a:r>
              <a:rPr lang="it-IT" dirty="0">
                <a:effectLst/>
                <a:latin typeface="Calibri" panose="020F0502020204030204" pitchFamily="34" charset="0"/>
                <a:ea typeface="Calibri" panose="020F0502020204030204" pitchFamily="34" charset="0"/>
                <a:cs typeface="Times New Roman" panose="02020603050405020304" pitchFamily="18" charset="0"/>
              </a:rPr>
              <a:t> to the set of rules and policies </a:t>
            </a:r>
            <a:r>
              <a:rPr lang="it-IT" dirty="0" err="1">
                <a:effectLst/>
                <a:latin typeface="Calibri" panose="020F0502020204030204" pitchFamily="34" charset="0"/>
                <a:ea typeface="Calibri" panose="020F0502020204030204" pitchFamily="34" charset="0"/>
                <a:cs typeface="Times New Roman" panose="02020603050405020304" pitchFamily="18" charset="0"/>
              </a:rPr>
              <a:t>that</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govern</a:t>
            </a:r>
            <a:r>
              <a:rPr lang="it-IT" dirty="0">
                <a:effectLst/>
                <a:latin typeface="Calibri" panose="020F0502020204030204" pitchFamily="34" charset="0"/>
                <a:ea typeface="Calibri" panose="020F0502020204030204" pitchFamily="34" charset="0"/>
                <a:cs typeface="Times New Roman" panose="02020603050405020304" pitchFamily="18" charset="0"/>
              </a:rPr>
              <a:t> user </a:t>
            </a:r>
            <a:r>
              <a:rPr lang="it-IT" dirty="0" err="1">
                <a:effectLst/>
                <a:latin typeface="Calibri" panose="020F0502020204030204" pitchFamily="34" charset="0"/>
                <a:ea typeface="Calibri" panose="020F0502020204030204" pitchFamily="34" charset="0"/>
                <a:cs typeface="Times New Roman" panose="02020603050405020304" pitchFamily="18" charset="0"/>
              </a:rPr>
              <a:t>behavior</a:t>
            </a:r>
            <a:r>
              <a:rPr lang="it-IT" dirty="0">
                <a:effectLst/>
                <a:latin typeface="Calibri" panose="020F0502020204030204" pitchFamily="34" charset="0"/>
                <a:ea typeface="Calibri" panose="020F0502020204030204" pitchFamily="34" charset="0"/>
                <a:cs typeface="Times New Roman" panose="02020603050405020304" pitchFamily="18" charset="0"/>
              </a:rPr>
              <a:t> and </a:t>
            </a:r>
            <a:r>
              <a:rPr lang="it-IT" dirty="0" err="1">
                <a:effectLst/>
                <a:latin typeface="Calibri" panose="020F0502020204030204" pitchFamily="34" charset="0"/>
                <a:ea typeface="Calibri" panose="020F0502020204030204" pitchFamily="34" charset="0"/>
                <a:cs typeface="Times New Roman" panose="02020603050405020304" pitchFamily="18" charset="0"/>
              </a:rPr>
              <a:t>content</a:t>
            </a:r>
            <a:r>
              <a:rPr lang="it-IT" dirty="0">
                <a:effectLst/>
                <a:latin typeface="Calibri" panose="020F0502020204030204" pitchFamily="34" charset="0"/>
                <a:ea typeface="Calibri" panose="020F0502020204030204" pitchFamily="34" charset="0"/>
                <a:cs typeface="Times New Roman" panose="02020603050405020304" pitchFamily="18" charset="0"/>
              </a:rPr>
              <a:t> on the </a:t>
            </a:r>
            <a:r>
              <a:rPr lang="it-IT" dirty="0" err="1">
                <a:effectLst/>
                <a:latin typeface="Calibri" panose="020F0502020204030204" pitchFamily="34" charset="0"/>
                <a:ea typeface="Calibri" panose="020F0502020204030204" pitchFamily="34" charset="0"/>
                <a:cs typeface="Times New Roman" panose="02020603050405020304" pitchFamily="18" charset="0"/>
              </a:rPr>
              <a:t>platform</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These</a:t>
            </a:r>
            <a:r>
              <a:rPr lang="it-IT" dirty="0">
                <a:effectLst/>
                <a:latin typeface="Calibri" panose="020F0502020204030204" pitchFamily="34" charset="0"/>
                <a:ea typeface="Calibri" panose="020F0502020204030204" pitchFamily="34" charset="0"/>
                <a:cs typeface="Times New Roman" panose="02020603050405020304" pitchFamily="18" charset="0"/>
              </a:rPr>
              <a:t> guidelines are </a:t>
            </a:r>
            <a:r>
              <a:rPr lang="it-IT" dirty="0" err="1">
                <a:effectLst/>
                <a:latin typeface="Calibri" panose="020F0502020204030204" pitchFamily="34" charset="0"/>
                <a:ea typeface="Calibri" panose="020F0502020204030204" pitchFamily="34" charset="0"/>
                <a:cs typeface="Times New Roman" panose="02020603050405020304" pitchFamily="18" charset="0"/>
              </a:rPr>
              <a:t>designed</a:t>
            </a:r>
            <a:r>
              <a:rPr lang="it-IT" dirty="0">
                <a:effectLst/>
                <a:latin typeface="Calibri" panose="020F0502020204030204" pitchFamily="34" charset="0"/>
                <a:ea typeface="Calibri" panose="020F0502020204030204" pitchFamily="34" charset="0"/>
                <a:cs typeface="Times New Roman" panose="02020603050405020304" pitchFamily="18" charset="0"/>
              </a:rPr>
              <a:t> to create a safe and inclusive </a:t>
            </a:r>
            <a:r>
              <a:rPr lang="it-IT" dirty="0" err="1">
                <a:effectLst/>
                <a:latin typeface="Calibri" panose="020F0502020204030204" pitchFamily="34" charset="0"/>
                <a:ea typeface="Calibri" panose="020F0502020204030204" pitchFamily="34" charset="0"/>
                <a:cs typeface="Times New Roman" panose="02020603050405020304" pitchFamily="18" charset="0"/>
              </a:rPr>
              <a:t>environment</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regulate</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content</a:t>
            </a:r>
            <a:r>
              <a:rPr lang="it-IT" dirty="0">
                <a:effectLst/>
                <a:latin typeface="Calibri" panose="020F0502020204030204" pitchFamily="34" charset="0"/>
                <a:ea typeface="Calibri" panose="020F0502020204030204" pitchFamily="34" charset="0"/>
                <a:cs typeface="Times New Roman" panose="02020603050405020304" pitchFamily="18" charset="0"/>
              </a:rPr>
              <a:t> standards, and </a:t>
            </a:r>
            <a:r>
              <a:rPr lang="it-IT" dirty="0" err="1">
                <a:effectLst/>
                <a:latin typeface="Calibri" panose="020F0502020204030204" pitchFamily="34" charset="0"/>
                <a:ea typeface="Calibri" panose="020F0502020204030204" pitchFamily="34" charset="0"/>
                <a:cs typeface="Times New Roman" panose="02020603050405020304" pitchFamily="18" charset="0"/>
              </a:rPr>
              <a:t>prevent</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abuse</a:t>
            </a:r>
            <a:r>
              <a:rPr lang="it-IT" dirty="0">
                <a:effectLst/>
                <a:latin typeface="Calibri" panose="020F0502020204030204" pitchFamily="34" charset="0"/>
                <a:ea typeface="Calibri" panose="020F0502020204030204" pitchFamily="34" charset="0"/>
                <a:cs typeface="Times New Roman" panose="02020603050405020304" pitchFamily="18" charset="0"/>
              </a:rPr>
              <a:t> or </a:t>
            </a:r>
            <a:r>
              <a:rPr lang="it-IT" dirty="0" err="1">
                <a:effectLst/>
                <a:latin typeface="Calibri" panose="020F0502020204030204" pitchFamily="34" charset="0"/>
                <a:ea typeface="Calibri" panose="020F0502020204030204" pitchFamily="34" charset="0"/>
                <a:cs typeface="Times New Roman" panose="02020603050405020304" pitchFamily="18" charset="0"/>
              </a:rPr>
              <a:t>misuse</a:t>
            </a:r>
            <a:r>
              <a:rPr lang="it-IT" dirty="0">
                <a:effectLst/>
                <a:latin typeface="Calibri" panose="020F0502020204030204" pitchFamily="34" charset="0"/>
                <a:ea typeface="Calibri" panose="020F0502020204030204" pitchFamily="34" charset="0"/>
                <a:cs typeface="Times New Roman" panose="02020603050405020304" pitchFamily="18" charset="0"/>
              </a:rPr>
              <a:t> of the </a:t>
            </a:r>
            <a:r>
              <a:rPr lang="it-IT" dirty="0" err="1">
                <a:effectLst/>
                <a:latin typeface="Calibri" panose="020F0502020204030204" pitchFamily="34" charset="0"/>
                <a:ea typeface="Calibri" panose="020F0502020204030204" pitchFamily="34" charset="0"/>
                <a:cs typeface="Times New Roman" panose="02020603050405020304" pitchFamily="18" charset="0"/>
              </a:rPr>
              <a:t>platform</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60938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FB642-0FF6-334E-F700-9F4EB9B18621}"/>
              </a:ext>
            </a:extLst>
          </p:cNvPr>
          <p:cNvSpPr>
            <a:spLocks noGrp="1"/>
          </p:cNvSpPr>
          <p:nvPr>
            <p:ph type="title"/>
          </p:nvPr>
        </p:nvSpPr>
        <p:spPr/>
        <p:txBody>
          <a:bodyPr/>
          <a:lstStyle/>
          <a:p>
            <a:pPr algn="ctr"/>
            <a:r>
              <a:rPr lang="it-IT" dirty="0"/>
              <a:t>Guidelines (1)</a:t>
            </a:r>
          </a:p>
        </p:txBody>
      </p:sp>
      <p:sp>
        <p:nvSpPr>
          <p:cNvPr id="3" name="Segnaposto contenuto 2">
            <a:extLst>
              <a:ext uri="{FF2B5EF4-FFF2-40B4-BE49-F238E27FC236}">
                <a16:creationId xmlns:a16="http://schemas.microsoft.com/office/drawing/2014/main" id="{0A7E4841-128A-97AC-157C-E98D652720D5}"/>
              </a:ext>
            </a:extLst>
          </p:cNvPr>
          <p:cNvSpPr>
            <a:spLocks noGrp="1"/>
          </p:cNvSpPr>
          <p:nvPr>
            <p:ph idx="1"/>
          </p:nvPr>
        </p:nvSpPr>
        <p:spPr>
          <a:xfrm>
            <a:off x="838200" y="1470991"/>
            <a:ext cx="10515600" cy="4705972"/>
          </a:xfrm>
        </p:spPr>
        <p:txBody>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Community Standards</a:t>
            </a:r>
            <a:r>
              <a:rPr lang="en-US" sz="2000" dirty="0">
                <a:effectLst/>
                <a:latin typeface="Calibri" panose="020F0502020204030204" pitchFamily="34" charset="0"/>
                <a:ea typeface="Calibri" panose="020F0502020204030204" pitchFamily="34" charset="0"/>
                <a:cs typeface="Times New Roman" panose="02020603050405020304" pitchFamily="18" charset="0"/>
              </a:rPr>
              <a:t>: Social networks establish community standards that outline acceptable behavior and content on the platform. These standards typically prohibit hate speech, harassment, bullying, threats, violence, nudity, and other forms of harmful or inappropriate content.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Content Moderation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 Social networks implement content moderation practices to review and remove content that violates their guidelines. Moderation can be carried out through automated systems, user reports, and human review teams.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Privacy and Data Protection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 Guidelines in social networks address privacy and data protection concerns. They define how user data is collected, stored, and shared, and outline the platform's commitment to user privacy.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582534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FB642-0FF6-334E-F700-9F4EB9B18621}"/>
              </a:ext>
            </a:extLst>
          </p:cNvPr>
          <p:cNvSpPr>
            <a:spLocks noGrp="1"/>
          </p:cNvSpPr>
          <p:nvPr>
            <p:ph type="title"/>
          </p:nvPr>
        </p:nvSpPr>
        <p:spPr/>
        <p:txBody>
          <a:bodyPr/>
          <a:lstStyle/>
          <a:p>
            <a:pPr algn="ctr"/>
            <a:r>
              <a:rPr lang="it-IT" dirty="0"/>
              <a:t>Guidelines (2)</a:t>
            </a:r>
          </a:p>
        </p:txBody>
      </p:sp>
      <p:sp>
        <p:nvSpPr>
          <p:cNvPr id="3" name="Segnaposto contenuto 2">
            <a:extLst>
              <a:ext uri="{FF2B5EF4-FFF2-40B4-BE49-F238E27FC236}">
                <a16:creationId xmlns:a16="http://schemas.microsoft.com/office/drawing/2014/main" id="{0A7E4841-128A-97AC-157C-E98D652720D5}"/>
              </a:ext>
            </a:extLst>
          </p:cNvPr>
          <p:cNvSpPr>
            <a:spLocks noGrp="1"/>
          </p:cNvSpPr>
          <p:nvPr>
            <p:ph idx="1"/>
          </p:nvPr>
        </p:nvSpPr>
        <p:spPr>
          <a:xfrm>
            <a:off x="838200" y="1524000"/>
            <a:ext cx="10515600" cy="4652963"/>
          </a:xfrm>
        </p:spPr>
        <p:txBody>
          <a:bodyPr/>
          <a:lstStyle/>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Intellectual Property</a:t>
            </a:r>
            <a:r>
              <a:rPr lang="en-US" sz="2000" dirty="0">
                <a:effectLst/>
                <a:latin typeface="Calibri" panose="020F0502020204030204" pitchFamily="34" charset="0"/>
                <a:ea typeface="Calibri" panose="020F0502020204030204" pitchFamily="34" charset="0"/>
                <a:cs typeface="Times New Roman" panose="02020603050405020304" pitchFamily="18" charset="0"/>
              </a:rPr>
              <a:t>: Guidelines often include provisions related to intellectual property rights. They prohibit the unauthorized use or distribution of copyrighted materials, trademarks, or other protected content.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User Conduct</a:t>
            </a:r>
            <a:r>
              <a:rPr lang="en-US" sz="2000" dirty="0">
                <a:effectLst/>
                <a:latin typeface="Calibri" panose="020F0502020204030204" pitchFamily="34" charset="0"/>
                <a:ea typeface="Calibri" panose="020F0502020204030204" pitchFamily="34" charset="0"/>
                <a:cs typeface="Times New Roman" panose="02020603050405020304" pitchFamily="18" charset="0"/>
              </a:rPr>
              <a:t>: Guidelines typically outline the expected behavior of users on the platform. This may include guidelines on respectful communication, non-discrimination, and adherence to legal and ethical standards.</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Enforcement and Penalties</a:t>
            </a:r>
            <a:r>
              <a:rPr lang="en-US" sz="2000" dirty="0">
                <a:effectLst/>
                <a:latin typeface="Calibri" panose="020F0502020204030204" pitchFamily="34" charset="0"/>
                <a:ea typeface="Calibri" panose="020F0502020204030204" pitchFamily="34" charset="0"/>
                <a:cs typeface="Times New Roman" panose="02020603050405020304" pitchFamily="18" charset="0"/>
              </a:rPr>
              <a:t>: Social networks establish enforcement mechanisms to deal with violations of their guidelines. They may issue warnings, suspend or terminate user accounts, or take other actions based on the severity of the violation.</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231341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dirty="0"/>
              <a:t>Cases (1)</a:t>
            </a:r>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p:txBody>
          <a:bodyPr/>
          <a:lstStyle/>
          <a:p>
            <a:pPr marL="0" indent="0" algn="l">
              <a:buNone/>
            </a:pPr>
            <a:r>
              <a:rPr lang="it-IT" sz="4400" b="0" i="0" dirty="0" err="1">
                <a:effectLst/>
                <a:latin typeface="Söhne"/>
              </a:rPr>
              <a:t>If</a:t>
            </a:r>
            <a:r>
              <a:rPr lang="it-IT" sz="4400" b="0" i="0" dirty="0">
                <a:effectLst/>
                <a:latin typeface="Söhne"/>
              </a:rPr>
              <a:t> </a:t>
            </a:r>
            <a:r>
              <a:rPr lang="it-IT" sz="4400" b="0" i="0" dirty="0" err="1">
                <a:effectLst/>
                <a:latin typeface="Söhne"/>
              </a:rPr>
              <a:t>you</a:t>
            </a:r>
            <a:r>
              <a:rPr lang="it-IT" sz="4400" b="0" i="0" dirty="0">
                <a:effectLst/>
                <a:latin typeface="Söhne"/>
              </a:rPr>
              <a:t> </a:t>
            </a:r>
            <a:r>
              <a:rPr lang="it-IT" sz="4400" b="0" i="0" dirty="0" err="1">
                <a:effectLst/>
                <a:latin typeface="Söhne"/>
              </a:rPr>
              <a:t>were</a:t>
            </a:r>
            <a:r>
              <a:rPr lang="it-IT" sz="4400" b="0" i="0" dirty="0">
                <a:effectLst/>
                <a:latin typeface="Söhne"/>
              </a:rPr>
              <a:t> </a:t>
            </a:r>
            <a:r>
              <a:rPr lang="it-IT" sz="4400" b="0" i="0" dirty="0" err="1">
                <a:effectLst/>
                <a:latin typeface="Söhne"/>
              </a:rPr>
              <a:t>expelled</a:t>
            </a:r>
            <a:r>
              <a:rPr lang="it-IT" sz="4400" b="0" i="0" dirty="0">
                <a:effectLst/>
                <a:latin typeface="Söhne"/>
              </a:rPr>
              <a:t> from a social network, </a:t>
            </a:r>
            <a:r>
              <a:rPr lang="it-IT" sz="4400" b="0" i="0" dirty="0" err="1">
                <a:effectLst/>
                <a:latin typeface="Söhne"/>
              </a:rPr>
              <a:t>who</a:t>
            </a:r>
            <a:r>
              <a:rPr lang="it-IT" sz="4400" b="0" i="0" dirty="0">
                <a:effectLst/>
                <a:latin typeface="Söhne"/>
              </a:rPr>
              <a:t> </a:t>
            </a:r>
            <a:r>
              <a:rPr lang="it-IT" sz="4400" b="0" i="0" dirty="0" err="1">
                <a:effectLst/>
                <a:latin typeface="Söhne"/>
              </a:rPr>
              <a:t>would</a:t>
            </a:r>
            <a:r>
              <a:rPr lang="it-IT" sz="4400" b="0" i="0" dirty="0">
                <a:effectLst/>
                <a:latin typeface="Söhne"/>
              </a:rPr>
              <a:t> </a:t>
            </a:r>
            <a:r>
              <a:rPr lang="it-IT" sz="4400" b="0" i="0" dirty="0" err="1">
                <a:effectLst/>
                <a:latin typeface="Söhne"/>
              </a:rPr>
              <a:t>you</a:t>
            </a:r>
            <a:r>
              <a:rPr lang="it-IT" sz="4400" b="0" i="0" dirty="0">
                <a:effectLst/>
                <a:latin typeface="Söhne"/>
              </a:rPr>
              <a:t> appeal to?</a:t>
            </a:r>
            <a:br>
              <a:rPr lang="it-IT" dirty="0"/>
            </a:br>
            <a:endParaRPr lang="it-IT" dirty="0"/>
          </a:p>
        </p:txBody>
      </p:sp>
    </p:spTree>
    <p:extLst>
      <p:ext uri="{BB962C8B-B14F-4D97-AF65-F5344CB8AC3E}">
        <p14:creationId xmlns:p14="http://schemas.microsoft.com/office/powerpoint/2010/main" val="2011256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dirty="0"/>
              <a:t>Forza nuova </a:t>
            </a:r>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p:txBody>
          <a:bodyPr>
            <a:normAutofit fontScale="92500"/>
          </a:bodyPr>
          <a:lstStyle/>
          <a:p>
            <a:pPr marL="0" indent="0">
              <a:buNone/>
            </a:pPr>
            <a:r>
              <a:rPr lang="it-IT" b="0" i="0" dirty="0">
                <a:solidFill>
                  <a:srgbClr val="374151"/>
                </a:solidFill>
                <a:effectLst/>
                <a:latin typeface="Söhne"/>
              </a:rPr>
              <a:t>At the end of 2019, Facebook </a:t>
            </a:r>
            <a:r>
              <a:rPr lang="it-IT" b="0" i="0" dirty="0" err="1">
                <a:solidFill>
                  <a:srgbClr val="374151"/>
                </a:solidFill>
                <a:effectLst/>
                <a:latin typeface="Söhne"/>
              </a:rPr>
              <a:t>closed</a:t>
            </a:r>
            <a:r>
              <a:rPr lang="it-IT" b="0" i="0" dirty="0">
                <a:solidFill>
                  <a:srgbClr val="374151"/>
                </a:solidFill>
                <a:effectLst/>
                <a:latin typeface="Söhne"/>
              </a:rPr>
              <a:t> the </a:t>
            </a:r>
            <a:r>
              <a:rPr lang="it-IT" b="0" i="0" dirty="0" err="1">
                <a:solidFill>
                  <a:srgbClr val="374151"/>
                </a:solidFill>
                <a:effectLst/>
                <a:latin typeface="Söhne"/>
              </a:rPr>
              <a:t>profile</a:t>
            </a:r>
            <a:r>
              <a:rPr lang="it-IT" b="0" i="0" dirty="0">
                <a:solidFill>
                  <a:srgbClr val="374151"/>
                </a:solidFill>
                <a:effectLst/>
                <a:latin typeface="Söhne"/>
              </a:rPr>
              <a:t> of the </a:t>
            </a:r>
            <a:r>
              <a:rPr lang="it-IT" b="0" i="0" dirty="0" err="1">
                <a:solidFill>
                  <a:srgbClr val="374151"/>
                </a:solidFill>
                <a:effectLst/>
                <a:latin typeface="Söhne"/>
              </a:rPr>
              <a:t>political</a:t>
            </a:r>
            <a:r>
              <a:rPr lang="it-IT" b="0" i="0" dirty="0">
                <a:solidFill>
                  <a:srgbClr val="374151"/>
                </a:solidFill>
                <a:effectLst/>
                <a:latin typeface="Söhne"/>
              </a:rPr>
              <a:t> </a:t>
            </a:r>
            <a:r>
              <a:rPr lang="it-IT" b="0" i="0" dirty="0" err="1">
                <a:solidFill>
                  <a:srgbClr val="374151"/>
                </a:solidFill>
                <a:effectLst/>
                <a:latin typeface="Söhne"/>
              </a:rPr>
              <a:t>organization</a:t>
            </a:r>
            <a:r>
              <a:rPr lang="it-IT" b="0" i="0" dirty="0">
                <a:solidFill>
                  <a:srgbClr val="374151"/>
                </a:solidFill>
                <a:effectLst/>
                <a:latin typeface="Söhne"/>
              </a:rPr>
              <a:t> Forza Nuova: they </a:t>
            </a:r>
            <a:r>
              <a:rPr lang="it-IT" b="0" i="0" dirty="0" err="1">
                <a:solidFill>
                  <a:srgbClr val="374151"/>
                </a:solidFill>
                <a:effectLst/>
                <a:latin typeface="Söhne"/>
              </a:rPr>
              <a:t>repeatedly</a:t>
            </a:r>
            <a:r>
              <a:rPr lang="it-IT" b="0" i="0" dirty="0">
                <a:solidFill>
                  <a:srgbClr val="374151"/>
                </a:solidFill>
                <a:effectLst/>
                <a:latin typeface="Söhne"/>
              </a:rPr>
              <a:t> </a:t>
            </a:r>
            <a:r>
              <a:rPr lang="it-IT" b="0" i="0" dirty="0" err="1">
                <a:solidFill>
                  <a:srgbClr val="374151"/>
                </a:solidFill>
                <a:effectLst/>
                <a:latin typeface="Söhne"/>
              </a:rPr>
              <a:t>violated</a:t>
            </a:r>
            <a:r>
              <a:rPr lang="it-IT" b="0" i="0" dirty="0">
                <a:solidFill>
                  <a:srgbClr val="374151"/>
                </a:solidFill>
                <a:effectLst/>
                <a:latin typeface="Söhne"/>
              </a:rPr>
              <a:t> the "community standards," </a:t>
            </a:r>
            <a:r>
              <a:rPr lang="it-IT" b="0" i="0" dirty="0" err="1">
                <a:solidFill>
                  <a:srgbClr val="374151"/>
                </a:solidFill>
                <a:effectLst/>
                <a:latin typeface="Söhne"/>
              </a:rPr>
              <a:t>specifically</a:t>
            </a:r>
            <a:r>
              <a:rPr lang="it-IT" b="0" i="0" dirty="0">
                <a:solidFill>
                  <a:srgbClr val="374151"/>
                </a:solidFill>
                <a:effectLst/>
                <a:latin typeface="Söhne"/>
              </a:rPr>
              <a:t> </a:t>
            </a:r>
            <a:r>
              <a:rPr lang="it-IT" b="0" i="0" dirty="0" err="1">
                <a:solidFill>
                  <a:srgbClr val="374151"/>
                </a:solidFill>
                <a:effectLst/>
                <a:latin typeface="Söhne"/>
              </a:rPr>
              <a:t>regarding</a:t>
            </a:r>
            <a:r>
              <a:rPr lang="it-IT" b="0" i="0" dirty="0">
                <a:solidFill>
                  <a:srgbClr val="374151"/>
                </a:solidFill>
                <a:effectLst/>
                <a:latin typeface="Söhne"/>
              </a:rPr>
              <a:t> the </a:t>
            </a:r>
            <a:r>
              <a:rPr lang="it-IT" b="0" i="0" dirty="0" err="1">
                <a:solidFill>
                  <a:srgbClr val="374151"/>
                </a:solidFill>
                <a:effectLst/>
                <a:latin typeface="Söhne"/>
              </a:rPr>
              <a:t>removal</a:t>
            </a:r>
            <a:r>
              <a:rPr lang="it-IT" b="0" i="0" dirty="0">
                <a:solidFill>
                  <a:srgbClr val="374151"/>
                </a:solidFill>
                <a:effectLst/>
                <a:latin typeface="Söhne"/>
              </a:rPr>
              <a:t> of </a:t>
            </a:r>
            <a:r>
              <a:rPr lang="it-IT" b="0" i="0" dirty="0">
                <a:effectLst/>
                <a:latin typeface="Söhne"/>
              </a:rPr>
              <a:t>content </a:t>
            </a:r>
            <a:r>
              <a:rPr lang="it-IT" b="0" i="0" dirty="0">
                <a:solidFill>
                  <a:srgbClr val="374151"/>
                </a:solidFill>
                <a:effectLst/>
                <a:latin typeface="Söhne"/>
              </a:rPr>
              <a:t>that </a:t>
            </a:r>
            <a:r>
              <a:rPr lang="it-IT" b="0" i="0" dirty="0" err="1">
                <a:solidFill>
                  <a:srgbClr val="374151"/>
                </a:solidFill>
                <a:effectLst/>
                <a:latin typeface="Söhne"/>
              </a:rPr>
              <a:t>incites</a:t>
            </a:r>
            <a:r>
              <a:rPr lang="it-IT" b="0" i="0" dirty="0">
                <a:solidFill>
                  <a:srgbClr val="374151"/>
                </a:solidFill>
                <a:effectLst/>
                <a:latin typeface="Söhne"/>
              </a:rPr>
              <a:t> hate and </a:t>
            </a:r>
            <a:r>
              <a:rPr lang="it-IT" b="0" i="0" dirty="0" err="1">
                <a:solidFill>
                  <a:srgbClr val="374151"/>
                </a:solidFill>
                <a:effectLst/>
                <a:latin typeface="Söhne"/>
              </a:rPr>
              <a:t>violence</a:t>
            </a:r>
            <a:r>
              <a:rPr lang="it-IT" b="0" i="0" dirty="0">
                <a:solidFill>
                  <a:srgbClr val="374151"/>
                </a:solidFill>
                <a:effectLst/>
                <a:latin typeface="Söhne"/>
              </a:rPr>
              <a:t>. </a:t>
            </a:r>
          </a:p>
          <a:p>
            <a:pPr marL="0" indent="0">
              <a:buNone/>
            </a:pPr>
            <a:r>
              <a:rPr lang="it-IT" b="0" i="0" dirty="0">
                <a:solidFill>
                  <a:srgbClr val="374151"/>
                </a:solidFill>
                <a:effectLst/>
                <a:latin typeface="Söhne"/>
              </a:rPr>
              <a:t>Forza </a:t>
            </a:r>
            <a:r>
              <a:rPr lang="it-IT" b="0" i="0" dirty="0" err="1">
                <a:solidFill>
                  <a:srgbClr val="374151"/>
                </a:solidFill>
                <a:effectLst/>
                <a:latin typeface="Söhne"/>
              </a:rPr>
              <a:t>Nuova's</a:t>
            </a:r>
            <a:r>
              <a:rPr lang="it-IT" b="0" i="0" dirty="0">
                <a:solidFill>
                  <a:srgbClr val="374151"/>
                </a:solidFill>
                <a:effectLst/>
                <a:latin typeface="Söhne"/>
              </a:rPr>
              <a:t> </a:t>
            </a:r>
            <a:r>
              <a:rPr lang="it-IT" b="0" i="0" dirty="0" err="1">
                <a:solidFill>
                  <a:srgbClr val="374151"/>
                </a:solidFill>
                <a:effectLst/>
                <a:latin typeface="Söhne"/>
              </a:rPr>
              <a:t>urgent</a:t>
            </a:r>
            <a:r>
              <a:rPr lang="it-IT" b="0" i="0" dirty="0">
                <a:solidFill>
                  <a:srgbClr val="374151"/>
                </a:solidFill>
                <a:effectLst/>
                <a:latin typeface="Söhne"/>
              </a:rPr>
              <a:t> appeal </a:t>
            </a:r>
            <a:r>
              <a:rPr lang="it-IT" b="0" i="0" dirty="0" err="1">
                <a:solidFill>
                  <a:srgbClr val="374151"/>
                </a:solidFill>
                <a:effectLst/>
                <a:latin typeface="Söhne"/>
              </a:rPr>
              <a:t>was</a:t>
            </a:r>
            <a:r>
              <a:rPr lang="it-IT" b="0" i="0" dirty="0">
                <a:solidFill>
                  <a:srgbClr val="374151"/>
                </a:solidFill>
                <a:effectLst/>
                <a:latin typeface="Söhne"/>
              </a:rPr>
              <a:t> </a:t>
            </a:r>
            <a:r>
              <a:rPr lang="it-IT" b="0" i="0" dirty="0" err="1">
                <a:solidFill>
                  <a:srgbClr val="374151"/>
                </a:solidFill>
                <a:effectLst/>
                <a:latin typeface="Söhne"/>
              </a:rPr>
              <a:t>rejected</a:t>
            </a:r>
            <a:r>
              <a:rPr lang="it-IT" b="0" i="0" dirty="0">
                <a:solidFill>
                  <a:srgbClr val="374151"/>
                </a:solidFill>
                <a:effectLst/>
                <a:latin typeface="Söhne"/>
              </a:rPr>
              <a:t> by the Rome Court</a:t>
            </a:r>
            <a:r>
              <a:rPr lang="it-IT" dirty="0">
                <a:solidFill>
                  <a:srgbClr val="374151"/>
                </a:solidFill>
                <a:latin typeface="Söhne"/>
              </a:rPr>
              <a:t>.</a:t>
            </a:r>
            <a:r>
              <a:rPr lang="it-IT" b="0" i="0" dirty="0">
                <a:solidFill>
                  <a:srgbClr val="374151"/>
                </a:solidFill>
                <a:effectLst/>
                <a:latin typeface="Söhne"/>
              </a:rPr>
              <a:t> </a:t>
            </a:r>
          </a:p>
          <a:p>
            <a:pPr marL="0" indent="0">
              <a:buNone/>
            </a:pPr>
            <a:r>
              <a:rPr lang="it-IT" dirty="0">
                <a:solidFill>
                  <a:srgbClr val="374151"/>
                </a:solidFill>
                <a:latin typeface="Söhne"/>
              </a:rPr>
              <a:t>Court </a:t>
            </a:r>
            <a:r>
              <a:rPr lang="it-IT" b="0" i="0" dirty="0" err="1">
                <a:solidFill>
                  <a:srgbClr val="374151"/>
                </a:solidFill>
                <a:effectLst/>
                <a:latin typeface="Söhne"/>
              </a:rPr>
              <a:t>noted</a:t>
            </a:r>
            <a:r>
              <a:rPr lang="it-IT" b="0" i="0" dirty="0">
                <a:solidFill>
                  <a:srgbClr val="374151"/>
                </a:solidFill>
                <a:effectLst/>
                <a:latin typeface="Söhne"/>
              </a:rPr>
              <a:t> that the</a:t>
            </a:r>
            <a:r>
              <a:rPr lang="it-IT" dirty="0">
                <a:latin typeface="Söhne"/>
              </a:rPr>
              <a:t> content</a:t>
            </a:r>
            <a:r>
              <a:rPr lang="it-IT" b="0" i="0" dirty="0">
                <a:solidFill>
                  <a:srgbClr val="374151"/>
                </a:solidFill>
                <a:effectLst/>
                <a:latin typeface="Söhne"/>
              </a:rPr>
              <a:t> of the pages that </a:t>
            </a:r>
            <a:r>
              <a:rPr lang="it-IT" b="0" i="0" dirty="0" err="1">
                <a:solidFill>
                  <a:srgbClr val="374151"/>
                </a:solidFill>
                <a:effectLst/>
                <a:latin typeface="Söhne"/>
              </a:rPr>
              <a:t>were</a:t>
            </a:r>
            <a:r>
              <a:rPr lang="it-IT" b="0" i="0" dirty="0">
                <a:solidFill>
                  <a:srgbClr val="374151"/>
                </a:solidFill>
                <a:effectLst/>
                <a:latin typeface="Söhne"/>
              </a:rPr>
              <a:t> </a:t>
            </a:r>
            <a:r>
              <a:rPr lang="it-IT" b="0" i="0" dirty="0" err="1">
                <a:solidFill>
                  <a:srgbClr val="374151"/>
                </a:solidFill>
                <a:effectLst/>
                <a:latin typeface="Söhne"/>
              </a:rPr>
              <a:t>taken</a:t>
            </a:r>
            <a:r>
              <a:rPr lang="it-IT" b="0" i="0" dirty="0">
                <a:solidFill>
                  <a:srgbClr val="374151"/>
                </a:solidFill>
                <a:effectLst/>
                <a:latin typeface="Söhne"/>
              </a:rPr>
              <a:t> down </a:t>
            </a:r>
            <a:r>
              <a:rPr lang="it-IT" dirty="0">
                <a:latin typeface="Söhne"/>
              </a:rPr>
              <a:t>is</a:t>
            </a:r>
            <a:r>
              <a:rPr lang="it-IT" b="0" i="0" dirty="0">
                <a:solidFill>
                  <a:srgbClr val="FF0000"/>
                </a:solidFill>
                <a:effectLst/>
                <a:latin typeface="Söhne"/>
              </a:rPr>
              <a:t> </a:t>
            </a:r>
            <a:r>
              <a:rPr lang="it-IT" b="0" i="0" dirty="0" err="1">
                <a:solidFill>
                  <a:srgbClr val="374151"/>
                </a:solidFill>
                <a:effectLst/>
                <a:latin typeface="Söhne"/>
              </a:rPr>
              <a:t>openly</a:t>
            </a:r>
            <a:r>
              <a:rPr lang="it-IT" b="0" i="0" dirty="0">
                <a:solidFill>
                  <a:srgbClr val="374151"/>
                </a:solidFill>
                <a:effectLst/>
                <a:latin typeface="Söhne"/>
              </a:rPr>
              <a:t> </a:t>
            </a:r>
            <a:r>
              <a:rPr lang="it-IT" b="0" i="0" dirty="0" err="1">
                <a:solidFill>
                  <a:srgbClr val="374151"/>
                </a:solidFill>
                <a:effectLst/>
                <a:latin typeface="Söhne"/>
              </a:rPr>
              <a:t>contrary</a:t>
            </a:r>
            <a:r>
              <a:rPr lang="it-IT" b="0" i="0" dirty="0">
                <a:solidFill>
                  <a:srgbClr val="374151"/>
                </a:solidFill>
                <a:effectLst/>
                <a:latin typeface="Söhne"/>
              </a:rPr>
              <a:t> to the </a:t>
            </a:r>
            <a:r>
              <a:rPr lang="it-IT" b="0" i="0" dirty="0" err="1">
                <a:solidFill>
                  <a:srgbClr val="374151"/>
                </a:solidFill>
                <a:effectLst/>
                <a:latin typeface="Söhne"/>
              </a:rPr>
              <a:t>fundamental</a:t>
            </a:r>
            <a:r>
              <a:rPr lang="it-IT" b="0" i="0" dirty="0">
                <a:solidFill>
                  <a:srgbClr val="374151"/>
                </a:solidFill>
                <a:effectLst/>
                <a:latin typeface="Söhne"/>
              </a:rPr>
              <a:t> </a:t>
            </a:r>
            <a:r>
              <a:rPr lang="it-IT" b="0" i="0" dirty="0" err="1">
                <a:solidFill>
                  <a:srgbClr val="374151"/>
                </a:solidFill>
                <a:effectLst/>
                <a:latin typeface="Söhne"/>
              </a:rPr>
              <a:t>values</a:t>
            </a:r>
            <a:r>
              <a:rPr lang="it-IT" b="0" i="0" dirty="0">
                <a:solidFill>
                  <a:srgbClr val="374151"/>
                </a:solidFill>
                <a:effectLst/>
                <a:latin typeface="Söhne"/>
              </a:rPr>
              <a:t> </a:t>
            </a:r>
            <a:r>
              <a:rPr lang="it-IT" b="0" i="0" dirty="0" err="1">
                <a:solidFill>
                  <a:srgbClr val="374151"/>
                </a:solidFill>
                <a:effectLst/>
                <a:latin typeface="Söhne"/>
              </a:rPr>
              <a:t>enshrined</a:t>
            </a:r>
            <a:r>
              <a:rPr lang="it-IT" b="0" i="0" dirty="0">
                <a:solidFill>
                  <a:srgbClr val="374151"/>
                </a:solidFill>
                <a:effectLst/>
                <a:latin typeface="Söhne"/>
              </a:rPr>
              <a:t> in </a:t>
            </a:r>
            <a:r>
              <a:rPr lang="it-IT" b="0" i="0" dirty="0" err="1">
                <a:solidFill>
                  <a:srgbClr val="374151"/>
                </a:solidFill>
                <a:effectLst/>
                <a:latin typeface="Söhne"/>
              </a:rPr>
              <a:t>numerous</a:t>
            </a:r>
            <a:r>
              <a:rPr lang="it-IT" b="0" i="0" dirty="0">
                <a:solidFill>
                  <a:srgbClr val="374151"/>
                </a:solidFill>
                <a:effectLst/>
                <a:latin typeface="Söhne"/>
              </a:rPr>
              <a:t> international and European </a:t>
            </a:r>
            <a:r>
              <a:rPr lang="it-IT" b="0" i="0" dirty="0" err="1">
                <a:solidFill>
                  <a:srgbClr val="374151"/>
                </a:solidFill>
                <a:effectLst/>
                <a:latin typeface="Söhne"/>
              </a:rPr>
              <a:t>documents</a:t>
            </a:r>
            <a:r>
              <a:rPr lang="it-IT" b="0" i="0" dirty="0">
                <a:solidFill>
                  <a:srgbClr val="374151"/>
                </a:solidFill>
                <a:effectLst/>
                <a:latin typeface="Söhne"/>
              </a:rPr>
              <a:t>, all</a:t>
            </a:r>
            <a:r>
              <a:rPr lang="it-IT" b="0" i="0" dirty="0">
                <a:solidFill>
                  <a:srgbClr val="FF0000"/>
                </a:solidFill>
                <a:effectLst/>
                <a:latin typeface="Söhne"/>
              </a:rPr>
              <a:t> of </a:t>
            </a:r>
            <a:r>
              <a:rPr lang="it-IT" b="0" i="0" dirty="0" err="1">
                <a:solidFill>
                  <a:srgbClr val="FF0000"/>
                </a:solidFill>
                <a:effectLst/>
                <a:latin typeface="Söhne"/>
              </a:rPr>
              <a:t>them</a:t>
            </a:r>
            <a:r>
              <a:rPr lang="it-IT" b="0" i="0" dirty="0">
                <a:solidFill>
                  <a:srgbClr val="374151"/>
                </a:solidFill>
                <a:effectLst/>
                <a:latin typeface="Söhne"/>
              </a:rPr>
              <a:t> </a:t>
            </a:r>
            <a:r>
              <a:rPr lang="it-IT" b="0" i="0" dirty="0" err="1">
                <a:solidFill>
                  <a:srgbClr val="374151"/>
                </a:solidFill>
                <a:effectLst/>
                <a:latin typeface="Söhne"/>
              </a:rPr>
              <a:t>united</a:t>
            </a:r>
            <a:r>
              <a:rPr lang="it-IT" b="0" i="0" dirty="0">
                <a:solidFill>
                  <a:srgbClr val="374151"/>
                </a:solidFill>
                <a:effectLst/>
                <a:latin typeface="Söhne"/>
              </a:rPr>
              <a:t> by the </a:t>
            </a:r>
            <a:r>
              <a:rPr lang="it-IT" b="0" i="0" dirty="0" err="1">
                <a:solidFill>
                  <a:srgbClr val="374151"/>
                </a:solidFill>
                <a:effectLst/>
                <a:latin typeface="Söhne"/>
              </a:rPr>
              <a:t>prohibition</a:t>
            </a:r>
            <a:r>
              <a:rPr lang="it-IT" b="0" i="0" dirty="0">
                <a:solidFill>
                  <a:srgbClr val="374151"/>
                </a:solidFill>
                <a:effectLst/>
                <a:latin typeface="Söhne"/>
              </a:rPr>
              <a:t> of </a:t>
            </a:r>
            <a:r>
              <a:rPr lang="it-IT" b="0" i="0" dirty="0" err="1">
                <a:solidFill>
                  <a:srgbClr val="374151"/>
                </a:solidFill>
                <a:effectLst/>
                <a:latin typeface="Söhne"/>
              </a:rPr>
              <a:t>discrimination</a:t>
            </a:r>
            <a:r>
              <a:rPr lang="it-IT" b="0" i="0" dirty="0">
                <a:solidFill>
                  <a:srgbClr val="374151"/>
                </a:solidFill>
                <a:effectLst/>
                <a:latin typeface="Söhne"/>
              </a:rPr>
              <a:t>, </a:t>
            </a:r>
            <a:r>
              <a:rPr lang="it-IT" b="0" i="0" dirty="0" err="1">
                <a:solidFill>
                  <a:srgbClr val="374151"/>
                </a:solidFill>
                <a:effectLst/>
                <a:latin typeface="Söhne"/>
              </a:rPr>
              <a:t>which</a:t>
            </a:r>
            <a:r>
              <a:rPr lang="it-IT" b="0" i="0" dirty="0">
                <a:solidFill>
                  <a:srgbClr val="374151"/>
                </a:solidFill>
                <a:effectLst/>
                <a:latin typeface="Söhne"/>
              </a:rPr>
              <a:t> is an </a:t>
            </a:r>
            <a:r>
              <a:rPr lang="it-IT" b="0" i="0" dirty="0" err="1">
                <a:solidFill>
                  <a:srgbClr val="374151"/>
                </a:solidFill>
                <a:effectLst/>
                <a:latin typeface="Söhne"/>
              </a:rPr>
              <a:t>inviolable</a:t>
            </a:r>
            <a:r>
              <a:rPr lang="it-IT" b="0" i="0" dirty="0">
                <a:solidFill>
                  <a:srgbClr val="374151"/>
                </a:solidFill>
                <a:effectLst/>
                <a:latin typeface="Söhne"/>
              </a:rPr>
              <a:t> </a:t>
            </a:r>
            <a:r>
              <a:rPr lang="it-IT" b="0" i="0" dirty="0" err="1">
                <a:solidFill>
                  <a:srgbClr val="374151"/>
                </a:solidFill>
                <a:effectLst/>
                <a:latin typeface="Söhne"/>
              </a:rPr>
              <a:t>limit</a:t>
            </a:r>
            <a:r>
              <a:rPr lang="it-IT" b="0" i="0" dirty="0">
                <a:solidFill>
                  <a:srgbClr val="374151"/>
                </a:solidFill>
                <a:effectLst/>
                <a:latin typeface="Söhne"/>
              </a:rPr>
              <a:t> to </a:t>
            </a:r>
            <a:r>
              <a:rPr lang="it-IT" b="0" i="0" dirty="0" err="1">
                <a:solidFill>
                  <a:srgbClr val="374151"/>
                </a:solidFill>
                <a:effectLst/>
                <a:latin typeface="Söhne"/>
              </a:rPr>
              <a:t>freedom</a:t>
            </a:r>
            <a:r>
              <a:rPr lang="it-IT" b="0" i="0" dirty="0">
                <a:solidFill>
                  <a:srgbClr val="374151"/>
                </a:solidFill>
                <a:effectLst/>
                <a:latin typeface="Söhne"/>
              </a:rPr>
              <a:t> of </a:t>
            </a:r>
            <a:r>
              <a:rPr lang="it-IT" b="0" i="0" dirty="0" err="1">
                <a:solidFill>
                  <a:srgbClr val="374151"/>
                </a:solidFill>
                <a:effectLst/>
                <a:latin typeface="Söhne"/>
              </a:rPr>
              <a:t>expression</a:t>
            </a:r>
            <a:r>
              <a:rPr lang="it-IT" b="0" i="0" dirty="0">
                <a:solidFill>
                  <a:srgbClr val="374151"/>
                </a:solidFill>
                <a:effectLst/>
                <a:latin typeface="Söhne"/>
              </a:rPr>
              <a:t> (Rome Court, Section for Human Rights and Civil </a:t>
            </a:r>
            <a:r>
              <a:rPr lang="it-IT" b="0" i="0" dirty="0" err="1">
                <a:solidFill>
                  <a:srgbClr val="374151"/>
                </a:solidFill>
                <a:effectLst/>
                <a:latin typeface="Söhne"/>
              </a:rPr>
              <a:t>Immigration</a:t>
            </a:r>
            <a:r>
              <a:rPr lang="it-IT" b="0" i="0" dirty="0">
                <a:solidFill>
                  <a:srgbClr val="374151"/>
                </a:solidFill>
                <a:effectLst/>
                <a:latin typeface="Söhne"/>
              </a:rPr>
              <a:t>, </a:t>
            </a:r>
            <a:r>
              <a:rPr lang="it-IT" b="0" i="0" dirty="0" err="1">
                <a:solidFill>
                  <a:srgbClr val="374151"/>
                </a:solidFill>
                <a:effectLst/>
                <a:latin typeface="Söhne"/>
              </a:rPr>
              <a:t>February</a:t>
            </a:r>
            <a:r>
              <a:rPr lang="it-IT" b="0" i="0" dirty="0">
                <a:solidFill>
                  <a:srgbClr val="374151"/>
                </a:solidFill>
                <a:effectLst/>
                <a:latin typeface="Söhne"/>
              </a:rPr>
              <a:t> 23, 2020, case no. 64894/2019).</a:t>
            </a:r>
            <a:br>
              <a:rPr lang="it-IT" dirty="0"/>
            </a:br>
            <a:endParaRPr lang="it-IT" dirty="0"/>
          </a:p>
        </p:txBody>
      </p:sp>
    </p:spTree>
    <p:extLst>
      <p:ext uri="{BB962C8B-B14F-4D97-AF65-F5344CB8AC3E}">
        <p14:creationId xmlns:p14="http://schemas.microsoft.com/office/powerpoint/2010/main" val="570249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dirty="0"/>
              <a:t>Trump</a:t>
            </a:r>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p:txBody>
          <a:bodyPr>
            <a:normAutofit/>
          </a:bodyPr>
          <a:lstStyle/>
          <a:p>
            <a:pPr marL="0" indent="0" algn="ctr">
              <a:buNone/>
            </a:pPr>
            <a:r>
              <a:rPr lang="it-IT" sz="3600" dirty="0">
                <a:solidFill>
                  <a:srgbClr val="00B0F0"/>
                </a:solidFill>
                <a:latin typeface="Times New Roman" panose="02020603050405020304" pitchFamily="18" charset="0"/>
                <a:cs typeface="Times New Roman" panose="02020603050405020304" pitchFamily="18" charset="0"/>
              </a:rPr>
              <a:t>«</a:t>
            </a:r>
            <a:r>
              <a:rPr lang="it-IT" sz="3600" dirty="0" err="1">
                <a:solidFill>
                  <a:srgbClr val="00B0F0"/>
                </a:solidFill>
                <a:latin typeface="Times New Roman" panose="02020603050405020304" pitchFamily="18" charset="0"/>
                <a:cs typeface="Times New Roman" panose="02020603050405020304" pitchFamily="18" charset="0"/>
              </a:rPr>
              <a:t>They</a:t>
            </a:r>
            <a:r>
              <a:rPr lang="it-IT" sz="3600" dirty="0">
                <a:solidFill>
                  <a:srgbClr val="00B0F0"/>
                </a:solidFill>
                <a:latin typeface="Times New Roman" panose="02020603050405020304" pitchFamily="18" charset="0"/>
                <a:cs typeface="Times New Roman" panose="02020603050405020304" pitchFamily="18" charset="0"/>
              </a:rPr>
              <a:t> are </a:t>
            </a:r>
            <a:r>
              <a:rPr lang="it-IT" sz="3600" dirty="0" err="1">
                <a:solidFill>
                  <a:srgbClr val="00B0F0"/>
                </a:solidFill>
                <a:latin typeface="Times New Roman" panose="02020603050405020304" pitchFamily="18" charset="0"/>
                <a:cs typeface="Times New Roman" panose="02020603050405020304" pitchFamily="18" charset="0"/>
              </a:rPr>
              <a:t>trying</a:t>
            </a:r>
            <a:r>
              <a:rPr lang="it-IT" sz="3600" dirty="0">
                <a:solidFill>
                  <a:srgbClr val="00B0F0"/>
                </a:solidFill>
                <a:latin typeface="Times New Roman" panose="02020603050405020304" pitchFamily="18" charset="0"/>
                <a:cs typeface="Times New Roman" panose="02020603050405020304" pitchFamily="18" charset="0"/>
              </a:rPr>
              <a:t> to STEAL the </a:t>
            </a:r>
            <a:r>
              <a:rPr lang="it-IT" sz="3600" dirty="0" err="1">
                <a:solidFill>
                  <a:srgbClr val="00B0F0"/>
                </a:solidFill>
                <a:latin typeface="Times New Roman" panose="02020603050405020304" pitchFamily="18" charset="0"/>
                <a:cs typeface="Times New Roman" panose="02020603050405020304" pitchFamily="18" charset="0"/>
              </a:rPr>
              <a:t>Election</a:t>
            </a:r>
            <a:r>
              <a:rPr lang="it-IT" sz="3600" dirty="0">
                <a:solidFill>
                  <a:srgbClr val="00B0F0"/>
                </a:solidFill>
                <a:latin typeface="Times New Roman" panose="02020603050405020304" pitchFamily="18" charset="0"/>
                <a:cs typeface="Times New Roman" panose="02020603050405020304" pitchFamily="18" charset="0"/>
              </a:rPr>
              <a:t>»</a:t>
            </a:r>
            <a:endParaRPr lang="x-none" altLang="x-none" sz="3600">
              <a:solidFill>
                <a:srgbClr val="00B0F0"/>
              </a:solidFill>
              <a:latin typeface="Times New Roman" panose="02020603050405020304" pitchFamily="18" charset="0"/>
              <a:cs typeface="Times New Roman" panose="02020603050405020304" pitchFamily="18" charset="0"/>
            </a:endParaRPr>
          </a:p>
          <a:p>
            <a:pPr marL="0" indent="0">
              <a:buNone/>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In 2021, Twitter and FB permanently banned former US President Donald Trump from their platform for inciting violence. </a:t>
            </a:r>
          </a:p>
          <a:p>
            <a:pPr marL="0" indent="0">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it-IT" dirty="0"/>
            </a:br>
            <a:endParaRPr lang="it-IT" dirty="0"/>
          </a:p>
        </p:txBody>
      </p:sp>
    </p:spTree>
    <p:extLst>
      <p:ext uri="{BB962C8B-B14F-4D97-AF65-F5344CB8AC3E}">
        <p14:creationId xmlns:p14="http://schemas.microsoft.com/office/powerpoint/2010/main" val="370951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6C66C0-DC93-F988-ED5F-87E18549DAA8}"/>
              </a:ext>
            </a:extLst>
          </p:cNvPr>
          <p:cNvSpPr>
            <a:spLocks noGrp="1"/>
          </p:cNvSpPr>
          <p:nvPr>
            <p:ph type="title"/>
          </p:nvPr>
        </p:nvSpPr>
        <p:spPr/>
        <p:txBody>
          <a:bodyPr/>
          <a:lstStyle/>
          <a:p>
            <a:pPr algn="ctr"/>
            <a:r>
              <a:rPr lang="it-IT"/>
              <a:t>Opening </a:t>
            </a:r>
            <a:r>
              <a:rPr lang="it-IT" err="1"/>
              <a:t>question</a:t>
            </a:r>
            <a:r>
              <a:rPr lang="it-IT"/>
              <a:t> </a:t>
            </a:r>
          </a:p>
        </p:txBody>
      </p:sp>
      <p:sp>
        <p:nvSpPr>
          <p:cNvPr id="3" name="Segnaposto contenuto 2">
            <a:extLst>
              <a:ext uri="{FF2B5EF4-FFF2-40B4-BE49-F238E27FC236}">
                <a16:creationId xmlns:a16="http://schemas.microsoft.com/office/drawing/2014/main" id="{3C5FDEE8-4DA7-EC01-64A6-158C442C7785}"/>
              </a:ext>
            </a:extLst>
          </p:cNvPr>
          <p:cNvSpPr>
            <a:spLocks noGrp="1"/>
          </p:cNvSpPr>
          <p:nvPr>
            <p:ph idx="1"/>
          </p:nvPr>
        </p:nvSpPr>
        <p:spPr/>
        <p:txBody>
          <a:bodyPr>
            <a:normAutofit/>
          </a:bodyPr>
          <a:lstStyle/>
          <a:p>
            <a:pPr marL="0" indent="0">
              <a:buNone/>
            </a:pPr>
            <a:r>
              <a:rPr lang="it-IT" sz="3600" b="0" i="0" dirty="0" err="1">
                <a:solidFill>
                  <a:srgbClr val="374151"/>
                </a:solidFill>
                <a:effectLst/>
                <a:latin typeface="Söhne"/>
              </a:rPr>
              <a:t>What</a:t>
            </a:r>
            <a:r>
              <a:rPr lang="it-IT" sz="3600" b="0" i="0" dirty="0">
                <a:solidFill>
                  <a:srgbClr val="374151"/>
                </a:solidFill>
                <a:effectLst/>
                <a:latin typeface="Söhne"/>
              </a:rPr>
              <a:t> are social networks </a:t>
            </a:r>
            <a:r>
              <a:rPr lang="it-IT" sz="3600" b="0" i="0" dirty="0" err="1">
                <a:solidFill>
                  <a:srgbClr val="374151"/>
                </a:solidFill>
                <a:effectLst/>
                <a:latin typeface="Söhne"/>
              </a:rPr>
              <a:t>today</a:t>
            </a:r>
            <a:r>
              <a:rPr lang="it-IT" sz="3600" b="0" i="0" dirty="0">
                <a:solidFill>
                  <a:srgbClr val="374151"/>
                </a:solidFill>
                <a:effectLst/>
                <a:latin typeface="Söhne"/>
              </a:rPr>
              <a:t>? </a:t>
            </a:r>
          </a:p>
          <a:p>
            <a:r>
              <a:rPr lang="it-IT" sz="3600" b="0" i="0" dirty="0">
                <a:solidFill>
                  <a:srgbClr val="374151"/>
                </a:solidFill>
                <a:effectLst/>
                <a:latin typeface="Söhne"/>
              </a:rPr>
              <a:t>tools for work, </a:t>
            </a:r>
          </a:p>
          <a:p>
            <a:r>
              <a:rPr lang="it-IT" sz="3600" b="0" i="0" dirty="0">
                <a:solidFill>
                  <a:srgbClr val="374151"/>
                </a:solidFill>
                <a:effectLst/>
                <a:latin typeface="Söhne"/>
              </a:rPr>
              <a:t>for </a:t>
            </a:r>
            <a:r>
              <a:rPr lang="it-IT" sz="3600" b="0" i="0" dirty="0" err="1">
                <a:solidFill>
                  <a:srgbClr val="374151"/>
                </a:solidFill>
                <a:effectLst/>
                <a:latin typeface="Söhne"/>
              </a:rPr>
              <a:t>communication</a:t>
            </a:r>
            <a:r>
              <a:rPr lang="it-IT" sz="3600" b="0" i="0" dirty="0">
                <a:solidFill>
                  <a:srgbClr val="374151"/>
                </a:solidFill>
                <a:effectLst/>
                <a:latin typeface="Söhne"/>
              </a:rPr>
              <a:t>, </a:t>
            </a:r>
          </a:p>
          <a:p>
            <a:r>
              <a:rPr lang="it-IT" sz="3600" b="0" i="0" dirty="0">
                <a:solidFill>
                  <a:srgbClr val="374151"/>
                </a:solidFill>
                <a:effectLst/>
                <a:latin typeface="Söhne"/>
              </a:rPr>
              <a:t>for information, </a:t>
            </a:r>
          </a:p>
          <a:p>
            <a:r>
              <a:rPr lang="it-IT" sz="3600" b="0" i="0" dirty="0">
                <a:solidFill>
                  <a:srgbClr val="374151"/>
                </a:solidFill>
                <a:effectLst/>
                <a:latin typeface="Söhne"/>
              </a:rPr>
              <a:t>for life… </a:t>
            </a:r>
          </a:p>
          <a:p>
            <a:r>
              <a:rPr lang="it-IT" sz="3600" b="0" i="0" dirty="0">
                <a:solidFill>
                  <a:srgbClr val="374151"/>
                </a:solidFill>
                <a:effectLst/>
                <a:latin typeface="Söhne"/>
              </a:rPr>
              <a:t>...a </a:t>
            </a:r>
            <a:r>
              <a:rPr lang="it-IT" sz="3600" dirty="0">
                <a:solidFill>
                  <a:srgbClr val="374151"/>
                </a:solidFill>
                <a:latin typeface="Söhne"/>
              </a:rPr>
              <a:t>new </a:t>
            </a:r>
            <a:r>
              <a:rPr lang="it-IT" sz="3600" dirty="0" err="1">
                <a:solidFill>
                  <a:srgbClr val="374151"/>
                </a:solidFill>
                <a:latin typeface="Söhne"/>
              </a:rPr>
              <a:t>whole</a:t>
            </a:r>
            <a:r>
              <a:rPr lang="it-IT" sz="3600" dirty="0">
                <a:solidFill>
                  <a:srgbClr val="374151"/>
                </a:solidFill>
                <a:latin typeface="Söhne"/>
              </a:rPr>
              <a:t> world</a:t>
            </a:r>
            <a:r>
              <a:rPr lang="it-IT" sz="3600" b="0" i="0" dirty="0">
                <a:solidFill>
                  <a:srgbClr val="374151"/>
                </a:solidFill>
                <a:effectLst/>
                <a:latin typeface="Söhne"/>
              </a:rPr>
              <a:t>? New Countries? </a:t>
            </a:r>
            <a:endParaRPr lang="it-IT" sz="3600" dirty="0"/>
          </a:p>
        </p:txBody>
      </p:sp>
    </p:spTree>
    <p:extLst>
      <p:ext uri="{BB962C8B-B14F-4D97-AF65-F5344CB8AC3E}">
        <p14:creationId xmlns:p14="http://schemas.microsoft.com/office/powerpoint/2010/main" val="607147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dirty="0"/>
              <a:t>&gt; </a:t>
            </a:r>
            <a:r>
              <a:rPr lang="it-IT" dirty="0" err="1"/>
              <a:t>Oversight</a:t>
            </a:r>
            <a:r>
              <a:rPr lang="it-IT" dirty="0"/>
              <a:t> Board </a:t>
            </a:r>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p:txBody>
          <a:bodyPr>
            <a:normAutofit lnSpcReduction="10000"/>
          </a:bodyPr>
          <a:lstStyle/>
          <a:p>
            <a:pPr marL="0" indent="0">
              <a:buNone/>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it-IT" sz="3600" b="0" i="0" dirty="0">
                <a:solidFill>
                  <a:srgbClr val="374151"/>
                </a:solidFill>
                <a:effectLst/>
                <a:latin typeface="Times New Roman" panose="02020603050405020304" pitchFamily="18" charset="0"/>
                <a:cs typeface="Times New Roman" panose="02020603050405020304" pitchFamily="18" charset="0"/>
              </a:rPr>
              <a:t>Trump </a:t>
            </a:r>
            <a:r>
              <a:rPr lang="it-IT" sz="3600" b="0" i="0" dirty="0" err="1">
                <a:solidFill>
                  <a:srgbClr val="374151"/>
                </a:solidFill>
                <a:effectLst/>
                <a:latin typeface="Times New Roman" panose="02020603050405020304" pitchFamily="18" charset="0"/>
                <a:cs typeface="Times New Roman" panose="02020603050405020304" pitchFamily="18" charset="0"/>
              </a:rPr>
              <a:t>did</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not</a:t>
            </a:r>
            <a:r>
              <a:rPr lang="it-IT" sz="3600" b="0" i="0" dirty="0">
                <a:solidFill>
                  <a:srgbClr val="374151"/>
                </a:solidFill>
                <a:effectLst/>
                <a:latin typeface="Times New Roman" panose="02020603050405020304" pitchFamily="18" charset="0"/>
                <a:cs typeface="Times New Roman" panose="02020603050405020304" pitchFamily="18" charset="0"/>
              </a:rPr>
              <a:t> appeal to a regular court, </a:t>
            </a:r>
            <a:r>
              <a:rPr lang="it-IT" sz="3600" b="0" i="0" dirty="0" err="1">
                <a:solidFill>
                  <a:srgbClr val="374151"/>
                </a:solidFill>
                <a:effectLst/>
                <a:latin typeface="Times New Roman" panose="02020603050405020304" pitchFamily="18" charset="0"/>
                <a:cs typeface="Times New Roman" panose="02020603050405020304" pitchFamily="18" charset="0"/>
              </a:rPr>
              <a:t>but</a:t>
            </a:r>
            <a:r>
              <a:rPr lang="it-IT" sz="3600" b="0" i="0" dirty="0">
                <a:solidFill>
                  <a:srgbClr val="374151"/>
                </a:solidFill>
                <a:effectLst/>
                <a:latin typeface="Times New Roman" panose="02020603050405020304" pitchFamily="18" charset="0"/>
                <a:cs typeface="Times New Roman" panose="02020603050405020304" pitchFamily="18" charset="0"/>
              </a:rPr>
              <a:t> the case </a:t>
            </a:r>
            <a:r>
              <a:rPr lang="it-IT" sz="3600" b="0" i="0" dirty="0" err="1">
                <a:solidFill>
                  <a:srgbClr val="374151"/>
                </a:solidFill>
                <a:effectLst/>
                <a:latin typeface="Times New Roman" panose="02020603050405020304" pitchFamily="18" charset="0"/>
                <a:cs typeface="Times New Roman" panose="02020603050405020304" pitchFamily="18" charset="0"/>
              </a:rPr>
              <a:t>was</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reviewed</a:t>
            </a:r>
            <a:r>
              <a:rPr lang="it-IT" sz="3600" b="0" i="0" dirty="0">
                <a:solidFill>
                  <a:srgbClr val="374151"/>
                </a:solidFill>
                <a:effectLst/>
                <a:latin typeface="Times New Roman" panose="02020603050405020304" pitchFamily="18" charset="0"/>
                <a:cs typeface="Times New Roman" panose="02020603050405020304" pitchFamily="18" charset="0"/>
              </a:rPr>
              <a:t> by the «</a:t>
            </a:r>
            <a:r>
              <a:rPr lang="it-IT" sz="3600" b="0" i="0" dirty="0" err="1">
                <a:solidFill>
                  <a:srgbClr val="374151"/>
                </a:solidFill>
                <a:effectLst/>
                <a:latin typeface="Times New Roman" panose="02020603050405020304" pitchFamily="18" charset="0"/>
                <a:cs typeface="Times New Roman" panose="02020603050405020304" pitchFamily="18" charset="0"/>
              </a:rPr>
              <a:t>oversight</a:t>
            </a:r>
            <a:r>
              <a:rPr lang="it-IT" sz="3600" b="0" i="0" dirty="0">
                <a:solidFill>
                  <a:srgbClr val="374151"/>
                </a:solidFill>
                <a:effectLst/>
                <a:latin typeface="Times New Roman" panose="02020603050405020304" pitchFamily="18" charset="0"/>
                <a:cs typeface="Times New Roman" panose="02020603050405020304" pitchFamily="18" charset="0"/>
              </a:rPr>
              <a:t> board».</a:t>
            </a:r>
            <a:endParaRPr lang="it-IT" sz="3600" dirty="0">
              <a:latin typeface="Times New Roman" panose="02020603050405020304" pitchFamily="18" charset="0"/>
              <a:cs typeface="Times New Roman" panose="02020603050405020304" pitchFamily="18" charset="0"/>
            </a:endParaRPr>
          </a:p>
          <a:p>
            <a:pPr marL="0" indent="0">
              <a:buNone/>
            </a:pPr>
            <a:r>
              <a:rPr lang="it-IT" sz="3600" b="0" i="0" dirty="0">
                <a:solidFill>
                  <a:srgbClr val="374151"/>
                </a:solidFill>
                <a:effectLst/>
                <a:latin typeface="Times New Roman" panose="02020603050405020304" pitchFamily="18" charset="0"/>
                <a:cs typeface="Times New Roman" panose="02020603050405020304" pitchFamily="18" charset="0"/>
              </a:rPr>
              <a:t>The «</a:t>
            </a:r>
            <a:r>
              <a:rPr lang="it-IT" sz="3600" b="0" i="0" dirty="0" err="1">
                <a:solidFill>
                  <a:srgbClr val="374151"/>
                </a:solidFill>
                <a:effectLst/>
                <a:latin typeface="Times New Roman" panose="02020603050405020304" pitchFamily="18" charset="0"/>
                <a:cs typeface="Times New Roman" panose="02020603050405020304" pitchFamily="18" charset="0"/>
              </a:rPr>
              <a:t>oversight</a:t>
            </a:r>
            <a:r>
              <a:rPr lang="it-IT" sz="3600" b="0" i="0" dirty="0">
                <a:solidFill>
                  <a:srgbClr val="374151"/>
                </a:solidFill>
                <a:effectLst/>
                <a:latin typeface="Times New Roman" panose="02020603050405020304" pitchFamily="18" charset="0"/>
                <a:cs typeface="Times New Roman" panose="02020603050405020304" pitchFamily="18" charset="0"/>
              </a:rPr>
              <a:t> board» </a:t>
            </a:r>
            <a:r>
              <a:rPr lang="it-IT" sz="3600" b="0" i="0" dirty="0" err="1">
                <a:solidFill>
                  <a:srgbClr val="374151"/>
                </a:solidFill>
                <a:effectLst/>
                <a:latin typeface="Times New Roman" panose="02020603050405020304" pitchFamily="18" charset="0"/>
                <a:cs typeface="Times New Roman" panose="02020603050405020304" pitchFamily="18" charset="0"/>
              </a:rPr>
              <a:t>reviewed</a:t>
            </a:r>
            <a:r>
              <a:rPr lang="it-IT" sz="3600" b="0" i="0" dirty="0">
                <a:solidFill>
                  <a:srgbClr val="374151"/>
                </a:solidFill>
                <a:effectLst/>
                <a:latin typeface="Times New Roman" panose="02020603050405020304" pitchFamily="18" charset="0"/>
                <a:cs typeface="Times New Roman" panose="02020603050405020304" pitchFamily="18" charset="0"/>
              </a:rPr>
              <a:t> the </a:t>
            </a:r>
            <a:r>
              <a:rPr lang="it-IT" sz="3600" b="0" i="0" dirty="0" err="1">
                <a:solidFill>
                  <a:srgbClr val="374151"/>
                </a:solidFill>
                <a:effectLst/>
                <a:latin typeface="Times New Roman" panose="02020603050405020304" pitchFamily="18" charset="0"/>
                <a:cs typeface="Times New Roman" panose="02020603050405020304" pitchFamily="18" charset="0"/>
              </a:rPr>
              <a:t>suspension</a:t>
            </a:r>
            <a:r>
              <a:rPr lang="it-IT" sz="3600" b="0" i="0" dirty="0">
                <a:solidFill>
                  <a:srgbClr val="374151"/>
                </a:solidFill>
                <a:effectLst/>
                <a:latin typeface="Times New Roman" panose="02020603050405020304" pitchFamily="18" charset="0"/>
                <a:cs typeface="Times New Roman" panose="02020603050405020304" pitchFamily="18" charset="0"/>
              </a:rPr>
              <a:t> and </a:t>
            </a:r>
            <a:r>
              <a:rPr lang="it-IT" sz="3600" b="0" i="0" dirty="0" err="1">
                <a:solidFill>
                  <a:srgbClr val="374151"/>
                </a:solidFill>
                <a:effectLst/>
                <a:latin typeface="Times New Roman" panose="02020603050405020304" pitchFamily="18" charset="0"/>
                <a:cs typeface="Times New Roman" panose="02020603050405020304" pitchFamily="18" charset="0"/>
              </a:rPr>
              <a:t>issued</a:t>
            </a:r>
            <a:r>
              <a:rPr lang="it-IT" sz="3600" b="0" i="0" dirty="0">
                <a:solidFill>
                  <a:srgbClr val="374151"/>
                </a:solidFill>
                <a:effectLst/>
                <a:latin typeface="Times New Roman" panose="02020603050405020304" pitchFamily="18" charset="0"/>
                <a:cs typeface="Times New Roman" panose="02020603050405020304" pitchFamily="18" charset="0"/>
              </a:rPr>
              <a:t> a </a:t>
            </a:r>
            <a:r>
              <a:rPr lang="it-IT" sz="3600" b="0" i="0" dirty="0">
                <a:solidFill>
                  <a:srgbClr val="FF0000"/>
                </a:solidFill>
                <a:effectLst/>
                <a:latin typeface="Times New Roman" panose="02020603050405020304" pitchFamily="18" charset="0"/>
                <a:cs typeface="Times New Roman" panose="02020603050405020304" pitchFamily="18" charset="0"/>
              </a:rPr>
              <a:t>ruling</a:t>
            </a:r>
            <a:r>
              <a:rPr lang="it-IT" sz="3600" b="0" i="0" dirty="0">
                <a:solidFill>
                  <a:srgbClr val="374151"/>
                </a:solidFill>
                <a:effectLst/>
                <a:latin typeface="Times New Roman" panose="02020603050405020304" pitchFamily="18" charset="0"/>
                <a:cs typeface="Times New Roman" panose="02020603050405020304" pitchFamily="18" charset="0"/>
              </a:rPr>
              <a:t> on </a:t>
            </a:r>
            <a:r>
              <a:rPr lang="it-IT" sz="3600" b="0" i="0" dirty="0" err="1">
                <a:solidFill>
                  <a:srgbClr val="374151"/>
                </a:solidFill>
                <a:effectLst/>
                <a:latin typeface="Times New Roman" panose="02020603050405020304" pitchFamily="18" charset="0"/>
                <a:cs typeface="Times New Roman" panose="02020603050405020304" pitchFamily="18" charset="0"/>
              </a:rPr>
              <a:t>May</a:t>
            </a:r>
            <a:r>
              <a:rPr lang="it-IT" sz="3600" b="0" i="0" dirty="0">
                <a:solidFill>
                  <a:srgbClr val="374151"/>
                </a:solidFill>
                <a:effectLst/>
                <a:latin typeface="Times New Roman" panose="02020603050405020304" pitchFamily="18" charset="0"/>
                <a:cs typeface="Times New Roman" panose="02020603050405020304" pitchFamily="18" charset="0"/>
              </a:rPr>
              <a:t> 5, 2021. The board </a:t>
            </a:r>
            <a:r>
              <a:rPr lang="it-IT" sz="3600" b="0" i="0" dirty="0" err="1">
                <a:solidFill>
                  <a:srgbClr val="374151"/>
                </a:solidFill>
                <a:effectLst/>
                <a:latin typeface="Times New Roman" panose="02020603050405020304" pitchFamily="18" charset="0"/>
                <a:cs typeface="Times New Roman" panose="02020603050405020304" pitchFamily="18" charset="0"/>
              </a:rPr>
              <a:t>decided</a:t>
            </a:r>
            <a:r>
              <a:rPr lang="it-IT" sz="3600" b="0" i="0" dirty="0">
                <a:solidFill>
                  <a:srgbClr val="374151"/>
                </a:solidFill>
                <a:effectLst/>
                <a:latin typeface="Times New Roman" panose="02020603050405020304" pitchFamily="18" charset="0"/>
                <a:cs typeface="Times New Roman" panose="02020603050405020304" pitchFamily="18" charset="0"/>
              </a:rPr>
              <a:t> to </a:t>
            </a:r>
            <a:r>
              <a:rPr lang="it-IT" sz="3600" b="0" i="0" dirty="0" err="1">
                <a:solidFill>
                  <a:srgbClr val="374151"/>
                </a:solidFill>
                <a:effectLst/>
                <a:latin typeface="Times New Roman" panose="02020603050405020304" pitchFamily="18" charset="0"/>
                <a:cs typeface="Times New Roman" panose="02020603050405020304" pitchFamily="18" charset="0"/>
              </a:rPr>
              <a:t>uphold</a:t>
            </a:r>
            <a:r>
              <a:rPr lang="it-IT" sz="3600" b="0" i="0" dirty="0">
                <a:solidFill>
                  <a:srgbClr val="374151"/>
                </a:solidFill>
                <a:effectLst/>
                <a:latin typeface="Times New Roman" panose="02020603050405020304" pitchFamily="18" charset="0"/>
                <a:cs typeface="Times New Roman" panose="02020603050405020304" pitchFamily="18" charset="0"/>
              </a:rPr>
              <a:t> the </a:t>
            </a:r>
            <a:r>
              <a:rPr lang="it-IT" sz="3600" b="0" i="0" dirty="0" err="1">
                <a:solidFill>
                  <a:srgbClr val="374151"/>
                </a:solidFill>
                <a:effectLst/>
                <a:latin typeface="Times New Roman" panose="02020603050405020304" pitchFamily="18" charset="0"/>
                <a:cs typeface="Times New Roman" panose="02020603050405020304" pitchFamily="18" charset="0"/>
              </a:rPr>
              <a:t>suspension</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but</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criticized</a:t>
            </a:r>
            <a:r>
              <a:rPr lang="it-IT" sz="3600" b="0" i="0" dirty="0">
                <a:solidFill>
                  <a:srgbClr val="374151"/>
                </a:solidFill>
                <a:effectLst/>
                <a:latin typeface="Times New Roman" panose="02020603050405020304" pitchFamily="18" charset="0"/>
                <a:cs typeface="Times New Roman" panose="02020603050405020304" pitchFamily="18" charset="0"/>
              </a:rPr>
              <a:t> Facebook for </a:t>
            </a:r>
            <a:r>
              <a:rPr lang="it-IT" sz="3600" b="0" i="0" dirty="0" err="1">
                <a:solidFill>
                  <a:srgbClr val="374151"/>
                </a:solidFill>
                <a:effectLst/>
                <a:latin typeface="Times New Roman" panose="02020603050405020304" pitchFamily="18" charset="0"/>
                <a:cs typeface="Times New Roman" panose="02020603050405020304" pitchFamily="18" charset="0"/>
              </a:rPr>
              <a:t>imposing</a:t>
            </a:r>
            <a:r>
              <a:rPr lang="it-IT" sz="3600" b="0" i="0" dirty="0">
                <a:solidFill>
                  <a:srgbClr val="374151"/>
                </a:solidFill>
                <a:effectLst/>
                <a:latin typeface="Times New Roman" panose="02020603050405020304" pitchFamily="18" charset="0"/>
                <a:cs typeface="Times New Roman" panose="02020603050405020304" pitchFamily="18" charset="0"/>
              </a:rPr>
              <a:t> an </a:t>
            </a:r>
            <a:r>
              <a:rPr lang="it-IT" sz="3600" b="0" i="0" dirty="0">
                <a:solidFill>
                  <a:srgbClr val="FF0000"/>
                </a:solidFill>
                <a:effectLst/>
                <a:latin typeface="Times New Roman" panose="02020603050405020304" pitchFamily="18" charset="0"/>
                <a:cs typeface="Times New Roman" panose="02020603050405020304" pitchFamily="18" charset="0"/>
              </a:rPr>
              <a:t>indefinite penalty </a:t>
            </a:r>
            <a:r>
              <a:rPr lang="it-IT" sz="3600" b="0" i="0" dirty="0">
                <a:solidFill>
                  <a:srgbClr val="374151"/>
                </a:solidFill>
                <a:effectLst/>
                <a:latin typeface="Times New Roman" panose="02020603050405020304" pitchFamily="18" charset="0"/>
                <a:cs typeface="Times New Roman" panose="02020603050405020304" pitchFamily="18" charset="0"/>
              </a:rPr>
              <a:t>and </a:t>
            </a:r>
            <a:r>
              <a:rPr lang="it-IT" sz="3600" b="0" i="0" dirty="0" err="1">
                <a:solidFill>
                  <a:srgbClr val="374151"/>
                </a:solidFill>
                <a:effectLst/>
                <a:latin typeface="Times New Roman" panose="02020603050405020304" pitchFamily="18" charset="0"/>
                <a:cs typeface="Times New Roman" panose="02020603050405020304" pitchFamily="18" charset="0"/>
              </a:rPr>
              <a:t>called</a:t>
            </a:r>
            <a:r>
              <a:rPr lang="it-IT" sz="3600" b="0" i="0" dirty="0">
                <a:solidFill>
                  <a:srgbClr val="374151"/>
                </a:solidFill>
                <a:effectLst/>
                <a:latin typeface="Times New Roman" panose="02020603050405020304" pitchFamily="18" charset="0"/>
                <a:cs typeface="Times New Roman" panose="02020603050405020304" pitchFamily="18" charset="0"/>
              </a:rPr>
              <a:t> on the company to </a:t>
            </a:r>
            <a:r>
              <a:rPr lang="it-IT" sz="3600" b="0" i="0" dirty="0">
                <a:solidFill>
                  <a:srgbClr val="374151"/>
                </a:solidFill>
                <a:effectLst/>
                <a:latin typeface="Söhne"/>
              </a:rPr>
              <a:t>review </a:t>
            </a:r>
            <a:r>
              <a:rPr lang="it-IT" sz="3600" b="0" i="0" dirty="0">
                <a:solidFill>
                  <a:srgbClr val="374151"/>
                </a:solidFill>
                <a:effectLst/>
                <a:latin typeface="Times New Roman" panose="02020603050405020304" pitchFamily="18" charset="0"/>
                <a:cs typeface="Times New Roman" panose="02020603050405020304" pitchFamily="18" charset="0"/>
              </a:rPr>
              <a:t>the </a:t>
            </a:r>
            <a:r>
              <a:rPr lang="it-IT" sz="3600" b="0" i="0" dirty="0" err="1">
                <a:solidFill>
                  <a:srgbClr val="374151"/>
                </a:solidFill>
                <a:effectLst/>
                <a:latin typeface="Times New Roman" panose="02020603050405020304" pitchFamily="18" charset="0"/>
                <a:cs typeface="Times New Roman" panose="02020603050405020304" pitchFamily="18" charset="0"/>
              </a:rPr>
              <a:t>decision</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within</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six</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months</a:t>
            </a:r>
            <a:r>
              <a:rPr lang="it-IT" sz="3600" b="0" i="0" dirty="0">
                <a:solidFill>
                  <a:srgbClr val="374151"/>
                </a:solidFill>
                <a:effectLst/>
                <a:latin typeface="Times New Roman" panose="02020603050405020304" pitchFamily="18" charset="0"/>
                <a:cs typeface="Times New Roman" panose="02020603050405020304" pitchFamily="18" charset="0"/>
              </a:rPr>
              <a:t>.</a:t>
            </a:r>
            <a:br>
              <a:rPr lang="it-IT" dirty="0"/>
            </a:br>
            <a:endParaRPr lang="it-IT" dirty="0"/>
          </a:p>
        </p:txBody>
      </p:sp>
    </p:spTree>
    <p:extLst>
      <p:ext uri="{BB962C8B-B14F-4D97-AF65-F5344CB8AC3E}">
        <p14:creationId xmlns:p14="http://schemas.microsoft.com/office/powerpoint/2010/main" val="2420386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dirty="0"/>
              <a:t>«</a:t>
            </a:r>
            <a:r>
              <a:rPr lang="it-IT" dirty="0" err="1"/>
              <a:t>Oversight</a:t>
            </a:r>
            <a:r>
              <a:rPr lang="it-IT" dirty="0"/>
              <a:t> Board»</a:t>
            </a:r>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p:txBody>
          <a:bodyPr>
            <a:normAutofit fontScale="92500" lnSpcReduction="10000"/>
          </a:bodyPr>
          <a:lstStyle/>
          <a:p>
            <a:pPr marL="0" indent="0">
              <a:buNone/>
            </a:pPr>
            <a:r>
              <a:rPr lang="it-IT" b="0" i="0" dirty="0">
                <a:solidFill>
                  <a:srgbClr val="374151"/>
                </a:solidFill>
                <a:effectLst/>
                <a:latin typeface="Söhne"/>
              </a:rPr>
              <a:t>Independent «body» </a:t>
            </a:r>
            <a:r>
              <a:rPr lang="it-IT" b="0" i="0" dirty="0" err="1">
                <a:solidFill>
                  <a:srgbClr val="374151"/>
                </a:solidFill>
                <a:effectLst/>
                <a:latin typeface="Söhne"/>
              </a:rPr>
              <a:t>established</a:t>
            </a:r>
            <a:r>
              <a:rPr lang="it-IT" b="0" i="0" dirty="0">
                <a:solidFill>
                  <a:srgbClr val="374151"/>
                </a:solidFill>
                <a:effectLst/>
                <a:latin typeface="Söhne"/>
              </a:rPr>
              <a:t> by Facebook to review and make </a:t>
            </a:r>
            <a:r>
              <a:rPr lang="it-IT" b="0" i="0" dirty="0" err="1">
                <a:solidFill>
                  <a:srgbClr val="374151"/>
                </a:solidFill>
                <a:effectLst/>
                <a:latin typeface="Söhne"/>
              </a:rPr>
              <a:t>decisions</a:t>
            </a:r>
            <a:r>
              <a:rPr lang="it-IT" b="0" i="0" dirty="0">
                <a:solidFill>
                  <a:srgbClr val="374151"/>
                </a:solidFill>
                <a:effectLst/>
                <a:latin typeface="Söhne"/>
              </a:rPr>
              <a:t> on </a:t>
            </a:r>
            <a:r>
              <a:rPr lang="it-IT" b="0" i="0" dirty="0" err="1">
                <a:solidFill>
                  <a:srgbClr val="374151"/>
                </a:solidFill>
                <a:effectLst/>
                <a:latin typeface="Söhne"/>
              </a:rPr>
              <a:t>content</a:t>
            </a:r>
            <a:r>
              <a:rPr lang="it-IT" b="0" i="0" dirty="0">
                <a:solidFill>
                  <a:srgbClr val="374151"/>
                </a:solidFill>
                <a:effectLst/>
                <a:latin typeface="Söhne"/>
              </a:rPr>
              <a:t> </a:t>
            </a:r>
            <a:r>
              <a:rPr lang="it-IT" b="0" i="0" dirty="0" err="1">
                <a:solidFill>
                  <a:srgbClr val="374151"/>
                </a:solidFill>
                <a:effectLst/>
                <a:latin typeface="Söhne"/>
              </a:rPr>
              <a:t>moderation</a:t>
            </a:r>
            <a:r>
              <a:rPr lang="it-IT" b="0" i="0" dirty="0">
                <a:solidFill>
                  <a:srgbClr val="374151"/>
                </a:solidFill>
                <a:effectLst/>
                <a:latin typeface="Söhne"/>
              </a:rPr>
              <a:t> </a:t>
            </a:r>
            <a:r>
              <a:rPr lang="it-IT" b="0" i="0" dirty="0" err="1">
                <a:solidFill>
                  <a:srgbClr val="374151"/>
                </a:solidFill>
                <a:effectLst/>
                <a:latin typeface="Söhne"/>
              </a:rPr>
              <a:t>issues</a:t>
            </a:r>
            <a:r>
              <a:rPr lang="it-IT" b="0" i="0" dirty="0">
                <a:solidFill>
                  <a:srgbClr val="374151"/>
                </a:solidFill>
                <a:effectLst/>
                <a:latin typeface="Söhne"/>
              </a:rPr>
              <a:t>. </a:t>
            </a:r>
          </a:p>
          <a:p>
            <a:pPr marL="0" indent="0">
              <a:buNone/>
            </a:pPr>
            <a:r>
              <a:rPr lang="it-IT" b="0" i="0" dirty="0">
                <a:solidFill>
                  <a:srgbClr val="374151"/>
                </a:solidFill>
                <a:effectLst/>
                <a:latin typeface="Söhne"/>
              </a:rPr>
              <a:t>The board </a:t>
            </a:r>
            <a:r>
              <a:rPr lang="it-IT" b="0" i="0" dirty="0" err="1">
                <a:solidFill>
                  <a:srgbClr val="374151"/>
                </a:solidFill>
                <a:effectLst/>
                <a:latin typeface="Söhne"/>
              </a:rPr>
              <a:t>is</a:t>
            </a:r>
            <a:r>
              <a:rPr lang="it-IT" b="0" i="0" dirty="0">
                <a:solidFill>
                  <a:srgbClr val="374151"/>
                </a:solidFill>
                <a:effectLst/>
                <a:latin typeface="Söhne"/>
              </a:rPr>
              <a:t> </a:t>
            </a:r>
            <a:r>
              <a:rPr lang="it-IT" b="0" i="0" dirty="0" err="1">
                <a:solidFill>
                  <a:srgbClr val="374151"/>
                </a:solidFill>
                <a:effectLst/>
                <a:latin typeface="Söhne"/>
              </a:rPr>
              <a:t>composed</a:t>
            </a:r>
            <a:r>
              <a:rPr lang="it-IT" b="0" i="0" dirty="0">
                <a:solidFill>
                  <a:srgbClr val="374151"/>
                </a:solidFill>
                <a:effectLst/>
                <a:latin typeface="Söhne"/>
              </a:rPr>
              <a:t> of a diverse group of </a:t>
            </a:r>
            <a:r>
              <a:rPr lang="it-IT" b="0" i="0" dirty="0" err="1">
                <a:solidFill>
                  <a:srgbClr val="374151"/>
                </a:solidFill>
                <a:effectLst/>
                <a:latin typeface="Söhne"/>
              </a:rPr>
              <a:t>experts</a:t>
            </a:r>
            <a:r>
              <a:rPr lang="it-IT" b="0" i="0" dirty="0">
                <a:solidFill>
                  <a:srgbClr val="374151"/>
                </a:solidFill>
                <a:effectLst/>
                <a:latin typeface="Söhne"/>
              </a:rPr>
              <a:t> from </a:t>
            </a:r>
            <a:r>
              <a:rPr lang="it-IT" b="0" i="0" dirty="0" err="1">
                <a:solidFill>
                  <a:srgbClr val="374151"/>
                </a:solidFill>
                <a:effectLst/>
                <a:latin typeface="Söhne"/>
              </a:rPr>
              <a:t>around</a:t>
            </a:r>
            <a:r>
              <a:rPr lang="it-IT" b="0" i="0" dirty="0">
                <a:solidFill>
                  <a:srgbClr val="374151"/>
                </a:solidFill>
                <a:effectLst/>
                <a:latin typeface="Söhne"/>
              </a:rPr>
              <a:t> the world, </a:t>
            </a:r>
            <a:r>
              <a:rPr lang="it-IT" b="0" i="0" dirty="0" err="1">
                <a:solidFill>
                  <a:srgbClr val="374151"/>
                </a:solidFill>
                <a:effectLst/>
                <a:latin typeface="Söhne"/>
              </a:rPr>
              <a:t>including</a:t>
            </a:r>
            <a:r>
              <a:rPr lang="it-IT" b="0" i="0" dirty="0">
                <a:solidFill>
                  <a:srgbClr val="374151"/>
                </a:solidFill>
                <a:effectLst/>
                <a:latin typeface="Söhne"/>
              </a:rPr>
              <a:t> </a:t>
            </a:r>
            <a:r>
              <a:rPr lang="it-IT" b="0" i="0" dirty="0" err="1">
                <a:solidFill>
                  <a:srgbClr val="374151"/>
                </a:solidFill>
                <a:effectLst/>
                <a:latin typeface="Söhne"/>
              </a:rPr>
              <a:t>scholars</a:t>
            </a:r>
            <a:r>
              <a:rPr lang="it-IT" b="0" i="0" dirty="0">
                <a:solidFill>
                  <a:srgbClr val="374151"/>
                </a:solidFill>
                <a:effectLst/>
                <a:latin typeface="Söhne"/>
              </a:rPr>
              <a:t>, human </a:t>
            </a:r>
            <a:r>
              <a:rPr lang="it-IT" b="0" i="0" dirty="0" err="1">
                <a:solidFill>
                  <a:srgbClr val="374151"/>
                </a:solidFill>
                <a:effectLst/>
                <a:latin typeface="Söhne"/>
              </a:rPr>
              <a:t>rights</a:t>
            </a:r>
            <a:r>
              <a:rPr lang="it-IT" b="0" i="0" dirty="0">
                <a:solidFill>
                  <a:srgbClr val="374151"/>
                </a:solidFill>
                <a:effectLst/>
                <a:latin typeface="Söhne"/>
              </a:rPr>
              <a:t> </a:t>
            </a:r>
            <a:r>
              <a:rPr lang="it-IT" b="0" i="0" dirty="0" err="1">
                <a:solidFill>
                  <a:srgbClr val="374151"/>
                </a:solidFill>
                <a:effectLst/>
                <a:latin typeface="Söhne"/>
              </a:rPr>
              <a:t>advocates</a:t>
            </a:r>
            <a:r>
              <a:rPr lang="it-IT" b="0" i="0" dirty="0">
                <a:solidFill>
                  <a:srgbClr val="374151"/>
                </a:solidFill>
                <a:effectLst/>
                <a:latin typeface="Söhne"/>
              </a:rPr>
              <a:t>, </a:t>
            </a:r>
            <a:r>
              <a:rPr lang="it-IT" b="0" i="0" dirty="0" err="1">
                <a:solidFill>
                  <a:srgbClr val="374151"/>
                </a:solidFill>
                <a:effectLst/>
                <a:latin typeface="Söhne"/>
              </a:rPr>
              <a:t>journalists</a:t>
            </a:r>
            <a:r>
              <a:rPr lang="it-IT" b="0" i="0" dirty="0">
                <a:solidFill>
                  <a:srgbClr val="374151"/>
                </a:solidFill>
                <a:effectLst/>
                <a:latin typeface="Söhne"/>
              </a:rPr>
              <a:t>, and </a:t>
            </a:r>
            <a:r>
              <a:rPr lang="it-IT" b="0" i="0" dirty="0" err="1">
                <a:solidFill>
                  <a:srgbClr val="374151"/>
                </a:solidFill>
                <a:effectLst/>
                <a:latin typeface="Söhne"/>
              </a:rPr>
              <a:t>former</a:t>
            </a:r>
            <a:r>
              <a:rPr lang="it-IT" b="0" i="0" dirty="0">
                <a:solidFill>
                  <a:srgbClr val="374151"/>
                </a:solidFill>
                <a:effectLst/>
                <a:latin typeface="Söhne"/>
              </a:rPr>
              <a:t> </a:t>
            </a:r>
            <a:r>
              <a:rPr lang="it-IT" b="0" i="0" dirty="0" err="1">
                <a:solidFill>
                  <a:srgbClr val="374151"/>
                </a:solidFill>
                <a:effectLst/>
                <a:latin typeface="Söhne"/>
              </a:rPr>
              <a:t>political</a:t>
            </a:r>
            <a:r>
              <a:rPr lang="it-IT" b="0" i="0" dirty="0">
                <a:solidFill>
                  <a:srgbClr val="374151"/>
                </a:solidFill>
                <a:effectLst/>
                <a:latin typeface="Söhne"/>
              </a:rPr>
              <a:t> leaders. </a:t>
            </a:r>
          </a:p>
          <a:p>
            <a:pPr marL="0" indent="0">
              <a:buNone/>
            </a:pPr>
            <a:r>
              <a:rPr lang="it-IT" b="0" i="0" dirty="0" err="1">
                <a:solidFill>
                  <a:srgbClr val="374151"/>
                </a:solidFill>
                <a:effectLst/>
                <a:latin typeface="Söhne"/>
              </a:rPr>
              <a:t>It</a:t>
            </a:r>
            <a:r>
              <a:rPr lang="it-IT" b="0" i="0" dirty="0">
                <a:solidFill>
                  <a:srgbClr val="374151"/>
                </a:solidFill>
                <a:effectLst/>
                <a:latin typeface="Söhne"/>
              </a:rPr>
              <a:t> </a:t>
            </a:r>
            <a:r>
              <a:rPr lang="it-IT" b="0" i="0" dirty="0" err="1">
                <a:solidFill>
                  <a:srgbClr val="374151"/>
                </a:solidFill>
                <a:effectLst/>
                <a:latin typeface="Söhne"/>
              </a:rPr>
              <a:t>operates</a:t>
            </a:r>
            <a:r>
              <a:rPr lang="it-IT" b="0" i="0" dirty="0">
                <a:solidFill>
                  <a:srgbClr val="374151"/>
                </a:solidFill>
                <a:effectLst/>
                <a:latin typeface="Söhne"/>
              </a:rPr>
              <a:t> </a:t>
            </a:r>
            <a:r>
              <a:rPr lang="it-IT" b="0" i="0" dirty="0" err="1">
                <a:solidFill>
                  <a:srgbClr val="374151"/>
                </a:solidFill>
                <a:effectLst/>
                <a:latin typeface="Söhne"/>
              </a:rPr>
              <a:t>independently</a:t>
            </a:r>
            <a:r>
              <a:rPr lang="it-IT" b="0" i="0" dirty="0">
                <a:solidFill>
                  <a:srgbClr val="374151"/>
                </a:solidFill>
                <a:effectLst/>
                <a:latin typeface="Söhne"/>
              </a:rPr>
              <a:t> of Facebook and </a:t>
            </a:r>
            <a:r>
              <a:rPr lang="it-IT" b="0" i="0" dirty="0" err="1">
                <a:solidFill>
                  <a:srgbClr val="374151"/>
                </a:solidFill>
                <a:effectLst/>
                <a:latin typeface="Söhne"/>
              </a:rPr>
              <a:t>has</a:t>
            </a:r>
            <a:r>
              <a:rPr lang="it-IT" b="0" i="0" dirty="0">
                <a:solidFill>
                  <a:srgbClr val="374151"/>
                </a:solidFill>
                <a:effectLst/>
                <a:latin typeface="Söhne"/>
              </a:rPr>
              <a:t> the authority to make </a:t>
            </a:r>
            <a:r>
              <a:rPr lang="it-IT" b="0" i="0" dirty="0" err="1">
                <a:solidFill>
                  <a:srgbClr val="374151"/>
                </a:solidFill>
                <a:effectLst/>
                <a:latin typeface="Söhne"/>
              </a:rPr>
              <a:t>binding</a:t>
            </a:r>
            <a:r>
              <a:rPr lang="it-IT" b="0" i="0" dirty="0">
                <a:solidFill>
                  <a:srgbClr val="374151"/>
                </a:solidFill>
                <a:effectLst/>
                <a:latin typeface="Söhne"/>
              </a:rPr>
              <a:t> </a:t>
            </a:r>
            <a:r>
              <a:rPr lang="it-IT" b="0" i="0" dirty="0" err="1">
                <a:solidFill>
                  <a:srgbClr val="374151"/>
                </a:solidFill>
                <a:effectLst/>
                <a:latin typeface="Söhne"/>
              </a:rPr>
              <a:t>decisions</a:t>
            </a:r>
            <a:r>
              <a:rPr lang="it-IT" b="0" i="0" dirty="0">
                <a:solidFill>
                  <a:srgbClr val="374151"/>
                </a:solidFill>
                <a:effectLst/>
                <a:latin typeface="Söhne"/>
              </a:rPr>
              <a:t> on </a:t>
            </a:r>
            <a:r>
              <a:rPr lang="it-IT" b="0" i="0" dirty="0" err="1">
                <a:solidFill>
                  <a:srgbClr val="374151"/>
                </a:solidFill>
                <a:effectLst/>
                <a:latin typeface="Söhne"/>
              </a:rPr>
              <a:t>specific</a:t>
            </a:r>
            <a:r>
              <a:rPr lang="it-IT" b="0" i="0" dirty="0">
                <a:solidFill>
                  <a:srgbClr val="374151"/>
                </a:solidFill>
                <a:effectLst/>
                <a:latin typeface="Söhne"/>
              </a:rPr>
              <a:t> </a:t>
            </a:r>
            <a:r>
              <a:rPr lang="it-IT" b="0" i="0" dirty="0" err="1">
                <a:solidFill>
                  <a:srgbClr val="374151"/>
                </a:solidFill>
                <a:effectLst/>
                <a:latin typeface="Söhne"/>
              </a:rPr>
              <a:t>cases</a:t>
            </a:r>
            <a:r>
              <a:rPr lang="it-IT" b="0" i="0" dirty="0">
                <a:solidFill>
                  <a:srgbClr val="374151"/>
                </a:solidFill>
                <a:effectLst/>
                <a:latin typeface="Söhne"/>
              </a:rPr>
              <a:t> </a:t>
            </a:r>
            <a:r>
              <a:rPr lang="it-IT" b="0" i="0" dirty="0" err="1">
                <a:solidFill>
                  <a:srgbClr val="374151"/>
                </a:solidFill>
                <a:effectLst/>
                <a:latin typeface="Söhne"/>
              </a:rPr>
              <a:t>related</a:t>
            </a:r>
            <a:r>
              <a:rPr lang="it-IT" b="0" i="0" dirty="0">
                <a:solidFill>
                  <a:srgbClr val="374151"/>
                </a:solidFill>
                <a:effectLst/>
                <a:latin typeface="Söhne"/>
              </a:rPr>
              <a:t> to </a:t>
            </a:r>
            <a:r>
              <a:rPr lang="it-IT" b="0" i="0" dirty="0" err="1">
                <a:solidFill>
                  <a:srgbClr val="374151"/>
                </a:solidFill>
                <a:effectLst/>
                <a:latin typeface="Söhne"/>
              </a:rPr>
              <a:t>content</a:t>
            </a:r>
            <a:r>
              <a:rPr lang="it-IT" b="0" i="0" dirty="0">
                <a:solidFill>
                  <a:srgbClr val="374151"/>
                </a:solidFill>
                <a:effectLst/>
                <a:latin typeface="Söhne"/>
              </a:rPr>
              <a:t> </a:t>
            </a:r>
            <a:r>
              <a:rPr lang="it-IT" b="0" i="0" dirty="0" err="1">
                <a:solidFill>
                  <a:srgbClr val="374151"/>
                </a:solidFill>
                <a:effectLst/>
                <a:latin typeface="Söhne"/>
              </a:rPr>
              <a:t>removal</a:t>
            </a:r>
            <a:r>
              <a:rPr lang="it-IT" b="0" i="0" dirty="0">
                <a:solidFill>
                  <a:srgbClr val="374151"/>
                </a:solidFill>
                <a:effectLst/>
                <a:latin typeface="Söhne"/>
              </a:rPr>
              <a:t>, user </a:t>
            </a:r>
            <a:r>
              <a:rPr lang="it-IT" b="0" i="0" dirty="0" err="1">
                <a:solidFill>
                  <a:srgbClr val="374151"/>
                </a:solidFill>
                <a:effectLst/>
                <a:latin typeface="Söhne"/>
              </a:rPr>
              <a:t>bans</a:t>
            </a:r>
            <a:r>
              <a:rPr lang="it-IT" b="0" i="0" dirty="0">
                <a:solidFill>
                  <a:srgbClr val="374151"/>
                </a:solidFill>
                <a:effectLst/>
                <a:latin typeface="Söhne"/>
              </a:rPr>
              <a:t>, and </a:t>
            </a:r>
            <a:r>
              <a:rPr lang="it-IT" b="0" i="0" dirty="0" err="1">
                <a:solidFill>
                  <a:srgbClr val="374151"/>
                </a:solidFill>
                <a:effectLst/>
                <a:latin typeface="Söhne"/>
              </a:rPr>
              <a:t>other</a:t>
            </a:r>
            <a:r>
              <a:rPr lang="it-IT" b="0" i="0" dirty="0">
                <a:solidFill>
                  <a:srgbClr val="374151"/>
                </a:solidFill>
                <a:effectLst/>
                <a:latin typeface="Söhne"/>
              </a:rPr>
              <a:t> enforcement actions </a:t>
            </a:r>
            <a:r>
              <a:rPr lang="it-IT" b="0" i="0" dirty="0" err="1">
                <a:solidFill>
                  <a:srgbClr val="374151"/>
                </a:solidFill>
                <a:effectLst/>
                <a:latin typeface="Söhne"/>
              </a:rPr>
              <a:t>taken</a:t>
            </a:r>
            <a:r>
              <a:rPr lang="it-IT" b="0" i="0" dirty="0">
                <a:solidFill>
                  <a:srgbClr val="374151"/>
                </a:solidFill>
                <a:effectLst/>
                <a:latin typeface="Söhne"/>
              </a:rPr>
              <a:t> by Facebook. </a:t>
            </a:r>
          </a:p>
          <a:p>
            <a:pPr marL="0" indent="0">
              <a:buNone/>
            </a:pPr>
            <a:r>
              <a:rPr lang="it-IT" b="0" i="0" dirty="0">
                <a:solidFill>
                  <a:srgbClr val="374151"/>
                </a:solidFill>
                <a:effectLst/>
                <a:latin typeface="Söhne"/>
              </a:rPr>
              <a:t>The board </a:t>
            </a:r>
            <a:r>
              <a:rPr lang="it-IT" b="0" i="0" dirty="0" err="1">
                <a:solidFill>
                  <a:srgbClr val="374151"/>
                </a:solidFill>
                <a:effectLst/>
                <a:latin typeface="Söhne"/>
              </a:rPr>
              <a:t>aims</a:t>
            </a:r>
            <a:r>
              <a:rPr lang="it-IT" b="0" i="0" dirty="0">
                <a:solidFill>
                  <a:srgbClr val="374151"/>
                </a:solidFill>
                <a:effectLst/>
                <a:latin typeface="Söhne"/>
              </a:rPr>
              <a:t> to </a:t>
            </a:r>
            <a:r>
              <a:rPr lang="it-IT" b="0" i="0" dirty="0" err="1">
                <a:solidFill>
                  <a:srgbClr val="374151"/>
                </a:solidFill>
                <a:effectLst/>
                <a:latin typeface="Söhne"/>
              </a:rPr>
              <a:t>ensure</a:t>
            </a:r>
            <a:r>
              <a:rPr lang="it-IT" b="0" i="0" dirty="0">
                <a:solidFill>
                  <a:srgbClr val="374151"/>
                </a:solidFill>
                <a:effectLst/>
                <a:latin typeface="Söhne"/>
              </a:rPr>
              <a:t> </a:t>
            </a:r>
            <a:r>
              <a:rPr lang="it-IT" b="0" i="0" dirty="0" err="1">
                <a:solidFill>
                  <a:srgbClr val="374151"/>
                </a:solidFill>
                <a:effectLst/>
                <a:latin typeface="Söhne"/>
              </a:rPr>
              <a:t>that</a:t>
            </a:r>
            <a:r>
              <a:rPr lang="it-IT" b="0" i="0" dirty="0">
                <a:solidFill>
                  <a:srgbClr val="374151"/>
                </a:solidFill>
                <a:effectLst/>
                <a:latin typeface="Söhne"/>
              </a:rPr>
              <a:t> </a:t>
            </a:r>
            <a:r>
              <a:rPr lang="it-IT" b="0" i="0" dirty="0" err="1">
                <a:solidFill>
                  <a:srgbClr val="374151"/>
                </a:solidFill>
                <a:effectLst/>
                <a:latin typeface="Söhne"/>
              </a:rPr>
              <a:t>Facebook's</a:t>
            </a:r>
            <a:r>
              <a:rPr lang="it-IT" b="0" i="0" dirty="0">
                <a:solidFill>
                  <a:srgbClr val="374151"/>
                </a:solidFill>
                <a:effectLst/>
                <a:latin typeface="Söhne"/>
              </a:rPr>
              <a:t> </a:t>
            </a:r>
            <a:r>
              <a:rPr lang="it-IT" b="0" i="0" dirty="0" err="1">
                <a:solidFill>
                  <a:srgbClr val="374151"/>
                </a:solidFill>
                <a:effectLst/>
                <a:latin typeface="Söhne"/>
              </a:rPr>
              <a:t>content</a:t>
            </a:r>
            <a:r>
              <a:rPr lang="it-IT" b="0" i="0" dirty="0">
                <a:solidFill>
                  <a:srgbClr val="374151"/>
                </a:solidFill>
                <a:effectLst/>
                <a:latin typeface="Söhne"/>
              </a:rPr>
              <a:t> </a:t>
            </a:r>
            <a:r>
              <a:rPr lang="it-IT" b="0" i="0" dirty="0" err="1">
                <a:solidFill>
                  <a:srgbClr val="374151"/>
                </a:solidFill>
                <a:effectLst/>
                <a:latin typeface="Söhne"/>
              </a:rPr>
              <a:t>moderation</a:t>
            </a:r>
            <a:r>
              <a:rPr lang="it-IT" b="0" i="0" dirty="0">
                <a:solidFill>
                  <a:srgbClr val="374151"/>
                </a:solidFill>
                <a:effectLst/>
                <a:latin typeface="Söhne"/>
              </a:rPr>
              <a:t> </a:t>
            </a:r>
            <a:r>
              <a:rPr lang="it-IT" b="0" i="0" dirty="0" err="1">
                <a:solidFill>
                  <a:srgbClr val="374151"/>
                </a:solidFill>
                <a:effectLst/>
                <a:latin typeface="Söhne"/>
              </a:rPr>
              <a:t>decisions</a:t>
            </a:r>
            <a:r>
              <a:rPr lang="it-IT" b="0" i="0" dirty="0">
                <a:solidFill>
                  <a:srgbClr val="374151"/>
                </a:solidFill>
                <a:effectLst/>
                <a:latin typeface="Söhne"/>
              </a:rPr>
              <a:t> are fair, </a:t>
            </a:r>
            <a:r>
              <a:rPr lang="it-IT" b="0" i="0" dirty="0" err="1">
                <a:solidFill>
                  <a:srgbClr val="374151"/>
                </a:solidFill>
                <a:effectLst/>
                <a:latin typeface="Söhne"/>
              </a:rPr>
              <a:t>consistent</a:t>
            </a:r>
            <a:r>
              <a:rPr lang="it-IT" b="0" i="0" dirty="0">
                <a:solidFill>
                  <a:srgbClr val="374151"/>
                </a:solidFill>
                <a:effectLst/>
                <a:latin typeface="Söhne"/>
              </a:rPr>
              <a:t>, and </a:t>
            </a:r>
            <a:r>
              <a:rPr lang="it-IT" b="0" i="0" dirty="0" err="1">
                <a:solidFill>
                  <a:srgbClr val="374151"/>
                </a:solidFill>
                <a:effectLst/>
                <a:latin typeface="Söhne"/>
              </a:rPr>
              <a:t>aligned</a:t>
            </a:r>
            <a:r>
              <a:rPr lang="it-IT" b="0" i="0" dirty="0">
                <a:solidFill>
                  <a:srgbClr val="374151"/>
                </a:solidFill>
                <a:effectLst/>
                <a:latin typeface="Söhne"/>
              </a:rPr>
              <a:t> with human </a:t>
            </a:r>
            <a:r>
              <a:rPr lang="it-IT" b="0" i="0" dirty="0" err="1">
                <a:solidFill>
                  <a:srgbClr val="374151"/>
                </a:solidFill>
                <a:effectLst/>
                <a:latin typeface="Söhne"/>
              </a:rPr>
              <a:t>rights</a:t>
            </a:r>
            <a:r>
              <a:rPr lang="it-IT" b="0" i="0" dirty="0">
                <a:solidFill>
                  <a:srgbClr val="374151"/>
                </a:solidFill>
                <a:effectLst/>
                <a:latin typeface="Söhne"/>
              </a:rPr>
              <a:t> </a:t>
            </a:r>
            <a:r>
              <a:rPr lang="it-IT" b="0" i="0" dirty="0" err="1">
                <a:solidFill>
                  <a:srgbClr val="374151"/>
                </a:solidFill>
                <a:effectLst/>
                <a:latin typeface="Söhne"/>
              </a:rPr>
              <a:t>principles</a:t>
            </a:r>
            <a:r>
              <a:rPr lang="it-IT" b="0" i="0" dirty="0">
                <a:solidFill>
                  <a:srgbClr val="374151"/>
                </a:solidFill>
                <a:effectLst/>
                <a:latin typeface="Söhne"/>
              </a:rPr>
              <a:t>.</a:t>
            </a:r>
            <a:br>
              <a:rPr lang="it-IT" dirty="0"/>
            </a:br>
            <a:endParaRPr lang="it-IT" dirty="0"/>
          </a:p>
        </p:txBody>
      </p:sp>
    </p:spTree>
    <p:extLst>
      <p:ext uri="{BB962C8B-B14F-4D97-AF65-F5344CB8AC3E}">
        <p14:creationId xmlns:p14="http://schemas.microsoft.com/office/powerpoint/2010/main" val="2591252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9B7C4C-2E20-D93E-2A37-17FA1CC31B71}"/>
              </a:ext>
            </a:extLst>
          </p:cNvPr>
          <p:cNvSpPr>
            <a:spLocks noGrp="1"/>
          </p:cNvSpPr>
          <p:nvPr>
            <p:ph type="title"/>
          </p:nvPr>
        </p:nvSpPr>
        <p:spPr/>
        <p:txBody>
          <a:bodyPr/>
          <a:lstStyle/>
          <a:p>
            <a:pPr algn="ctr"/>
            <a:r>
              <a:rPr lang="it-IT" dirty="0" err="1"/>
              <a:t>Different</a:t>
            </a:r>
            <a:r>
              <a:rPr lang="it-IT" dirty="0"/>
              <a:t> </a:t>
            </a:r>
            <a:r>
              <a:rPr lang="it-IT" dirty="0" err="1"/>
              <a:t>solution</a:t>
            </a:r>
            <a:r>
              <a:rPr lang="it-IT" dirty="0"/>
              <a:t> in </a:t>
            </a:r>
            <a:r>
              <a:rPr lang="it-IT" dirty="0" err="1"/>
              <a:t>twitter</a:t>
            </a:r>
            <a:endParaRPr lang="it-IT" dirty="0"/>
          </a:p>
        </p:txBody>
      </p:sp>
      <p:pic>
        <p:nvPicPr>
          <p:cNvPr id="5" name="Segnaposto contenuto 4" descr="Immagine che contiene testo, schermata, software, Pagina Web&#10;&#10;Descrizione generata automaticamente">
            <a:extLst>
              <a:ext uri="{FF2B5EF4-FFF2-40B4-BE49-F238E27FC236}">
                <a16:creationId xmlns:a16="http://schemas.microsoft.com/office/drawing/2014/main" id="{7B90BF94-D5FB-EAB9-A00B-D8F06CDBFF07}"/>
              </a:ext>
            </a:extLst>
          </p:cNvPr>
          <p:cNvPicPr>
            <a:picLocks noGrp="1" noChangeAspect="1"/>
          </p:cNvPicPr>
          <p:nvPr>
            <p:ph idx="1"/>
          </p:nvPr>
        </p:nvPicPr>
        <p:blipFill>
          <a:blip r:embed="rId2"/>
          <a:stretch>
            <a:fillRect/>
          </a:stretch>
        </p:blipFill>
        <p:spPr>
          <a:xfrm>
            <a:off x="3109873" y="1825625"/>
            <a:ext cx="5972254" cy="4351338"/>
          </a:xfrm>
        </p:spPr>
      </p:pic>
    </p:spTree>
    <p:extLst>
      <p:ext uri="{BB962C8B-B14F-4D97-AF65-F5344CB8AC3E}">
        <p14:creationId xmlns:p14="http://schemas.microsoft.com/office/powerpoint/2010/main" val="1694265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AF19B3-6718-AF58-78C2-C6B7E0F819D0}"/>
              </a:ext>
            </a:extLst>
          </p:cNvPr>
          <p:cNvSpPr>
            <a:spLocks noGrp="1"/>
          </p:cNvSpPr>
          <p:nvPr>
            <p:ph type="title"/>
          </p:nvPr>
        </p:nvSpPr>
        <p:spPr/>
        <p:txBody>
          <a:bodyPr/>
          <a:lstStyle/>
          <a:p>
            <a:pPr algn="ctr"/>
            <a:r>
              <a:rPr lang="it-IT" dirty="0"/>
              <a:t>How </a:t>
            </a:r>
            <a:r>
              <a:rPr lang="it-IT" dirty="0" err="1"/>
              <a:t>many</a:t>
            </a:r>
            <a:r>
              <a:rPr lang="it-IT" dirty="0"/>
              <a:t> </a:t>
            </a:r>
            <a:r>
              <a:rPr lang="it-IT" dirty="0" err="1"/>
              <a:t>votes</a:t>
            </a:r>
            <a:r>
              <a:rPr lang="it-IT" dirty="0"/>
              <a:t>?</a:t>
            </a:r>
          </a:p>
        </p:txBody>
      </p:sp>
      <p:sp>
        <p:nvSpPr>
          <p:cNvPr id="3" name="Segnaposto contenuto 2">
            <a:extLst>
              <a:ext uri="{FF2B5EF4-FFF2-40B4-BE49-F238E27FC236}">
                <a16:creationId xmlns:a16="http://schemas.microsoft.com/office/drawing/2014/main" id="{64806BEC-DED9-CC0F-8923-6F3E7EB34FDD}"/>
              </a:ext>
            </a:extLst>
          </p:cNvPr>
          <p:cNvSpPr>
            <a:spLocks noGrp="1"/>
          </p:cNvSpPr>
          <p:nvPr>
            <p:ph idx="1"/>
          </p:nvPr>
        </p:nvSpPr>
        <p:spPr/>
        <p:txBody>
          <a:bodyPr/>
          <a:lstStyle/>
          <a:p>
            <a:r>
              <a:rPr lang="it-IT" b="0" i="0" dirty="0">
                <a:solidFill>
                  <a:srgbClr val="374151"/>
                </a:solidFill>
                <a:effectLst/>
                <a:latin typeface="Söhne"/>
              </a:rPr>
              <a:t>To re-entry of Trump, </a:t>
            </a:r>
            <a:r>
              <a:rPr lang="it-IT" b="0" i="0" dirty="0" err="1">
                <a:solidFill>
                  <a:srgbClr val="374151"/>
                </a:solidFill>
                <a:effectLst/>
                <a:latin typeface="Söhne"/>
              </a:rPr>
              <a:t>it</a:t>
            </a:r>
            <a:r>
              <a:rPr lang="it-IT" b="0" i="0" dirty="0">
                <a:solidFill>
                  <a:srgbClr val="374151"/>
                </a:solidFill>
                <a:effectLst/>
                <a:latin typeface="Söhne"/>
              </a:rPr>
              <a:t> </a:t>
            </a:r>
            <a:r>
              <a:rPr lang="it-IT" b="0" i="0" dirty="0" err="1">
                <a:solidFill>
                  <a:srgbClr val="374151"/>
                </a:solidFill>
                <a:effectLst/>
                <a:latin typeface="Söhne"/>
              </a:rPr>
              <a:t>is</a:t>
            </a:r>
            <a:r>
              <a:rPr lang="it-IT" b="0" i="0" dirty="0">
                <a:solidFill>
                  <a:srgbClr val="374151"/>
                </a:solidFill>
                <a:effectLst/>
                <a:latin typeface="Söhne"/>
              </a:rPr>
              <a:t> </a:t>
            </a:r>
            <a:r>
              <a:rPr lang="it-IT" b="0" i="0" dirty="0" err="1">
                <a:solidFill>
                  <a:srgbClr val="374151"/>
                </a:solidFill>
                <a:effectLst/>
                <a:latin typeface="Söhne"/>
              </a:rPr>
              <a:t>reported</a:t>
            </a:r>
            <a:r>
              <a:rPr lang="it-IT" b="0" i="0" dirty="0">
                <a:solidFill>
                  <a:srgbClr val="374151"/>
                </a:solidFill>
                <a:effectLst/>
                <a:latin typeface="Söhne"/>
              </a:rPr>
              <a:t> </a:t>
            </a:r>
            <a:r>
              <a:rPr lang="it-IT" b="0" i="0" dirty="0" err="1">
                <a:solidFill>
                  <a:srgbClr val="374151"/>
                </a:solidFill>
                <a:effectLst/>
                <a:latin typeface="Söhne"/>
              </a:rPr>
              <a:t>that</a:t>
            </a:r>
            <a:r>
              <a:rPr lang="it-IT" b="0" i="0" dirty="0">
                <a:solidFill>
                  <a:srgbClr val="374151"/>
                </a:solidFill>
                <a:effectLst/>
                <a:latin typeface="Söhne"/>
              </a:rPr>
              <a:t> </a:t>
            </a:r>
            <a:r>
              <a:rPr lang="it-IT" b="0" i="0" dirty="0">
                <a:solidFill>
                  <a:srgbClr val="FF0000"/>
                </a:solidFill>
                <a:effectLst/>
                <a:latin typeface="Söhne"/>
              </a:rPr>
              <a:t>15,085,458 users </a:t>
            </a:r>
            <a:r>
              <a:rPr lang="it-IT" b="0" i="0" dirty="0" err="1">
                <a:solidFill>
                  <a:srgbClr val="FF0000"/>
                </a:solidFill>
                <a:effectLst/>
                <a:latin typeface="Söhne"/>
              </a:rPr>
              <a:t>voted</a:t>
            </a:r>
            <a:r>
              <a:rPr lang="it-IT" b="0" i="0" dirty="0">
                <a:solidFill>
                  <a:srgbClr val="374151"/>
                </a:solidFill>
                <a:effectLst/>
                <a:latin typeface="Söhne"/>
              </a:rPr>
              <a:t>, and the </a:t>
            </a:r>
            <a:r>
              <a:rPr lang="it-IT" b="0" i="0" dirty="0" err="1">
                <a:solidFill>
                  <a:srgbClr val="374151"/>
                </a:solidFill>
                <a:effectLst/>
                <a:latin typeface="Söhne"/>
              </a:rPr>
              <a:t>former</a:t>
            </a:r>
            <a:r>
              <a:rPr lang="it-IT" b="0" i="0" dirty="0">
                <a:solidFill>
                  <a:srgbClr val="374151"/>
                </a:solidFill>
                <a:effectLst/>
                <a:latin typeface="Söhne"/>
              </a:rPr>
              <a:t> </a:t>
            </a:r>
            <a:r>
              <a:rPr lang="it-IT" b="0" i="0" dirty="0" err="1">
                <a:solidFill>
                  <a:srgbClr val="374151"/>
                </a:solidFill>
                <a:effectLst/>
                <a:latin typeface="Söhne"/>
              </a:rPr>
              <a:t>president</a:t>
            </a:r>
            <a:r>
              <a:rPr lang="it-IT" b="0" i="0" dirty="0">
                <a:solidFill>
                  <a:srgbClr val="374151"/>
                </a:solidFill>
                <a:effectLst/>
                <a:latin typeface="Söhne"/>
              </a:rPr>
              <a:t> </a:t>
            </a:r>
            <a:r>
              <a:rPr lang="it-IT" b="0" i="0" dirty="0" err="1">
                <a:solidFill>
                  <a:srgbClr val="374151"/>
                </a:solidFill>
                <a:effectLst/>
                <a:latin typeface="Söhne"/>
              </a:rPr>
              <a:t>was</a:t>
            </a:r>
            <a:r>
              <a:rPr lang="it-IT" b="0" i="0" dirty="0">
                <a:solidFill>
                  <a:srgbClr val="374151"/>
                </a:solidFill>
                <a:effectLst/>
                <a:latin typeface="Söhne"/>
              </a:rPr>
              <a:t> </a:t>
            </a:r>
            <a:r>
              <a:rPr lang="it-IT" b="0" i="0" dirty="0" err="1">
                <a:solidFill>
                  <a:srgbClr val="374151"/>
                </a:solidFill>
                <a:effectLst/>
                <a:latin typeface="Söhne"/>
              </a:rPr>
              <a:t>reinstated</a:t>
            </a:r>
            <a:r>
              <a:rPr lang="it-IT" b="0" i="0" dirty="0">
                <a:solidFill>
                  <a:srgbClr val="374151"/>
                </a:solidFill>
                <a:effectLst/>
                <a:latin typeface="Söhne"/>
              </a:rPr>
              <a:t> with </a:t>
            </a:r>
            <a:r>
              <a:rPr lang="it-IT" b="0" i="0" dirty="0" err="1">
                <a:solidFill>
                  <a:srgbClr val="374151"/>
                </a:solidFill>
                <a:effectLst/>
                <a:latin typeface="Söhne"/>
              </a:rPr>
              <a:t>approximately</a:t>
            </a:r>
            <a:r>
              <a:rPr lang="it-IT" b="0" i="0" dirty="0">
                <a:solidFill>
                  <a:srgbClr val="374151"/>
                </a:solidFill>
                <a:effectLst/>
                <a:latin typeface="Söhne"/>
              </a:rPr>
              <a:t> 7,845,000 </a:t>
            </a:r>
            <a:r>
              <a:rPr lang="it-IT" b="0" i="0" dirty="0" err="1">
                <a:solidFill>
                  <a:srgbClr val="374151"/>
                </a:solidFill>
                <a:effectLst/>
                <a:latin typeface="Söhne"/>
              </a:rPr>
              <a:t>votes</a:t>
            </a:r>
            <a:r>
              <a:rPr lang="it-IT" b="0" i="0" dirty="0">
                <a:solidFill>
                  <a:srgbClr val="374151"/>
                </a:solidFill>
                <a:effectLst/>
                <a:latin typeface="Söhne"/>
              </a:rPr>
              <a:t>. </a:t>
            </a:r>
          </a:p>
          <a:p>
            <a:r>
              <a:rPr lang="it-IT" b="0" i="0" dirty="0" err="1">
                <a:solidFill>
                  <a:srgbClr val="374151"/>
                </a:solidFill>
                <a:effectLst/>
                <a:latin typeface="Söhne"/>
              </a:rPr>
              <a:t>Please</a:t>
            </a:r>
            <a:r>
              <a:rPr lang="it-IT" b="0" i="0" dirty="0">
                <a:solidFill>
                  <a:srgbClr val="374151"/>
                </a:solidFill>
                <a:effectLst/>
                <a:latin typeface="Söhne"/>
              </a:rPr>
              <a:t> note: in TW </a:t>
            </a:r>
            <a:r>
              <a:rPr lang="it-IT" dirty="0">
                <a:solidFill>
                  <a:srgbClr val="374151"/>
                </a:solidFill>
                <a:latin typeface="Söhne"/>
              </a:rPr>
              <a:t>are </a:t>
            </a:r>
            <a:r>
              <a:rPr lang="it-IT" dirty="0" err="1">
                <a:solidFill>
                  <a:srgbClr val="374151"/>
                </a:solidFill>
                <a:latin typeface="Söhne"/>
              </a:rPr>
              <a:t>active</a:t>
            </a:r>
            <a:r>
              <a:rPr lang="it-IT" dirty="0">
                <a:solidFill>
                  <a:srgbClr val="374151"/>
                </a:solidFill>
                <a:latin typeface="Söhne"/>
              </a:rPr>
              <a:t> </a:t>
            </a:r>
            <a:r>
              <a:rPr lang="it-IT" dirty="0" err="1">
                <a:solidFill>
                  <a:srgbClr val="374151"/>
                </a:solidFill>
                <a:latin typeface="Söhne"/>
              </a:rPr>
              <a:t>approximately</a:t>
            </a:r>
            <a:r>
              <a:rPr lang="it-IT" dirty="0">
                <a:solidFill>
                  <a:srgbClr val="374151"/>
                </a:solidFill>
                <a:latin typeface="Söhne"/>
              </a:rPr>
              <a:t> </a:t>
            </a:r>
            <a:r>
              <a:rPr lang="it-IT" b="0" i="0" dirty="0">
                <a:solidFill>
                  <a:srgbClr val="374151"/>
                </a:solidFill>
                <a:effectLst/>
                <a:latin typeface="Söhne"/>
              </a:rPr>
              <a:t>237 </a:t>
            </a:r>
            <a:r>
              <a:rPr lang="it-IT" b="0" i="0" dirty="0" err="1">
                <a:solidFill>
                  <a:srgbClr val="374151"/>
                </a:solidFill>
                <a:effectLst/>
                <a:latin typeface="Söhne"/>
              </a:rPr>
              <a:t>million</a:t>
            </a:r>
            <a:r>
              <a:rPr lang="it-IT" b="0" i="0" dirty="0">
                <a:solidFill>
                  <a:srgbClr val="374151"/>
                </a:solidFill>
                <a:effectLst/>
                <a:latin typeface="Söhne"/>
              </a:rPr>
              <a:t> of users! </a:t>
            </a:r>
          </a:p>
          <a:p>
            <a:r>
              <a:rPr lang="it-IT" b="0" i="0" dirty="0">
                <a:solidFill>
                  <a:srgbClr val="374151"/>
                </a:solidFill>
                <a:effectLst/>
                <a:latin typeface="Söhne"/>
              </a:rPr>
              <a:t>Trump </a:t>
            </a:r>
            <a:r>
              <a:rPr lang="it-IT" b="0" i="0" dirty="0" err="1">
                <a:solidFill>
                  <a:srgbClr val="374151"/>
                </a:solidFill>
                <a:effectLst/>
                <a:latin typeface="Söhne"/>
              </a:rPr>
              <a:t>received</a:t>
            </a:r>
            <a:r>
              <a:rPr lang="it-IT" b="0" i="0" dirty="0">
                <a:solidFill>
                  <a:srgbClr val="374151"/>
                </a:solidFill>
                <a:effectLst/>
                <a:latin typeface="Söhne"/>
              </a:rPr>
              <a:t> the </a:t>
            </a:r>
            <a:r>
              <a:rPr lang="it-IT" b="0" i="0" dirty="0" err="1">
                <a:solidFill>
                  <a:srgbClr val="374151"/>
                </a:solidFill>
                <a:effectLst/>
                <a:latin typeface="Söhne"/>
              </a:rPr>
              <a:t>votes</a:t>
            </a:r>
            <a:r>
              <a:rPr lang="it-IT" b="0" i="0" dirty="0">
                <a:solidFill>
                  <a:srgbClr val="374151"/>
                </a:solidFill>
                <a:effectLst/>
                <a:latin typeface="Söhne"/>
              </a:rPr>
              <a:t> of </a:t>
            </a:r>
            <a:r>
              <a:rPr lang="it-IT" b="0" i="0" dirty="0">
                <a:solidFill>
                  <a:srgbClr val="FF0000"/>
                </a:solidFill>
                <a:effectLst/>
                <a:latin typeface="Söhne"/>
              </a:rPr>
              <a:t>3.3% of </a:t>
            </a:r>
            <a:r>
              <a:rPr lang="it-IT" b="0" i="0" dirty="0" err="1">
                <a:solidFill>
                  <a:srgbClr val="FF0000"/>
                </a:solidFill>
                <a:effectLst/>
                <a:latin typeface="Söhne"/>
              </a:rPr>
              <a:t>active</a:t>
            </a:r>
            <a:r>
              <a:rPr lang="it-IT" b="0" i="0" dirty="0">
                <a:solidFill>
                  <a:srgbClr val="FF0000"/>
                </a:solidFill>
                <a:effectLst/>
                <a:latin typeface="Söhne"/>
              </a:rPr>
              <a:t> users </a:t>
            </a:r>
            <a:r>
              <a:rPr lang="it-IT" b="0" i="0" dirty="0">
                <a:solidFill>
                  <a:srgbClr val="374151"/>
                </a:solidFill>
                <a:effectLst/>
                <a:latin typeface="Söhne"/>
              </a:rPr>
              <a:t>on the social </a:t>
            </a:r>
            <a:r>
              <a:rPr lang="it-IT" b="0" i="0" dirty="0" err="1">
                <a:solidFill>
                  <a:srgbClr val="374151"/>
                </a:solidFill>
                <a:effectLst/>
                <a:latin typeface="Söhne"/>
              </a:rPr>
              <a:t>platform</a:t>
            </a:r>
            <a:r>
              <a:rPr lang="it-IT" b="0" i="0" dirty="0">
                <a:solidFill>
                  <a:srgbClr val="374151"/>
                </a:solidFill>
                <a:effectLst/>
                <a:latin typeface="Söhne"/>
              </a:rPr>
              <a:t>.</a:t>
            </a:r>
          </a:p>
          <a:p>
            <a:r>
              <a:rPr lang="it-IT" dirty="0">
                <a:solidFill>
                  <a:srgbClr val="374151"/>
                </a:solidFill>
                <a:latin typeface="Söhne"/>
              </a:rPr>
              <a:t>«</a:t>
            </a:r>
            <a:r>
              <a:rPr lang="it-IT" b="0" i="0" dirty="0">
                <a:solidFill>
                  <a:srgbClr val="374151"/>
                </a:solidFill>
                <a:effectLst/>
                <a:latin typeface="Söhne"/>
              </a:rPr>
              <a:t>Vox populi, vox Dei»? (</a:t>
            </a:r>
            <a:r>
              <a:rPr lang="it-IT" b="0" i="0" dirty="0" err="1">
                <a:solidFill>
                  <a:srgbClr val="374151"/>
                </a:solidFill>
                <a:effectLst/>
                <a:latin typeface="Söhne"/>
              </a:rPr>
              <a:t>medieval</a:t>
            </a:r>
            <a:r>
              <a:rPr lang="it-IT" b="0" i="0" dirty="0">
                <a:solidFill>
                  <a:srgbClr val="374151"/>
                </a:solidFill>
                <a:effectLst/>
                <a:latin typeface="Söhne"/>
              </a:rPr>
              <a:t> </a:t>
            </a:r>
            <a:r>
              <a:rPr lang="it-IT" b="0" i="0" dirty="0" err="1">
                <a:solidFill>
                  <a:srgbClr val="374151"/>
                </a:solidFill>
                <a:effectLst/>
                <a:latin typeface="Söhne"/>
              </a:rPr>
              <a:t>phrase</a:t>
            </a:r>
            <a:r>
              <a:rPr lang="it-IT" b="0" i="0" dirty="0">
                <a:solidFill>
                  <a:srgbClr val="374151"/>
                </a:solidFill>
                <a:effectLst/>
                <a:latin typeface="Söhne"/>
              </a:rPr>
              <a:t> </a:t>
            </a:r>
            <a:r>
              <a:rPr lang="it-IT" b="0" i="0" dirty="0" err="1">
                <a:solidFill>
                  <a:srgbClr val="374151"/>
                </a:solidFill>
                <a:effectLst/>
                <a:latin typeface="Söhne"/>
              </a:rPr>
              <a:t>used</a:t>
            </a:r>
            <a:r>
              <a:rPr lang="it-IT" b="0" i="0" dirty="0">
                <a:solidFill>
                  <a:srgbClr val="374151"/>
                </a:solidFill>
                <a:effectLst/>
                <a:latin typeface="Söhne"/>
              </a:rPr>
              <a:t> by </a:t>
            </a:r>
            <a:r>
              <a:rPr lang="it-IT" b="0" i="0" dirty="0" err="1">
                <a:solidFill>
                  <a:srgbClr val="374151"/>
                </a:solidFill>
                <a:effectLst/>
                <a:latin typeface="Söhne"/>
              </a:rPr>
              <a:t>Alcuin</a:t>
            </a:r>
            <a:r>
              <a:rPr lang="it-IT" b="0" i="0" dirty="0">
                <a:solidFill>
                  <a:srgbClr val="374151"/>
                </a:solidFill>
                <a:effectLst/>
                <a:latin typeface="Söhne"/>
              </a:rPr>
              <a:t> </a:t>
            </a:r>
            <a:r>
              <a:rPr lang="it-IT" b="0" i="0" dirty="0" err="1">
                <a:solidFill>
                  <a:srgbClr val="374151"/>
                </a:solidFill>
                <a:effectLst/>
                <a:latin typeface="Söhne"/>
              </a:rPr>
              <a:t>at</a:t>
            </a:r>
            <a:r>
              <a:rPr lang="it-IT" b="0" i="0" dirty="0">
                <a:solidFill>
                  <a:srgbClr val="374151"/>
                </a:solidFill>
                <a:effectLst/>
                <a:latin typeface="Söhne"/>
              </a:rPr>
              <a:t> the court of Charlemagne)</a:t>
            </a:r>
            <a:endParaRPr lang="it-IT" dirty="0"/>
          </a:p>
        </p:txBody>
      </p:sp>
    </p:spTree>
    <p:extLst>
      <p:ext uri="{BB962C8B-B14F-4D97-AF65-F5344CB8AC3E}">
        <p14:creationId xmlns:p14="http://schemas.microsoft.com/office/powerpoint/2010/main" val="2332481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dirty="0"/>
              <a:t>democracy (2)</a:t>
            </a:r>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a:xfrm>
            <a:off x="838200" y="1825625"/>
            <a:ext cx="10515600" cy="4667250"/>
          </a:xfrm>
        </p:spPr>
        <p:txBody>
          <a:bodyPr>
            <a:noAutofit/>
          </a:bodyPr>
          <a:lstStyle/>
          <a:p>
            <a:pPr marL="0" indent="0">
              <a:buNone/>
            </a:pPr>
            <a:r>
              <a:rPr lang="it-IT" b="0" i="0" dirty="0">
                <a:solidFill>
                  <a:srgbClr val="374151"/>
                </a:solidFill>
                <a:effectLst/>
                <a:latin typeface="Söhne"/>
              </a:rPr>
              <a:t>Social networks </a:t>
            </a:r>
            <a:r>
              <a:rPr lang="it-IT" b="0" i="0" dirty="0" err="1">
                <a:solidFill>
                  <a:srgbClr val="374151"/>
                </a:solidFill>
                <a:effectLst/>
                <a:latin typeface="Söhne"/>
              </a:rPr>
              <a:t>have</a:t>
            </a:r>
            <a:r>
              <a:rPr lang="it-IT" b="0" i="0" dirty="0">
                <a:solidFill>
                  <a:srgbClr val="374151"/>
                </a:solidFill>
                <a:effectLst/>
                <a:latin typeface="Söhne"/>
              </a:rPr>
              <a:t> a </a:t>
            </a:r>
            <a:r>
              <a:rPr lang="it-IT" b="0" i="0" dirty="0" err="1">
                <a:solidFill>
                  <a:srgbClr val="374151"/>
                </a:solidFill>
                <a:effectLst/>
                <a:latin typeface="Söhne"/>
              </a:rPr>
              <a:t>significant</a:t>
            </a:r>
            <a:r>
              <a:rPr lang="it-IT" b="0" i="0" dirty="0">
                <a:solidFill>
                  <a:srgbClr val="374151"/>
                </a:solidFill>
                <a:effectLst/>
                <a:latin typeface="Söhne"/>
              </a:rPr>
              <a:t> impact on democracy. </a:t>
            </a:r>
          </a:p>
          <a:p>
            <a:pPr marL="0" indent="0">
              <a:buNone/>
            </a:pPr>
            <a:r>
              <a:rPr lang="it-IT" b="0" i="0" dirty="0" err="1">
                <a:solidFill>
                  <a:srgbClr val="374151"/>
                </a:solidFill>
                <a:effectLst/>
                <a:latin typeface="Söhne"/>
              </a:rPr>
              <a:t>They</a:t>
            </a:r>
            <a:r>
              <a:rPr lang="it-IT" b="0" i="0" dirty="0">
                <a:solidFill>
                  <a:srgbClr val="374151"/>
                </a:solidFill>
                <a:effectLst/>
                <a:latin typeface="Söhne"/>
              </a:rPr>
              <a:t> facilitate the </a:t>
            </a:r>
            <a:r>
              <a:rPr lang="it-IT" b="0" i="0" dirty="0" err="1">
                <a:solidFill>
                  <a:srgbClr val="374151"/>
                </a:solidFill>
                <a:effectLst/>
                <a:latin typeface="Söhne"/>
              </a:rPr>
              <a:t>rapid</a:t>
            </a:r>
            <a:r>
              <a:rPr lang="it-IT" b="0" i="0" dirty="0">
                <a:solidFill>
                  <a:srgbClr val="374151"/>
                </a:solidFill>
                <a:effectLst/>
                <a:latin typeface="Söhne"/>
              </a:rPr>
              <a:t> spread of information, </a:t>
            </a:r>
            <a:r>
              <a:rPr lang="it-IT" b="0" i="0" dirty="0" err="1">
                <a:solidFill>
                  <a:srgbClr val="374151"/>
                </a:solidFill>
                <a:effectLst/>
                <a:latin typeface="Söhne"/>
              </a:rPr>
              <a:t>empower</a:t>
            </a:r>
            <a:r>
              <a:rPr lang="it-IT" b="0" i="0" dirty="0">
                <a:solidFill>
                  <a:srgbClr val="374151"/>
                </a:solidFill>
                <a:effectLst/>
                <a:latin typeface="Söhne"/>
              </a:rPr>
              <a:t> </a:t>
            </a:r>
            <a:r>
              <a:rPr lang="it-IT" b="0" i="0" dirty="0" err="1">
                <a:solidFill>
                  <a:srgbClr val="374151"/>
                </a:solidFill>
                <a:effectLst/>
                <a:latin typeface="Söhne"/>
              </a:rPr>
              <a:t>political</a:t>
            </a:r>
            <a:r>
              <a:rPr lang="it-IT" b="0" i="0" dirty="0">
                <a:solidFill>
                  <a:srgbClr val="374151"/>
                </a:solidFill>
                <a:effectLst/>
                <a:latin typeface="Söhne"/>
              </a:rPr>
              <a:t> </a:t>
            </a:r>
            <a:r>
              <a:rPr lang="it-IT" b="0" i="0" dirty="0" err="1">
                <a:solidFill>
                  <a:srgbClr val="374151"/>
                </a:solidFill>
                <a:effectLst/>
                <a:latin typeface="Söhne"/>
              </a:rPr>
              <a:t>mobilization</a:t>
            </a:r>
            <a:r>
              <a:rPr lang="it-IT" b="0" i="0" dirty="0">
                <a:solidFill>
                  <a:srgbClr val="374151"/>
                </a:solidFill>
                <a:effectLst/>
                <a:latin typeface="Söhne"/>
              </a:rPr>
              <a:t>, and </a:t>
            </a:r>
            <a:r>
              <a:rPr lang="it-IT" b="0" i="0" dirty="0" err="1">
                <a:solidFill>
                  <a:srgbClr val="374151"/>
                </a:solidFill>
                <a:effectLst/>
                <a:latin typeface="Söhne"/>
              </a:rPr>
              <a:t>provide</a:t>
            </a:r>
            <a:r>
              <a:rPr lang="it-IT" b="0" i="0" dirty="0">
                <a:solidFill>
                  <a:srgbClr val="374151"/>
                </a:solidFill>
                <a:effectLst/>
                <a:latin typeface="Söhne"/>
              </a:rPr>
              <a:t> </a:t>
            </a:r>
            <a:r>
              <a:rPr lang="it-IT" b="0" i="0" dirty="0" err="1">
                <a:solidFill>
                  <a:srgbClr val="374151"/>
                </a:solidFill>
                <a:effectLst/>
                <a:latin typeface="Söhne"/>
              </a:rPr>
              <a:t>platforms</a:t>
            </a:r>
            <a:r>
              <a:rPr lang="it-IT" b="0" i="0" dirty="0">
                <a:solidFill>
                  <a:srgbClr val="374151"/>
                </a:solidFill>
                <a:effectLst/>
                <a:latin typeface="Söhne"/>
              </a:rPr>
              <a:t> for public </a:t>
            </a:r>
            <a:r>
              <a:rPr lang="it-IT" b="0" i="0" dirty="0" err="1">
                <a:solidFill>
                  <a:srgbClr val="374151"/>
                </a:solidFill>
                <a:effectLst/>
                <a:latin typeface="Söhne"/>
              </a:rPr>
              <a:t>discourse</a:t>
            </a:r>
            <a:r>
              <a:rPr lang="it-IT" b="0" i="0" dirty="0">
                <a:solidFill>
                  <a:srgbClr val="374151"/>
                </a:solidFill>
                <a:effectLst/>
                <a:latin typeface="Söhne"/>
              </a:rPr>
              <a:t> and </a:t>
            </a:r>
            <a:r>
              <a:rPr lang="it-IT" b="0" i="0" dirty="0" err="1">
                <a:solidFill>
                  <a:srgbClr val="374151"/>
                </a:solidFill>
                <a:effectLst/>
                <a:latin typeface="Söhne"/>
              </a:rPr>
              <a:t>deliberation</a:t>
            </a:r>
            <a:r>
              <a:rPr lang="it-IT" b="0" i="0" dirty="0">
                <a:solidFill>
                  <a:srgbClr val="374151"/>
                </a:solidFill>
                <a:effectLst/>
                <a:latin typeface="Söhne"/>
              </a:rPr>
              <a:t>. </a:t>
            </a:r>
          </a:p>
          <a:p>
            <a:pPr marL="0" indent="0">
              <a:buNone/>
            </a:pPr>
            <a:r>
              <a:rPr lang="it-IT" b="0" i="0" dirty="0">
                <a:solidFill>
                  <a:srgbClr val="374151"/>
                </a:solidFill>
                <a:effectLst/>
                <a:latin typeface="Söhne"/>
              </a:rPr>
              <a:t>Social networks are </a:t>
            </a:r>
            <a:r>
              <a:rPr lang="it-IT" b="0" i="0" dirty="0" err="1">
                <a:solidFill>
                  <a:srgbClr val="374151"/>
                </a:solidFill>
                <a:effectLst/>
                <a:latin typeface="Söhne"/>
              </a:rPr>
              <a:t>used</a:t>
            </a:r>
            <a:r>
              <a:rPr lang="it-IT" b="0" i="0" dirty="0">
                <a:solidFill>
                  <a:srgbClr val="374151"/>
                </a:solidFill>
                <a:effectLst/>
                <a:latin typeface="Söhne"/>
              </a:rPr>
              <a:t> in </a:t>
            </a:r>
            <a:r>
              <a:rPr lang="it-IT" b="0" i="0" dirty="0" err="1">
                <a:solidFill>
                  <a:srgbClr val="374151"/>
                </a:solidFill>
                <a:effectLst/>
                <a:latin typeface="Söhne"/>
              </a:rPr>
              <a:t>election</a:t>
            </a:r>
            <a:r>
              <a:rPr lang="it-IT" b="0" i="0" dirty="0">
                <a:solidFill>
                  <a:srgbClr val="374151"/>
                </a:solidFill>
                <a:effectLst/>
                <a:latin typeface="Söhne"/>
              </a:rPr>
              <a:t> </a:t>
            </a:r>
            <a:r>
              <a:rPr lang="it-IT" b="0" i="0" dirty="0" err="1">
                <a:solidFill>
                  <a:srgbClr val="374151"/>
                </a:solidFill>
                <a:effectLst/>
                <a:latin typeface="Söhne"/>
              </a:rPr>
              <a:t>campaigns</a:t>
            </a:r>
            <a:r>
              <a:rPr lang="it-IT" b="0" i="0" dirty="0">
                <a:solidFill>
                  <a:srgbClr val="374151"/>
                </a:solidFill>
                <a:effectLst/>
                <a:latin typeface="Söhne"/>
              </a:rPr>
              <a:t> and </a:t>
            </a:r>
            <a:r>
              <a:rPr lang="it-IT" b="0" i="0" dirty="0" err="1">
                <a:solidFill>
                  <a:srgbClr val="374151"/>
                </a:solidFill>
                <a:effectLst/>
                <a:latin typeface="Söhne"/>
              </a:rPr>
              <a:t>political</a:t>
            </a:r>
            <a:r>
              <a:rPr lang="it-IT" b="0" i="0" dirty="0">
                <a:solidFill>
                  <a:srgbClr val="374151"/>
                </a:solidFill>
                <a:effectLst/>
                <a:latin typeface="Söhne"/>
              </a:rPr>
              <a:t> advertising, </a:t>
            </a:r>
            <a:r>
              <a:rPr lang="it-IT" b="0" i="0" dirty="0" err="1">
                <a:solidFill>
                  <a:srgbClr val="374151"/>
                </a:solidFill>
                <a:effectLst/>
                <a:latin typeface="Söhne"/>
              </a:rPr>
              <a:t>but</a:t>
            </a:r>
            <a:r>
              <a:rPr lang="it-IT" b="0" i="0" dirty="0">
                <a:solidFill>
                  <a:srgbClr val="374151"/>
                </a:solidFill>
                <a:effectLst/>
                <a:latin typeface="Söhne"/>
              </a:rPr>
              <a:t> </a:t>
            </a:r>
            <a:r>
              <a:rPr lang="it-IT" b="0" i="0" dirty="0" err="1">
                <a:solidFill>
                  <a:srgbClr val="374151"/>
                </a:solidFill>
                <a:effectLst/>
                <a:latin typeface="Söhne"/>
              </a:rPr>
              <a:t>concerns</a:t>
            </a:r>
            <a:r>
              <a:rPr lang="it-IT" b="0" i="0" dirty="0">
                <a:solidFill>
                  <a:srgbClr val="374151"/>
                </a:solidFill>
                <a:effectLst/>
                <a:latin typeface="Söhne"/>
              </a:rPr>
              <a:t> </a:t>
            </a:r>
            <a:r>
              <a:rPr lang="it-IT" b="0" i="0" dirty="0" err="1">
                <a:solidFill>
                  <a:srgbClr val="374151"/>
                </a:solidFill>
                <a:effectLst/>
                <a:latin typeface="Söhne"/>
              </a:rPr>
              <a:t>exist</a:t>
            </a:r>
            <a:r>
              <a:rPr lang="it-IT" b="0" i="0" dirty="0">
                <a:solidFill>
                  <a:srgbClr val="374151"/>
                </a:solidFill>
                <a:effectLst/>
                <a:latin typeface="Söhne"/>
              </a:rPr>
              <a:t> </a:t>
            </a:r>
            <a:r>
              <a:rPr lang="it-IT" b="0" i="0" dirty="0" err="1">
                <a:solidFill>
                  <a:srgbClr val="374151"/>
                </a:solidFill>
                <a:effectLst/>
                <a:latin typeface="Söhne"/>
              </a:rPr>
              <a:t>about</a:t>
            </a:r>
            <a:r>
              <a:rPr lang="it-IT" b="0" i="0" dirty="0">
                <a:solidFill>
                  <a:srgbClr val="374151"/>
                </a:solidFill>
                <a:effectLst/>
                <a:latin typeface="Söhne"/>
              </a:rPr>
              <a:t> </a:t>
            </a:r>
            <a:r>
              <a:rPr lang="it-IT" b="0" i="0" dirty="0" err="1">
                <a:solidFill>
                  <a:srgbClr val="374151"/>
                </a:solidFill>
                <a:effectLst/>
                <a:latin typeface="Söhne"/>
              </a:rPr>
              <a:t>transparency</a:t>
            </a:r>
            <a:r>
              <a:rPr lang="it-IT" b="0" i="0" dirty="0">
                <a:solidFill>
                  <a:srgbClr val="374151"/>
                </a:solidFill>
                <a:effectLst/>
                <a:latin typeface="Söhne"/>
              </a:rPr>
              <a:t> and </a:t>
            </a:r>
            <a:r>
              <a:rPr lang="it-IT" b="0" i="0" dirty="0" err="1">
                <a:solidFill>
                  <a:srgbClr val="374151"/>
                </a:solidFill>
                <a:effectLst/>
                <a:latin typeface="Söhne"/>
              </a:rPr>
              <a:t>misinformation</a:t>
            </a:r>
            <a:r>
              <a:rPr lang="it-IT" b="0" i="0" dirty="0">
                <a:solidFill>
                  <a:srgbClr val="374151"/>
                </a:solidFill>
                <a:effectLst/>
                <a:latin typeface="Söhne"/>
              </a:rPr>
              <a:t>. </a:t>
            </a:r>
            <a:r>
              <a:rPr lang="it-IT" b="0" i="0" dirty="0" err="1">
                <a:solidFill>
                  <a:srgbClr val="374151"/>
                </a:solidFill>
                <a:effectLst/>
                <a:latin typeface="Söhne"/>
              </a:rPr>
              <a:t>They</a:t>
            </a:r>
            <a:r>
              <a:rPr lang="it-IT" b="0" i="0" dirty="0">
                <a:solidFill>
                  <a:srgbClr val="374151"/>
                </a:solidFill>
                <a:effectLst/>
                <a:latin typeface="Söhne"/>
              </a:rPr>
              <a:t> </a:t>
            </a:r>
            <a:r>
              <a:rPr lang="it-IT" b="0" i="0" dirty="0" err="1">
                <a:solidFill>
                  <a:srgbClr val="374151"/>
                </a:solidFill>
                <a:effectLst/>
                <a:latin typeface="Söhne"/>
              </a:rPr>
              <a:t>enable</a:t>
            </a:r>
            <a:r>
              <a:rPr lang="it-IT" b="0" i="0" dirty="0">
                <a:solidFill>
                  <a:srgbClr val="374151"/>
                </a:solidFill>
                <a:effectLst/>
                <a:latin typeface="Söhne"/>
              </a:rPr>
              <a:t> </a:t>
            </a:r>
            <a:r>
              <a:rPr lang="it-IT" b="0" i="0" dirty="0" err="1">
                <a:solidFill>
                  <a:srgbClr val="374151"/>
                </a:solidFill>
                <a:effectLst/>
                <a:latin typeface="Söhne"/>
              </a:rPr>
              <a:t>citizen</a:t>
            </a:r>
            <a:r>
              <a:rPr lang="it-IT" b="0" i="0" dirty="0">
                <a:solidFill>
                  <a:srgbClr val="374151"/>
                </a:solidFill>
                <a:effectLst/>
                <a:latin typeface="Söhne"/>
              </a:rPr>
              <a:t> journalism and fact-checking </a:t>
            </a:r>
            <a:r>
              <a:rPr lang="it-IT" b="0" i="0" dirty="0" err="1">
                <a:solidFill>
                  <a:srgbClr val="374151"/>
                </a:solidFill>
                <a:effectLst/>
                <a:latin typeface="Söhne"/>
              </a:rPr>
              <a:t>efforts</a:t>
            </a:r>
            <a:r>
              <a:rPr lang="it-IT" b="0" i="0" dirty="0">
                <a:solidFill>
                  <a:srgbClr val="374151"/>
                </a:solidFill>
                <a:effectLst/>
                <a:latin typeface="Söhne"/>
              </a:rPr>
              <a:t>. </a:t>
            </a:r>
          </a:p>
          <a:p>
            <a:pPr marL="0" indent="0">
              <a:buNone/>
            </a:pPr>
            <a:r>
              <a:rPr lang="it-IT" b="0" i="0" dirty="0" err="1">
                <a:solidFill>
                  <a:srgbClr val="374151"/>
                </a:solidFill>
                <a:effectLst/>
                <a:latin typeface="Söhne"/>
              </a:rPr>
              <a:t>However</a:t>
            </a:r>
            <a:r>
              <a:rPr lang="it-IT" b="0" i="0" dirty="0">
                <a:solidFill>
                  <a:srgbClr val="374151"/>
                </a:solidFill>
                <a:effectLst/>
                <a:latin typeface="Söhne"/>
              </a:rPr>
              <a:t>, challenges </a:t>
            </a:r>
            <a:r>
              <a:rPr lang="it-IT" b="0" i="0" dirty="0" err="1">
                <a:solidFill>
                  <a:srgbClr val="374151"/>
                </a:solidFill>
                <a:effectLst/>
                <a:latin typeface="Söhne"/>
              </a:rPr>
              <a:t>such</a:t>
            </a:r>
            <a:r>
              <a:rPr lang="it-IT" b="0" i="0" dirty="0">
                <a:solidFill>
                  <a:srgbClr val="374151"/>
                </a:solidFill>
                <a:effectLst/>
                <a:latin typeface="Söhne"/>
              </a:rPr>
              <a:t> </a:t>
            </a:r>
            <a:r>
              <a:rPr lang="it-IT" b="0" i="0" dirty="0" err="1">
                <a:solidFill>
                  <a:srgbClr val="374151"/>
                </a:solidFill>
                <a:effectLst/>
                <a:latin typeface="Söhne"/>
              </a:rPr>
              <a:t>as</a:t>
            </a:r>
            <a:r>
              <a:rPr lang="it-IT" b="0" i="0" dirty="0">
                <a:solidFill>
                  <a:srgbClr val="374151"/>
                </a:solidFill>
                <a:effectLst/>
                <a:latin typeface="Söhne"/>
              </a:rPr>
              <a:t> </a:t>
            </a:r>
            <a:r>
              <a:rPr lang="it-IT" b="0" i="0" dirty="0" err="1">
                <a:solidFill>
                  <a:srgbClr val="374151"/>
                </a:solidFill>
                <a:effectLst/>
                <a:latin typeface="Söhne"/>
              </a:rPr>
              <a:t>misinformation</a:t>
            </a:r>
            <a:r>
              <a:rPr lang="it-IT" b="0" i="0" dirty="0">
                <a:solidFill>
                  <a:srgbClr val="374151"/>
                </a:solidFill>
                <a:effectLst/>
                <a:latin typeface="Söhne"/>
              </a:rPr>
              <a:t>, </a:t>
            </a:r>
            <a:r>
              <a:rPr lang="it-IT" b="0" i="0" dirty="0" err="1">
                <a:solidFill>
                  <a:srgbClr val="374151"/>
                </a:solidFill>
                <a:effectLst/>
                <a:latin typeface="Söhne"/>
              </a:rPr>
              <a:t>algorithmic</a:t>
            </a:r>
            <a:r>
              <a:rPr lang="it-IT" b="0" i="0" dirty="0">
                <a:solidFill>
                  <a:srgbClr val="374151"/>
                </a:solidFill>
                <a:effectLst/>
                <a:latin typeface="Söhne"/>
              </a:rPr>
              <a:t> </a:t>
            </a:r>
            <a:r>
              <a:rPr lang="it-IT" b="0" i="0" dirty="0" err="1">
                <a:solidFill>
                  <a:srgbClr val="374151"/>
                </a:solidFill>
                <a:effectLst/>
                <a:latin typeface="Söhne"/>
              </a:rPr>
              <a:t>biases</a:t>
            </a:r>
            <a:r>
              <a:rPr lang="it-IT" b="0" i="0" dirty="0">
                <a:solidFill>
                  <a:srgbClr val="374151"/>
                </a:solidFill>
                <a:effectLst/>
                <a:latin typeface="Söhne"/>
              </a:rPr>
              <a:t>, and privacy </a:t>
            </a:r>
            <a:r>
              <a:rPr lang="it-IT" b="0" i="0" dirty="0" err="1">
                <a:solidFill>
                  <a:srgbClr val="374151"/>
                </a:solidFill>
                <a:effectLst/>
                <a:latin typeface="Söhne"/>
              </a:rPr>
              <a:t>concerns</a:t>
            </a:r>
            <a:r>
              <a:rPr lang="it-IT" b="0" i="0" dirty="0">
                <a:solidFill>
                  <a:srgbClr val="374151"/>
                </a:solidFill>
                <a:effectLst/>
                <a:latin typeface="Söhne"/>
              </a:rPr>
              <a:t> </a:t>
            </a:r>
            <a:r>
              <a:rPr lang="it-IT" b="0" i="0" dirty="0" err="1">
                <a:solidFill>
                  <a:srgbClr val="374151"/>
                </a:solidFill>
                <a:effectLst/>
                <a:latin typeface="Söhne"/>
              </a:rPr>
              <a:t>need</a:t>
            </a:r>
            <a:r>
              <a:rPr lang="it-IT" b="0" i="0" dirty="0">
                <a:solidFill>
                  <a:srgbClr val="374151"/>
                </a:solidFill>
                <a:effectLst/>
                <a:latin typeface="Söhne"/>
              </a:rPr>
              <a:t> to be </a:t>
            </a:r>
            <a:r>
              <a:rPr lang="it-IT" b="0" i="0" dirty="0" err="1">
                <a:solidFill>
                  <a:srgbClr val="374151"/>
                </a:solidFill>
                <a:effectLst/>
                <a:latin typeface="Söhne"/>
              </a:rPr>
              <a:t>addressed</a:t>
            </a:r>
            <a:r>
              <a:rPr lang="it-IT" b="0" i="0" dirty="0">
                <a:solidFill>
                  <a:srgbClr val="374151"/>
                </a:solidFill>
                <a:effectLst/>
                <a:latin typeface="Söhne"/>
              </a:rPr>
              <a:t>. Overall, social networks </a:t>
            </a:r>
            <a:r>
              <a:rPr lang="it-IT" b="0" i="0" dirty="0" err="1">
                <a:solidFill>
                  <a:srgbClr val="374151"/>
                </a:solidFill>
                <a:effectLst/>
                <a:latin typeface="Söhne"/>
              </a:rPr>
              <a:t>have</a:t>
            </a:r>
            <a:r>
              <a:rPr lang="it-IT" b="0" i="0" dirty="0">
                <a:solidFill>
                  <a:srgbClr val="374151"/>
                </a:solidFill>
                <a:effectLst/>
                <a:latin typeface="Söhne"/>
              </a:rPr>
              <a:t> </a:t>
            </a:r>
            <a:r>
              <a:rPr lang="it-IT" b="0" i="0" dirty="0" err="1">
                <a:solidFill>
                  <a:srgbClr val="374151"/>
                </a:solidFill>
                <a:effectLst/>
                <a:latin typeface="Söhne"/>
              </a:rPr>
              <a:t>both</a:t>
            </a:r>
            <a:r>
              <a:rPr lang="it-IT" b="0" i="0" dirty="0">
                <a:solidFill>
                  <a:srgbClr val="374151"/>
                </a:solidFill>
                <a:effectLst/>
                <a:latin typeface="Söhne"/>
              </a:rPr>
              <a:t> positive and negative </a:t>
            </a:r>
            <a:r>
              <a:rPr lang="it-IT" b="0" i="0" dirty="0" err="1">
                <a:solidFill>
                  <a:srgbClr val="374151"/>
                </a:solidFill>
                <a:effectLst/>
                <a:latin typeface="Söhne"/>
              </a:rPr>
              <a:t>effects</a:t>
            </a:r>
            <a:r>
              <a:rPr lang="it-IT" b="0" i="0" dirty="0">
                <a:solidFill>
                  <a:srgbClr val="374151"/>
                </a:solidFill>
                <a:effectLst/>
                <a:latin typeface="Söhne"/>
              </a:rPr>
              <a:t> on democracy and </a:t>
            </a:r>
            <a:r>
              <a:rPr lang="it-IT" b="0" i="0" dirty="0" err="1">
                <a:solidFill>
                  <a:srgbClr val="374151"/>
                </a:solidFill>
                <a:effectLst/>
                <a:latin typeface="Söhne"/>
              </a:rPr>
              <a:t>require</a:t>
            </a:r>
            <a:r>
              <a:rPr lang="it-IT" b="0" i="0" dirty="0">
                <a:solidFill>
                  <a:srgbClr val="374151"/>
                </a:solidFill>
                <a:effectLst/>
                <a:latin typeface="Söhne"/>
              </a:rPr>
              <a:t> </a:t>
            </a:r>
            <a:r>
              <a:rPr lang="it-IT" b="0" i="0" dirty="0" err="1">
                <a:solidFill>
                  <a:srgbClr val="374151"/>
                </a:solidFill>
                <a:effectLst/>
                <a:latin typeface="Söhne"/>
              </a:rPr>
              <a:t>ongoing</a:t>
            </a:r>
            <a:r>
              <a:rPr lang="it-IT" b="0" i="0" dirty="0">
                <a:solidFill>
                  <a:srgbClr val="374151"/>
                </a:solidFill>
                <a:effectLst/>
                <a:latin typeface="Söhne"/>
              </a:rPr>
              <a:t> </a:t>
            </a:r>
            <a:r>
              <a:rPr lang="it-IT" b="0" i="0" dirty="0" err="1">
                <a:solidFill>
                  <a:srgbClr val="374151"/>
                </a:solidFill>
                <a:effectLst/>
                <a:latin typeface="Söhne"/>
              </a:rPr>
              <a:t>scrutiny</a:t>
            </a:r>
            <a:r>
              <a:rPr lang="it-IT" b="0" i="0" dirty="0">
                <a:solidFill>
                  <a:srgbClr val="374151"/>
                </a:solidFill>
                <a:effectLst/>
                <a:latin typeface="Söhne"/>
              </a:rPr>
              <a:t> and </a:t>
            </a:r>
            <a:r>
              <a:rPr lang="it-IT" b="0" i="0" dirty="0" err="1">
                <a:solidFill>
                  <a:srgbClr val="374151"/>
                </a:solidFill>
                <a:effectLst/>
                <a:latin typeface="Söhne"/>
              </a:rPr>
              <a:t>regulation</a:t>
            </a:r>
            <a:r>
              <a:rPr lang="it-IT" b="0" i="0" dirty="0">
                <a:solidFill>
                  <a:srgbClr val="374151"/>
                </a:solidFill>
                <a:effectLst/>
                <a:latin typeface="Söhne"/>
              </a:rPr>
              <a:t>.</a:t>
            </a:r>
            <a:br>
              <a:rPr lang="it-IT" dirty="0"/>
            </a:br>
            <a:endParaRPr lang="it-IT" dirty="0"/>
          </a:p>
        </p:txBody>
      </p:sp>
    </p:spTree>
    <p:extLst>
      <p:ext uri="{BB962C8B-B14F-4D97-AF65-F5344CB8AC3E}">
        <p14:creationId xmlns:p14="http://schemas.microsoft.com/office/powerpoint/2010/main" val="3684790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4FDE-236D-E367-E003-1436C9EFBD3B}"/>
              </a:ext>
            </a:extLst>
          </p:cNvPr>
          <p:cNvSpPr>
            <a:spLocks noGrp="1"/>
          </p:cNvSpPr>
          <p:nvPr>
            <p:ph type="title"/>
          </p:nvPr>
        </p:nvSpPr>
        <p:spPr/>
        <p:txBody>
          <a:bodyPr/>
          <a:lstStyle/>
          <a:p>
            <a:pPr algn="ctr"/>
            <a:r>
              <a:rPr lang="it-IT" b="0" i="0" dirty="0">
                <a:solidFill>
                  <a:srgbClr val="374151"/>
                </a:solidFill>
                <a:effectLst/>
                <a:latin typeface="Söhne"/>
              </a:rPr>
              <a:t>Cambridge </a:t>
            </a:r>
            <a:r>
              <a:rPr lang="it-IT" b="0" i="0" dirty="0" err="1">
                <a:solidFill>
                  <a:srgbClr val="374151"/>
                </a:solidFill>
                <a:effectLst/>
                <a:latin typeface="Söhne"/>
              </a:rPr>
              <a:t>Analytica</a:t>
            </a:r>
            <a:endParaRPr lang="it-IT" dirty="0"/>
          </a:p>
        </p:txBody>
      </p:sp>
      <p:sp>
        <p:nvSpPr>
          <p:cNvPr id="3" name="Segnaposto contenuto 2">
            <a:extLst>
              <a:ext uri="{FF2B5EF4-FFF2-40B4-BE49-F238E27FC236}">
                <a16:creationId xmlns:a16="http://schemas.microsoft.com/office/drawing/2014/main" id="{86B3ACB6-C1E7-4EF1-26E0-E2BF9D1B9187}"/>
              </a:ext>
            </a:extLst>
          </p:cNvPr>
          <p:cNvSpPr>
            <a:spLocks noGrp="1"/>
          </p:cNvSpPr>
          <p:nvPr>
            <p:ph idx="1"/>
          </p:nvPr>
        </p:nvSpPr>
        <p:spPr/>
        <p:txBody>
          <a:bodyPr>
            <a:normAutofit fontScale="92500" lnSpcReduction="10000"/>
          </a:bodyPr>
          <a:lstStyle/>
          <a:p>
            <a:pPr marL="0" indent="0" algn="l">
              <a:buNone/>
            </a:pPr>
            <a:r>
              <a:rPr lang="it-IT" b="0" i="0" dirty="0">
                <a:solidFill>
                  <a:srgbClr val="374151"/>
                </a:solidFill>
                <a:effectLst/>
                <a:latin typeface="Söhne"/>
              </a:rPr>
              <a:t>Cambridge </a:t>
            </a:r>
            <a:r>
              <a:rPr lang="it-IT" b="0" i="0" dirty="0" err="1">
                <a:solidFill>
                  <a:srgbClr val="374151"/>
                </a:solidFill>
                <a:effectLst/>
                <a:latin typeface="Söhne"/>
              </a:rPr>
              <a:t>Analytica</a:t>
            </a:r>
            <a:r>
              <a:rPr lang="it-IT" b="0" i="0" dirty="0">
                <a:solidFill>
                  <a:srgbClr val="374151"/>
                </a:solidFill>
                <a:effectLst/>
                <a:latin typeface="Söhne"/>
              </a:rPr>
              <a:t> </a:t>
            </a:r>
            <a:r>
              <a:rPr lang="it-IT" b="0" i="0" dirty="0" err="1">
                <a:solidFill>
                  <a:srgbClr val="374151"/>
                </a:solidFill>
                <a:effectLst/>
                <a:latin typeface="Söhne"/>
              </a:rPr>
              <a:t>provided</a:t>
            </a:r>
            <a:r>
              <a:rPr lang="it-IT" b="0" i="0" dirty="0">
                <a:solidFill>
                  <a:srgbClr val="374151"/>
                </a:solidFill>
                <a:effectLst/>
                <a:latin typeface="Söhne"/>
              </a:rPr>
              <a:t> the staff of Donald Trump with the </a:t>
            </a:r>
            <a:r>
              <a:rPr lang="it-IT" b="0" i="0" dirty="0" err="1">
                <a:solidFill>
                  <a:srgbClr val="374151"/>
                </a:solidFill>
                <a:effectLst/>
                <a:latin typeface="Söhne"/>
              </a:rPr>
              <a:t>psychological</a:t>
            </a:r>
            <a:r>
              <a:rPr lang="it-IT" b="0" i="0" dirty="0">
                <a:solidFill>
                  <a:srgbClr val="374151"/>
                </a:solidFill>
                <a:effectLst/>
                <a:latin typeface="Söhne"/>
              </a:rPr>
              <a:t> </a:t>
            </a:r>
            <a:r>
              <a:rPr lang="it-IT" b="0" i="0" dirty="0" err="1">
                <a:solidFill>
                  <a:srgbClr val="374151"/>
                </a:solidFill>
                <a:effectLst/>
                <a:latin typeface="Söhne"/>
              </a:rPr>
              <a:t>profiles</a:t>
            </a:r>
            <a:r>
              <a:rPr lang="it-IT" b="0" i="0" dirty="0">
                <a:solidFill>
                  <a:srgbClr val="374151"/>
                </a:solidFill>
                <a:effectLst/>
                <a:latin typeface="Söhne"/>
              </a:rPr>
              <a:t> of </a:t>
            </a:r>
            <a:r>
              <a:rPr lang="it-IT" b="0" i="0" dirty="0" err="1">
                <a:solidFill>
                  <a:srgbClr val="374151"/>
                </a:solidFill>
                <a:effectLst/>
                <a:latin typeface="Söhne"/>
              </a:rPr>
              <a:t>hundreds</a:t>
            </a:r>
            <a:r>
              <a:rPr lang="it-IT" b="0" i="0" dirty="0">
                <a:solidFill>
                  <a:srgbClr val="374151"/>
                </a:solidFill>
                <a:effectLst/>
                <a:latin typeface="Söhne"/>
              </a:rPr>
              <a:t> of </a:t>
            </a:r>
            <a:r>
              <a:rPr lang="it-IT" b="0" i="0" dirty="0" err="1">
                <a:solidFill>
                  <a:srgbClr val="374151"/>
                </a:solidFill>
                <a:effectLst/>
                <a:latin typeface="Söhne"/>
              </a:rPr>
              <a:t>millions</a:t>
            </a:r>
            <a:r>
              <a:rPr lang="it-IT" b="0" i="0" dirty="0">
                <a:solidFill>
                  <a:srgbClr val="374151"/>
                </a:solidFill>
                <a:effectLst/>
                <a:latin typeface="Söhne"/>
              </a:rPr>
              <a:t> of US </a:t>
            </a:r>
            <a:r>
              <a:rPr lang="it-IT" b="0" i="0" dirty="0" err="1">
                <a:solidFill>
                  <a:srgbClr val="374151"/>
                </a:solidFill>
                <a:effectLst/>
                <a:latin typeface="Söhne"/>
              </a:rPr>
              <a:t>voters</a:t>
            </a:r>
            <a:r>
              <a:rPr lang="it-IT" b="0" i="0" dirty="0">
                <a:solidFill>
                  <a:srgbClr val="374151"/>
                </a:solidFill>
                <a:effectLst/>
                <a:latin typeface="Söhne"/>
              </a:rPr>
              <a:t>, </a:t>
            </a:r>
            <a:r>
              <a:rPr lang="it-IT" b="0" i="0" dirty="0" err="1">
                <a:solidFill>
                  <a:srgbClr val="374151"/>
                </a:solidFill>
                <a:effectLst/>
                <a:latin typeface="Söhne"/>
              </a:rPr>
              <a:t>enabling</a:t>
            </a:r>
            <a:r>
              <a:rPr lang="it-IT" b="0" i="0" dirty="0">
                <a:solidFill>
                  <a:srgbClr val="374151"/>
                </a:solidFill>
                <a:effectLst/>
                <a:latin typeface="Söhne"/>
              </a:rPr>
              <a:t> the </a:t>
            </a:r>
            <a:r>
              <a:rPr lang="it-IT" b="0" i="0" dirty="0" err="1">
                <a:solidFill>
                  <a:srgbClr val="374151"/>
                </a:solidFill>
                <a:effectLst/>
                <a:latin typeface="Söhne"/>
              </a:rPr>
              <a:t>creation</a:t>
            </a:r>
            <a:r>
              <a:rPr lang="it-IT" b="0" i="0" dirty="0">
                <a:solidFill>
                  <a:srgbClr val="374151"/>
                </a:solidFill>
                <a:effectLst/>
                <a:latin typeface="Söhne"/>
              </a:rPr>
              <a:t> of </a:t>
            </a:r>
            <a:r>
              <a:rPr lang="it-IT" b="0" i="0" dirty="0" err="1">
                <a:solidFill>
                  <a:srgbClr val="374151"/>
                </a:solidFill>
                <a:effectLst/>
                <a:latin typeface="Söhne"/>
              </a:rPr>
              <a:t>personalized</a:t>
            </a:r>
            <a:r>
              <a:rPr lang="it-IT" b="0" i="0" dirty="0">
                <a:solidFill>
                  <a:srgbClr val="374151"/>
                </a:solidFill>
                <a:effectLst/>
                <a:latin typeface="Söhne"/>
              </a:rPr>
              <a:t> </a:t>
            </a:r>
            <a:r>
              <a:rPr lang="it-IT" b="0" i="0" dirty="0" err="1">
                <a:solidFill>
                  <a:srgbClr val="374151"/>
                </a:solidFill>
                <a:effectLst/>
                <a:latin typeface="Söhne"/>
              </a:rPr>
              <a:t>political</a:t>
            </a:r>
            <a:r>
              <a:rPr lang="it-IT" b="0" i="0" dirty="0">
                <a:solidFill>
                  <a:srgbClr val="374151"/>
                </a:solidFill>
                <a:effectLst/>
                <a:latin typeface="Söhne"/>
              </a:rPr>
              <a:t> advertisements </a:t>
            </a:r>
            <a:r>
              <a:rPr lang="it-IT" b="0" i="0" dirty="0" err="1">
                <a:solidFill>
                  <a:srgbClr val="374151"/>
                </a:solidFill>
                <a:effectLst/>
                <a:latin typeface="Söhne"/>
              </a:rPr>
              <a:t>aimed</a:t>
            </a:r>
            <a:r>
              <a:rPr lang="it-IT" b="0" i="0" dirty="0">
                <a:solidFill>
                  <a:srgbClr val="374151"/>
                </a:solidFill>
                <a:effectLst/>
                <a:latin typeface="Söhne"/>
              </a:rPr>
              <a:t> </a:t>
            </a:r>
            <a:r>
              <a:rPr lang="it-IT" b="0" i="0" dirty="0" err="1">
                <a:solidFill>
                  <a:srgbClr val="374151"/>
                </a:solidFill>
                <a:effectLst/>
                <a:latin typeface="Söhne"/>
              </a:rPr>
              <a:t>at</a:t>
            </a:r>
            <a:r>
              <a:rPr lang="it-IT" b="0" i="0" dirty="0">
                <a:solidFill>
                  <a:srgbClr val="374151"/>
                </a:solidFill>
                <a:effectLst/>
                <a:latin typeface="Söhne"/>
              </a:rPr>
              <a:t> </a:t>
            </a:r>
            <a:r>
              <a:rPr lang="it-IT" b="0" i="0" dirty="0" err="1">
                <a:solidFill>
                  <a:srgbClr val="374151"/>
                </a:solidFill>
                <a:effectLst/>
                <a:latin typeface="Söhne"/>
              </a:rPr>
              <a:t>influencing</a:t>
            </a:r>
            <a:r>
              <a:rPr lang="it-IT" b="0" i="0" dirty="0">
                <a:solidFill>
                  <a:srgbClr val="374151"/>
                </a:solidFill>
                <a:effectLst/>
                <a:latin typeface="Söhne"/>
              </a:rPr>
              <a:t> the 2016 US </a:t>
            </a:r>
            <a:r>
              <a:rPr lang="it-IT" b="0" i="0" dirty="0" err="1">
                <a:solidFill>
                  <a:srgbClr val="374151"/>
                </a:solidFill>
                <a:effectLst/>
                <a:latin typeface="Söhne"/>
              </a:rPr>
              <a:t>presidential</a:t>
            </a:r>
            <a:r>
              <a:rPr lang="it-IT" b="0" i="0" dirty="0">
                <a:solidFill>
                  <a:srgbClr val="374151"/>
                </a:solidFill>
                <a:effectLst/>
                <a:latin typeface="Söhne"/>
              </a:rPr>
              <a:t> </a:t>
            </a:r>
            <a:r>
              <a:rPr lang="it-IT" b="0" i="0" dirty="0" err="1">
                <a:solidFill>
                  <a:srgbClr val="374151"/>
                </a:solidFill>
                <a:effectLst/>
                <a:latin typeface="Söhne"/>
              </a:rPr>
              <a:t>elections</a:t>
            </a:r>
            <a:r>
              <a:rPr lang="it-IT" b="0" i="0" dirty="0">
                <a:solidFill>
                  <a:srgbClr val="374151"/>
                </a:solidFill>
                <a:effectLst/>
                <a:latin typeface="Söhne"/>
              </a:rPr>
              <a:t>. </a:t>
            </a:r>
            <a:r>
              <a:rPr lang="it-IT" b="0" i="0" dirty="0" err="1">
                <a:solidFill>
                  <a:srgbClr val="374151"/>
                </a:solidFill>
                <a:effectLst/>
                <a:latin typeface="Söhne"/>
              </a:rPr>
              <a:t>During</a:t>
            </a:r>
            <a:r>
              <a:rPr lang="it-IT" b="0" i="0" dirty="0">
                <a:solidFill>
                  <a:srgbClr val="374151"/>
                </a:solidFill>
                <a:effectLst/>
                <a:latin typeface="Söhne"/>
              </a:rPr>
              <a:t> the </a:t>
            </a:r>
            <a:r>
              <a:rPr lang="it-IT" b="0" i="0" dirty="0" err="1">
                <a:solidFill>
                  <a:srgbClr val="374151"/>
                </a:solidFill>
                <a:effectLst/>
                <a:latin typeface="Söhne"/>
              </a:rPr>
              <a:t>six-month</a:t>
            </a:r>
            <a:r>
              <a:rPr lang="it-IT" b="0" i="0" dirty="0">
                <a:solidFill>
                  <a:srgbClr val="374151"/>
                </a:solidFill>
                <a:effectLst/>
                <a:latin typeface="Söhne"/>
              </a:rPr>
              <a:t> </a:t>
            </a:r>
            <a:r>
              <a:rPr lang="it-IT" b="0" i="0" dirty="0" err="1">
                <a:solidFill>
                  <a:srgbClr val="374151"/>
                </a:solidFill>
                <a:effectLst/>
                <a:latin typeface="Söhne"/>
              </a:rPr>
              <a:t>election</a:t>
            </a:r>
            <a:r>
              <a:rPr lang="it-IT" b="0" i="0" dirty="0">
                <a:solidFill>
                  <a:srgbClr val="374151"/>
                </a:solidFill>
                <a:effectLst/>
                <a:latin typeface="Söhne"/>
              </a:rPr>
              <a:t> </a:t>
            </a:r>
            <a:r>
              <a:rPr lang="it-IT" b="0" i="0" dirty="0" err="1">
                <a:solidFill>
                  <a:srgbClr val="374151"/>
                </a:solidFill>
                <a:effectLst/>
                <a:latin typeface="Söhne"/>
              </a:rPr>
              <a:t>campaign</a:t>
            </a:r>
            <a:r>
              <a:rPr lang="it-IT" b="0" i="0" dirty="0">
                <a:solidFill>
                  <a:srgbClr val="374151"/>
                </a:solidFill>
                <a:effectLst/>
                <a:latin typeface="Söhne"/>
              </a:rPr>
              <a:t>, </a:t>
            </a:r>
            <a:r>
              <a:rPr lang="it-IT" b="0" i="0" dirty="0" err="1">
                <a:solidFill>
                  <a:srgbClr val="374151"/>
                </a:solidFill>
                <a:effectLst/>
                <a:latin typeface="Söhne"/>
              </a:rPr>
              <a:t>Trump's</a:t>
            </a:r>
            <a:r>
              <a:rPr lang="it-IT" b="0" i="0" dirty="0">
                <a:solidFill>
                  <a:srgbClr val="374151"/>
                </a:solidFill>
                <a:effectLst/>
                <a:latin typeface="Söhne"/>
              </a:rPr>
              <a:t> staff </a:t>
            </a:r>
            <a:r>
              <a:rPr lang="it-IT" b="0" i="0" dirty="0" err="1">
                <a:solidFill>
                  <a:srgbClr val="374151"/>
                </a:solidFill>
                <a:effectLst/>
                <a:latin typeface="Söhne"/>
              </a:rPr>
              <a:t>created</a:t>
            </a:r>
            <a:r>
              <a:rPr lang="it-IT" b="0" i="0" dirty="0">
                <a:solidFill>
                  <a:srgbClr val="374151"/>
                </a:solidFill>
                <a:effectLst/>
                <a:latin typeface="Söhne"/>
              </a:rPr>
              <a:t> 5.9 </a:t>
            </a:r>
            <a:r>
              <a:rPr lang="it-IT" b="0" i="0" dirty="0" err="1">
                <a:solidFill>
                  <a:srgbClr val="374151"/>
                </a:solidFill>
                <a:effectLst/>
                <a:latin typeface="Söhne"/>
              </a:rPr>
              <a:t>million</a:t>
            </a:r>
            <a:r>
              <a:rPr lang="it-IT" b="0" i="0" dirty="0">
                <a:solidFill>
                  <a:srgbClr val="374151"/>
                </a:solidFill>
                <a:effectLst/>
                <a:latin typeface="Söhne"/>
              </a:rPr>
              <a:t> </a:t>
            </a:r>
            <a:r>
              <a:rPr lang="it-IT" b="0" i="0" dirty="0" err="1">
                <a:solidFill>
                  <a:srgbClr val="374151"/>
                </a:solidFill>
                <a:effectLst/>
                <a:latin typeface="Söhne"/>
              </a:rPr>
              <a:t>variations</a:t>
            </a:r>
            <a:r>
              <a:rPr lang="it-IT" b="0" i="0" dirty="0">
                <a:solidFill>
                  <a:srgbClr val="374151"/>
                </a:solidFill>
                <a:effectLst/>
                <a:latin typeface="Söhne"/>
              </a:rPr>
              <a:t> of </a:t>
            </a:r>
            <a:r>
              <a:rPr lang="it-IT" b="0" i="0" dirty="0" err="1">
                <a:solidFill>
                  <a:srgbClr val="374151"/>
                </a:solidFill>
                <a:effectLst/>
                <a:latin typeface="Söhne"/>
              </a:rPr>
              <a:t>messages</a:t>
            </a:r>
            <a:r>
              <a:rPr lang="it-IT" b="0" i="0" dirty="0">
                <a:solidFill>
                  <a:srgbClr val="374151"/>
                </a:solidFill>
                <a:effectLst/>
                <a:latin typeface="Söhne"/>
              </a:rPr>
              <a:t> for </a:t>
            </a:r>
            <a:r>
              <a:rPr lang="it-IT" b="0" i="0" dirty="0" err="1">
                <a:solidFill>
                  <a:srgbClr val="374151"/>
                </a:solidFill>
                <a:effectLst/>
                <a:latin typeface="Söhne"/>
              </a:rPr>
              <a:t>his</a:t>
            </a:r>
            <a:r>
              <a:rPr lang="it-IT" b="0" i="0" dirty="0">
                <a:solidFill>
                  <a:srgbClr val="374151"/>
                </a:solidFill>
                <a:effectLst/>
                <a:latin typeface="Söhne"/>
              </a:rPr>
              <a:t> </a:t>
            </a:r>
            <a:r>
              <a:rPr lang="it-IT" b="0" i="0" dirty="0" err="1">
                <a:solidFill>
                  <a:srgbClr val="374151"/>
                </a:solidFill>
                <a:effectLst/>
                <a:latin typeface="Söhne"/>
              </a:rPr>
              <a:t>electorate</a:t>
            </a:r>
            <a:r>
              <a:rPr lang="it-IT" b="0" i="0" dirty="0">
                <a:solidFill>
                  <a:srgbClr val="374151"/>
                </a:solidFill>
                <a:effectLst/>
                <a:latin typeface="Söhne"/>
              </a:rPr>
              <a:t>, </a:t>
            </a:r>
            <a:r>
              <a:rPr lang="it-IT" b="0" i="0" dirty="0" err="1">
                <a:solidFill>
                  <a:srgbClr val="374151"/>
                </a:solidFill>
                <a:effectLst/>
                <a:latin typeface="Söhne"/>
              </a:rPr>
              <a:t>demonstrating</a:t>
            </a:r>
            <a:r>
              <a:rPr lang="it-IT" b="0" i="0" dirty="0">
                <a:solidFill>
                  <a:srgbClr val="374151"/>
                </a:solidFill>
                <a:effectLst/>
                <a:latin typeface="Söhne"/>
              </a:rPr>
              <a:t> the </a:t>
            </a:r>
            <a:r>
              <a:rPr lang="it-IT" b="0" i="0" dirty="0" err="1">
                <a:solidFill>
                  <a:srgbClr val="374151"/>
                </a:solidFill>
                <a:effectLst/>
                <a:latin typeface="Söhne"/>
              </a:rPr>
              <a:t>effectiveness</a:t>
            </a:r>
            <a:r>
              <a:rPr lang="it-IT" b="0" i="0" dirty="0">
                <a:solidFill>
                  <a:srgbClr val="374151"/>
                </a:solidFill>
                <a:effectLst/>
                <a:latin typeface="Söhne"/>
              </a:rPr>
              <a:t> of profiling for </a:t>
            </a:r>
            <a:r>
              <a:rPr lang="it-IT" b="0" i="0" dirty="0" err="1">
                <a:solidFill>
                  <a:srgbClr val="374151"/>
                </a:solidFill>
                <a:effectLst/>
                <a:latin typeface="Söhne"/>
              </a:rPr>
              <a:t>message</a:t>
            </a:r>
            <a:r>
              <a:rPr lang="it-IT" b="0" i="0" dirty="0">
                <a:solidFill>
                  <a:srgbClr val="374151"/>
                </a:solidFill>
                <a:effectLst/>
                <a:latin typeface="Söhne"/>
              </a:rPr>
              <a:t> </a:t>
            </a:r>
            <a:r>
              <a:rPr lang="it-IT" b="0" i="0" dirty="0" err="1">
                <a:solidFill>
                  <a:srgbClr val="374151"/>
                </a:solidFill>
                <a:effectLst/>
                <a:latin typeface="Söhne"/>
              </a:rPr>
              <a:t>customization</a:t>
            </a:r>
            <a:r>
              <a:rPr lang="it-IT" b="0" i="0" dirty="0">
                <a:solidFill>
                  <a:srgbClr val="374151"/>
                </a:solidFill>
                <a:effectLst/>
                <a:latin typeface="Söhne"/>
              </a:rPr>
              <a:t>.</a:t>
            </a:r>
            <a:r>
              <a:rPr lang="it-IT" b="0" i="0" dirty="0">
                <a:effectLst/>
                <a:latin typeface="Söhne"/>
              </a:rPr>
              <a:t> </a:t>
            </a:r>
          </a:p>
          <a:p>
            <a:pPr marL="0" indent="0" algn="l">
              <a:buNone/>
            </a:pPr>
            <a:r>
              <a:rPr lang="it-IT" b="0" i="0" dirty="0">
                <a:solidFill>
                  <a:srgbClr val="374151"/>
                </a:solidFill>
                <a:effectLst/>
                <a:latin typeface="Söhne"/>
              </a:rPr>
              <a:t>In 2019, Facebook </a:t>
            </a:r>
            <a:r>
              <a:rPr lang="it-IT" b="0" i="0" dirty="0" err="1">
                <a:solidFill>
                  <a:srgbClr val="374151"/>
                </a:solidFill>
                <a:effectLst/>
                <a:latin typeface="Söhne"/>
              </a:rPr>
              <a:t>reached</a:t>
            </a:r>
            <a:r>
              <a:rPr lang="it-IT" b="0" i="0" dirty="0">
                <a:solidFill>
                  <a:srgbClr val="374151"/>
                </a:solidFill>
                <a:effectLst/>
                <a:latin typeface="Söhne"/>
              </a:rPr>
              <a:t> a </a:t>
            </a:r>
            <a:r>
              <a:rPr lang="it-IT" b="0" i="0" dirty="0" err="1">
                <a:solidFill>
                  <a:srgbClr val="374151"/>
                </a:solidFill>
                <a:effectLst/>
                <a:latin typeface="Söhne"/>
              </a:rPr>
              <a:t>settlement</a:t>
            </a:r>
            <a:r>
              <a:rPr lang="it-IT" b="0" i="0" dirty="0">
                <a:solidFill>
                  <a:srgbClr val="374151"/>
                </a:solidFill>
                <a:effectLst/>
                <a:latin typeface="Söhne"/>
              </a:rPr>
              <a:t> with the US Federal Trade Commission (FTC) to </a:t>
            </a:r>
            <a:r>
              <a:rPr lang="it-IT" b="0" i="0" dirty="0" err="1">
                <a:solidFill>
                  <a:srgbClr val="374151"/>
                </a:solidFill>
                <a:effectLst/>
                <a:latin typeface="Söhne"/>
              </a:rPr>
              <a:t>pay</a:t>
            </a:r>
            <a:r>
              <a:rPr lang="it-IT" b="0" i="0" dirty="0">
                <a:solidFill>
                  <a:srgbClr val="374151"/>
                </a:solidFill>
                <a:effectLst/>
                <a:latin typeface="Söhne"/>
              </a:rPr>
              <a:t> a record-breaking fine of $5 </a:t>
            </a:r>
            <a:r>
              <a:rPr lang="it-IT" b="0" i="0" dirty="0" err="1">
                <a:solidFill>
                  <a:srgbClr val="374151"/>
                </a:solidFill>
                <a:effectLst/>
                <a:latin typeface="Söhne"/>
              </a:rPr>
              <a:t>billion</a:t>
            </a:r>
            <a:r>
              <a:rPr lang="it-IT" b="0" i="0" dirty="0">
                <a:solidFill>
                  <a:srgbClr val="374151"/>
                </a:solidFill>
                <a:effectLst/>
                <a:latin typeface="Söhne"/>
              </a:rPr>
              <a:t> in relation to the </a:t>
            </a:r>
            <a:r>
              <a:rPr lang="it-IT" b="0" i="0" dirty="0" err="1">
                <a:solidFill>
                  <a:srgbClr val="374151"/>
                </a:solidFill>
                <a:effectLst/>
                <a:latin typeface="Söhne"/>
              </a:rPr>
              <a:t>violation</a:t>
            </a:r>
            <a:r>
              <a:rPr lang="it-IT" b="0" i="0" dirty="0">
                <a:solidFill>
                  <a:srgbClr val="374151"/>
                </a:solidFill>
                <a:effectLst/>
                <a:latin typeface="Söhne"/>
              </a:rPr>
              <a:t> of user privacy and </a:t>
            </a:r>
            <a:r>
              <a:rPr lang="it-IT" b="0" i="0" dirty="0" err="1">
                <a:solidFill>
                  <a:srgbClr val="374151"/>
                </a:solidFill>
                <a:effectLst/>
                <a:latin typeface="Söhne"/>
              </a:rPr>
              <a:t>its</a:t>
            </a:r>
            <a:r>
              <a:rPr lang="it-IT" b="0" i="0" dirty="0">
                <a:solidFill>
                  <a:srgbClr val="374151"/>
                </a:solidFill>
                <a:effectLst/>
                <a:latin typeface="Söhne"/>
              </a:rPr>
              <a:t> </a:t>
            </a:r>
            <a:r>
              <a:rPr lang="it-IT" b="0" i="0" dirty="0" err="1">
                <a:solidFill>
                  <a:srgbClr val="374151"/>
                </a:solidFill>
                <a:effectLst/>
                <a:latin typeface="Söhne"/>
              </a:rPr>
              <a:t>mishandling</a:t>
            </a:r>
            <a:r>
              <a:rPr lang="it-IT" b="0" i="0" dirty="0">
                <a:solidFill>
                  <a:srgbClr val="374151"/>
                </a:solidFill>
                <a:effectLst/>
                <a:latin typeface="Söhne"/>
              </a:rPr>
              <a:t> of personal data following the Cambridge </a:t>
            </a:r>
            <a:r>
              <a:rPr lang="it-IT" b="0" i="0" dirty="0" err="1">
                <a:solidFill>
                  <a:srgbClr val="374151"/>
                </a:solidFill>
                <a:effectLst/>
                <a:latin typeface="Söhne"/>
              </a:rPr>
              <a:t>Analytica</a:t>
            </a:r>
            <a:r>
              <a:rPr lang="it-IT" b="0" i="0" dirty="0">
                <a:solidFill>
                  <a:srgbClr val="374151"/>
                </a:solidFill>
                <a:effectLst/>
                <a:latin typeface="Söhne"/>
              </a:rPr>
              <a:t> </a:t>
            </a:r>
            <a:r>
              <a:rPr lang="it-IT" b="0" i="0" dirty="0" err="1">
                <a:solidFill>
                  <a:srgbClr val="374151"/>
                </a:solidFill>
                <a:effectLst/>
                <a:latin typeface="Söhne"/>
              </a:rPr>
              <a:t>scandal</a:t>
            </a:r>
            <a:r>
              <a:rPr lang="it-IT" b="0" i="0" dirty="0">
                <a:solidFill>
                  <a:srgbClr val="374151"/>
                </a:solidFill>
                <a:effectLst/>
                <a:latin typeface="Söhne"/>
              </a:rPr>
              <a:t>.</a:t>
            </a:r>
            <a:endParaRPr lang="it-IT" b="0" i="0" dirty="0">
              <a:effectLst/>
              <a:latin typeface="Söhne"/>
            </a:endParaRPr>
          </a:p>
          <a:p>
            <a:pPr marL="0" indent="0">
              <a:buNone/>
            </a:pPr>
            <a:br>
              <a:rPr lang="it-IT" dirty="0"/>
            </a:br>
            <a:endParaRPr lang="it-IT" dirty="0"/>
          </a:p>
        </p:txBody>
      </p:sp>
    </p:spTree>
    <p:extLst>
      <p:ext uri="{BB962C8B-B14F-4D97-AF65-F5344CB8AC3E}">
        <p14:creationId xmlns:p14="http://schemas.microsoft.com/office/powerpoint/2010/main" val="1832716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549E5E-A9B8-1AF8-CD0D-09E6FD1F2D70}"/>
              </a:ext>
            </a:extLst>
          </p:cNvPr>
          <p:cNvSpPr>
            <a:spLocks noGrp="1"/>
          </p:cNvSpPr>
          <p:nvPr>
            <p:ph type="title"/>
          </p:nvPr>
        </p:nvSpPr>
        <p:spPr/>
        <p:txBody>
          <a:bodyPr/>
          <a:lstStyle/>
          <a:p>
            <a:r>
              <a:rPr lang="it-IT" dirty="0">
                <a:solidFill>
                  <a:srgbClr val="374151"/>
                </a:solidFill>
                <a:latin typeface="Söhne"/>
              </a:rPr>
              <a:t>Block on </a:t>
            </a:r>
            <a:r>
              <a:rPr lang="it-IT" dirty="0" err="1">
                <a:solidFill>
                  <a:srgbClr val="374151"/>
                </a:solidFill>
                <a:latin typeface="Söhne"/>
              </a:rPr>
              <a:t>ChatGPT</a:t>
            </a:r>
            <a:r>
              <a:rPr lang="it-IT" dirty="0">
                <a:solidFill>
                  <a:srgbClr val="374151"/>
                </a:solidFill>
                <a:latin typeface="Söhne"/>
              </a:rPr>
              <a:t> in </a:t>
            </a:r>
            <a:r>
              <a:rPr lang="it-IT" dirty="0" err="1">
                <a:solidFill>
                  <a:srgbClr val="374151"/>
                </a:solidFill>
                <a:latin typeface="Söhne"/>
              </a:rPr>
              <a:t>Italy</a:t>
            </a:r>
            <a:endParaRPr lang="it-IT" dirty="0"/>
          </a:p>
        </p:txBody>
      </p:sp>
      <p:sp>
        <p:nvSpPr>
          <p:cNvPr id="3" name="Segnaposto contenuto 2">
            <a:extLst>
              <a:ext uri="{FF2B5EF4-FFF2-40B4-BE49-F238E27FC236}">
                <a16:creationId xmlns:a16="http://schemas.microsoft.com/office/drawing/2014/main" id="{FC518C15-1617-59A3-38D6-4359CD371497}"/>
              </a:ext>
            </a:extLst>
          </p:cNvPr>
          <p:cNvSpPr>
            <a:spLocks noGrp="1"/>
          </p:cNvSpPr>
          <p:nvPr>
            <p:ph idx="1"/>
          </p:nvPr>
        </p:nvSpPr>
        <p:spPr/>
        <p:txBody>
          <a:bodyPr>
            <a:noAutofit/>
          </a:bodyPr>
          <a:lstStyle/>
          <a:p>
            <a:r>
              <a:rPr lang="it-IT" b="0" i="0" dirty="0">
                <a:solidFill>
                  <a:srgbClr val="374151"/>
                </a:solidFill>
                <a:effectLst/>
                <a:latin typeface="Söhne"/>
              </a:rPr>
              <a:t>The </a:t>
            </a:r>
            <a:r>
              <a:rPr lang="it-IT" b="0" i="0" dirty="0" err="1">
                <a:solidFill>
                  <a:srgbClr val="374151"/>
                </a:solidFill>
                <a:effectLst/>
                <a:latin typeface="Söhne"/>
              </a:rPr>
              <a:t>Italian</a:t>
            </a:r>
            <a:r>
              <a:rPr lang="it-IT" b="0" i="0" dirty="0">
                <a:solidFill>
                  <a:srgbClr val="374151"/>
                </a:solidFill>
                <a:effectLst/>
                <a:latin typeface="Söhne"/>
              </a:rPr>
              <a:t> Data </a:t>
            </a:r>
            <a:r>
              <a:rPr lang="it-IT" b="0" i="0" dirty="0" err="1">
                <a:solidFill>
                  <a:srgbClr val="374151"/>
                </a:solidFill>
                <a:effectLst/>
                <a:latin typeface="Söhne"/>
              </a:rPr>
              <a:t>Protection</a:t>
            </a:r>
            <a:r>
              <a:rPr lang="it-IT" b="0" i="0" dirty="0">
                <a:solidFill>
                  <a:srgbClr val="374151"/>
                </a:solidFill>
                <a:effectLst/>
                <a:latin typeface="Söhne"/>
              </a:rPr>
              <a:t> Authority </a:t>
            </a:r>
            <a:r>
              <a:rPr lang="it-IT" b="0" i="0" dirty="0" err="1">
                <a:solidFill>
                  <a:srgbClr val="374151"/>
                </a:solidFill>
                <a:effectLst/>
                <a:latin typeface="Söhne"/>
              </a:rPr>
              <a:t>has</a:t>
            </a:r>
            <a:r>
              <a:rPr lang="it-IT" b="0" i="0" dirty="0">
                <a:solidFill>
                  <a:srgbClr val="374151"/>
                </a:solidFill>
                <a:effectLst/>
                <a:latin typeface="Söhne"/>
              </a:rPr>
              <a:t> </a:t>
            </a:r>
            <a:r>
              <a:rPr lang="it-IT" b="0" i="0" dirty="0" err="1">
                <a:solidFill>
                  <a:srgbClr val="374151"/>
                </a:solidFill>
                <a:effectLst/>
                <a:latin typeface="Söhne"/>
              </a:rPr>
              <a:t>blocked</a:t>
            </a:r>
            <a:r>
              <a:rPr lang="it-IT" b="0" i="0" dirty="0">
                <a:solidFill>
                  <a:srgbClr val="374151"/>
                </a:solidFill>
                <a:effectLst/>
                <a:latin typeface="Söhne"/>
              </a:rPr>
              <a:t> the use of </a:t>
            </a:r>
            <a:r>
              <a:rPr lang="it-IT" b="0" i="0" dirty="0" err="1">
                <a:solidFill>
                  <a:srgbClr val="374151"/>
                </a:solidFill>
                <a:effectLst/>
                <a:latin typeface="Söhne"/>
              </a:rPr>
              <a:t>ChatGPT</a:t>
            </a:r>
            <a:r>
              <a:rPr lang="it-IT" b="0" i="0" dirty="0">
                <a:solidFill>
                  <a:srgbClr val="374151"/>
                </a:solidFill>
                <a:effectLst/>
                <a:latin typeface="Söhne"/>
              </a:rPr>
              <a:t> in </a:t>
            </a:r>
            <a:r>
              <a:rPr lang="it-IT" b="0" i="0" dirty="0" err="1">
                <a:solidFill>
                  <a:srgbClr val="374151"/>
                </a:solidFill>
                <a:effectLst/>
                <a:latin typeface="Söhne"/>
              </a:rPr>
              <a:t>Italy</a:t>
            </a:r>
            <a:r>
              <a:rPr lang="it-IT" b="0" i="0" dirty="0">
                <a:solidFill>
                  <a:srgbClr val="374151"/>
                </a:solidFill>
                <a:effectLst/>
                <a:latin typeface="Söhne"/>
              </a:rPr>
              <a:t>: </a:t>
            </a:r>
            <a:r>
              <a:rPr lang="it-IT" b="0" i="0" dirty="0" err="1">
                <a:solidFill>
                  <a:srgbClr val="374151"/>
                </a:solidFill>
                <a:effectLst/>
                <a:latin typeface="Söhne"/>
              </a:rPr>
              <a:t>it</a:t>
            </a:r>
            <a:r>
              <a:rPr lang="it-IT" b="0" i="0" dirty="0">
                <a:solidFill>
                  <a:srgbClr val="374151"/>
                </a:solidFill>
                <a:effectLst/>
                <a:latin typeface="Söhne"/>
              </a:rPr>
              <a:t> </a:t>
            </a:r>
            <a:r>
              <a:rPr lang="it-IT" b="0" i="0" dirty="0" err="1">
                <a:solidFill>
                  <a:srgbClr val="374151"/>
                </a:solidFill>
                <a:effectLst/>
                <a:latin typeface="Söhne"/>
              </a:rPr>
              <a:t>did</a:t>
            </a:r>
            <a:r>
              <a:rPr lang="it-IT" b="0" i="0" dirty="0">
                <a:solidFill>
                  <a:srgbClr val="374151"/>
                </a:solidFill>
                <a:effectLst/>
                <a:latin typeface="Söhne"/>
              </a:rPr>
              <a:t> </a:t>
            </a:r>
            <a:r>
              <a:rPr lang="it-IT" b="0" i="0" dirty="0" err="1">
                <a:solidFill>
                  <a:srgbClr val="374151"/>
                </a:solidFill>
                <a:effectLst/>
                <a:latin typeface="Söhne"/>
              </a:rPr>
              <a:t>not</a:t>
            </a:r>
            <a:r>
              <a:rPr lang="it-IT" b="0" i="0" dirty="0">
                <a:solidFill>
                  <a:srgbClr val="374151"/>
                </a:solidFill>
                <a:effectLst/>
                <a:latin typeface="Söhne"/>
              </a:rPr>
              <a:t> </a:t>
            </a:r>
            <a:r>
              <a:rPr lang="it-IT" b="0" i="0" dirty="0" err="1">
                <a:solidFill>
                  <a:srgbClr val="374151"/>
                </a:solidFill>
                <a:effectLst/>
                <a:latin typeface="Söhne"/>
              </a:rPr>
              <a:t>ensure</a:t>
            </a:r>
            <a:r>
              <a:rPr lang="it-IT" b="0" i="0" dirty="0">
                <a:solidFill>
                  <a:srgbClr val="374151"/>
                </a:solidFill>
                <a:effectLst/>
                <a:latin typeface="Söhne"/>
              </a:rPr>
              <a:t> access for </a:t>
            </a:r>
            <a:r>
              <a:rPr lang="it-IT" b="0" i="0" dirty="0" err="1">
                <a:solidFill>
                  <a:srgbClr val="374151"/>
                </a:solidFill>
                <a:effectLst/>
                <a:latin typeface="Söhne"/>
              </a:rPr>
              <a:t>minors</a:t>
            </a:r>
            <a:r>
              <a:rPr lang="it-IT" b="0" i="0" dirty="0">
                <a:solidFill>
                  <a:srgbClr val="374151"/>
                </a:solidFill>
                <a:effectLst/>
                <a:latin typeface="Söhne"/>
              </a:rPr>
              <a:t> and </a:t>
            </a:r>
            <a:r>
              <a:rPr lang="it-IT" b="0" i="0" dirty="0" err="1">
                <a:solidFill>
                  <a:srgbClr val="374151"/>
                </a:solidFill>
                <a:effectLst/>
                <a:latin typeface="Söhne"/>
              </a:rPr>
              <a:t>did</a:t>
            </a:r>
            <a:r>
              <a:rPr lang="it-IT" b="0" i="0" dirty="0">
                <a:solidFill>
                  <a:srgbClr val="374151"/>
                </a:solidFill>
                <a:effectLst/>
                <a:latin typeface="Söhne"/>
              </a:rPr>
              <a:t> </a:t>
            </a:r>
            <a:r>
              <a:rPr lang="it-IT" b="0" i="0" dirty="0" err="1">
                <a:solidFill>
                  <a:srgbClr val="374151"/>
                </a:solidFill>
                <a:effectLst/>
                <a:latin typeface="Söhne"/>
              </a:rPr>
              <a:t>not</a:t>
            </a:r>
            <a:r>
              <a:rPr lang="it-IT" b="0" i="0" dirty="0">
                <a:solidFill>
                  <a:srgbClr val="374151"/>
                </a:solidFill>
                <a:effectLst/>
                <a:latin typeface="Söhne"/>
              </a:rPr>
              <a:t> </a:t>
            </a:r>
            <a:r>
              <a:rPr lang="it-IT" b="0" i="0" dirty="0" err="1">
                <a:solidFill>
                  <a:srgbClr val="374151"/>
                </a:solidFill>
                <a:effectLst/>
                <a:latin typeface="Söhne"/>
              </a:rPr>
              <a:t>provide</a:t>
            </a:r>
            <a:r>
              <a:rPr lang="it-IT" b="0" i="0" dirty="0">
                <a:solidFill>
                  <a:srgbClr val="374151"/>
                </a:solidFill>
                <a:effectLst/>
                <a:latin typeface="Söhne"/>
              </a:rPr>
              <a:t> </a:t>
            </a:r>
            <a:r>
              <a:rPr lang="it-IT" b="0" i="0" dirty="0" err="1">
                <a:solidFill>
                  <a:srgbClr val="374151"/>
                </a:solidFill>
                <a:effectLst/>
                <a:latin typeface="Söhne"/>
              </a:rPr>
              <a:t>adequate</a:t>
            </a:r>
            <a:r>
              <a:rPr lang="it-IT" b="0" i="0" dirty="0">
                <a:solidFill>
                  <a:srgbClr val="374151"/>
                </a:solidFill>
                <a:effectLst/>
                <a:latin typeface="Söhne"/>
              </a:rPr>
              <a:t> information on data processing. </a:t>
            </a:r>
          </a:p>
          <a:p>
            <a:pPr marL="0" indent="0">
              <a:buNone/>
            </a:pPr>
            <a:r>
              <a:rPr lang="it-IT" dirty="0">
                <a:solidFill>
                  <a:srgbClr val="374151"/>
                </a:solidFill>
                <a:latin typeface="Söhne"/>
              </a:rPr>
              <a:t>(</a:t>
            </a:r>
            <a:r>
              <a:rPr lang="it-IT" b="0" i="0" dirty="0" err="1">
                <a:solidFill>
                  <a:srgbClr val="374151"/>
                </a:solidFill>
                <a:effectLst/>
                <a:latin typeface="Söhne"/>
              </a:rPr>
              <a:t>Decision</a:t>
            </a:r>
            <a:r>
              <a:rPr lang="it-IT" b="0" i="0" dirty="0">
                <a:solidFill>
                  <a:srgbClr val="374151"/>
                </a:solidFill>
                <a:effectLst/>
                <a:latin typeface="Söhne"/>
              </a:rPr>
              <a:t> No. 114 of April 11, 2023). </a:t>
            </a:r>
          </a:p>
          <a:p>
            <a:endParaRPr lang="it-IT" dirty="0">
              <a:solidFill>
                <a:srgbClr val="374151"/>
              </a:solidFill>
              <a:latin typeface="Söhne"/>
            </a:endParaRPr>
          </a:p>
          <a:p>
            <a:r>
              <a:rPr lang="it-IT" b="0" i="0" dirty="0" err="1">
                <a:solidFill>
                  <a:srgbClr val="FF0000"/>
                </a:solidFill>
                <a:effectLst/>
                <a:latin typeface="Söhne"/>
              </a:rPr>
              <a:t>Partial</a:t>
            </a:r>
            <a:r>
              <a:rPr lang="it-IT" b="0" i="0" dirty="0">
                <a:solidFill>
                  <a:srgbClr val="FF0000"/>
                </a:solidFill>
                <a:effectLst/>
                <a:latin typeface="Söhne"/>
              </a:rPr>
              <a:t> </a:t>
            </a:r>
            <a:r>
              <a:rPr lang="it-IT" b="0" i="0" dirty="0" err="1">
                <a:solidFill>
                  <a:srgbClr val="FF0000"/>
                </a:solidFill>
                <a:effectLst/>
                <a:latin typeface="Söhne"/>
              </a:rPr>
              <a:t>effect</a:t>
            </a:r>
            <a:r>
              <a:rPr lang="it-IT" b="0" i="0" dirty="0">
                <a:solidFill>
                  <a:srgbClr val="FF0000"/>
                </a:solidFill>
                <a:effectLst/>
                <a:latin typeface="Söhne"/>
              </a:rPr>
              <a:t> </a:t>
            </a:r>
            <a:r>
              <a:rPr lang="it-IT" b="0" i="0" dirty="0" err="1">
                <a:solidFill>
                  <a:srgbClr val="374151"/>
                </a:solidFill>
                <a:effectLst/>
                <a:latin typeface="Söhne"/>
              </a:rPr>
              <a:t>only</a:t>
            </a:r>
            <a:r>
              <a:rPr lang="it-IT" b="0" i="0" dirty="0">
                <a:solidFill>
                  <a:srgbClr val="374151"/>
                </a:solidFill>
                <a:effectLst/>
                <a:latin typeface="Söhne"/>
              </a:rPr>
              <a:t>: </a:t>
            </a:r>
          </a:p>
          <a:p>
            <a:pPr lvl="1"/>
            <a:r>
              <a:rPr lang="it-IT" sz="2800" b="0" i="0" dirty="0">
                <a:solidFill>
                  <a:srgbClr val="374151"/>
                </a:solidFill>
                <a:effectLst/>
                <a:latin typeface="Söhne"/>
              </a:rPr>
              <a:t>with a </a:t>
            </a:r>
            <a:r>
              <a:rPr lang="it-IT" sz="2800" b="0" i="0" dirty="0" err="1">
                <a:solidFill>
                  <a:srgbClr val="374151"/>
                </a:solidFill>
                <a:effectLst/>
                <a:latin typeface="Söhne"/>
              </a:rPr>
              <a:t>simple</a:t>
            </a:r>
            <a:r>
              <a:rPr lang="it-IT" sz="2800" b="0" i="0" dirty="0">
                <a:solidFill>
                  <a:srgbClr val="374151"/>
                </a:solidFill>
                <a:effectLst/>
                <a:latin typeface="Söhne"/>
              </a:rPr>
              <a:t> VPN, </a:t>
            </a:r>
            <a:r>
              <a:rPr lang="it-IT" sz="2800" b="0" i="0" dirty="0" err="1">
                <a:solidFill>
                  <a:srgbClr val="374151"/>
                </a:solidFill>
                <a:effectLst/>
                <a:latin typeface="Söhne"/>
              </a:rPr>
              <a:t>you</a:t>
            </a:r>
            <a:r>
              <a:rPr lang="it-IT" sz="2800" b="0" i="0" dirty="0">
                <a:solidFill>
                  <a:srgbClr val="374151"/>
                </a:solidFill>
                <a:effectLst/>
                <a:latin typeface="Söhne"/>
              </a:rPr>
              <a:t> </a:t>
            </a:r>
            <a:r>
              <a:rPr lang="it-IT" sz="2800" b="0" i="0" dirty="0" err="1">
                <a:solidFill>
                  <a:srgbClr val="374151"/>
                </a:solidFill>
                <a:effectLst/>
                <a:latin typeface="Söhne"/>
              </a:rPr>
              <a:t>could</a:t>
            </a:r>
            <a:r>
              <a:rPr lang="it-IT" sz="2800" b="0" i="0" dirty="0">
                <a:solidFill>
                  <a:srgbClr val="374151"/>
                </a:solidFill>
                <a:effectLst/>
                <a:latin typeface="Söhne"/>
              </a:rPr>
              <a:t> continue to use </a:t>
            </a:r>
            <a:r>
              <a:rPr lang="it-IT" sz="2800" b="0" i="0" dirty="0" err="1">
                <a:solidFill>
                  <a:srgbClr val="374151"/>
                </a:solidFill>
                <a:effectLst/>
                <a:latin typeface="Söhne"/>
              </a:rPr>
              <a:t>ChatGPT</a:t>
            </a:r>
            <a:r>
              <a:rPr lang="it-IT" sz="2800" b="0" i="0" dirty="0">
                <a:solidFill>
                  <a:srgbClr val="374151"/>
                </a:solidFill>
                <a:effectLst/>
                <a:latin typeface="Söhne"/>
              </a:rPr>
              <a:t> in </a:t>
            </a:r>
            <a:r>
              <a:rPr lang="it-IT" sz="2800" b="0" i="0" dirty="0" err="1">
                <a:solidFill>
                  <a:srgbClr val="374151"/>
                </a:solidFill>
                <a:effectLst/>
                <a:latin typeface="Söhne"/>
              </a:rPr>
              <a:t>Italy</a:t>
            </a:r>
            <a:r>
              <a:rPr lang="it-IT" sz="2800" b="0" i="0" dirty="0">
                <a:solidFill>
                  <a:srgbClr val="374151"/>
                </a:solidFill>
                <a:effectLst/>
                <a:latin typeface="Söhne"/>
              </a:rPr>
              <a:t>. </a:t>
            </a:r>
          </a:p>
          <a:p>
            <a:pPr lvl="1"/>
            <a:r>
              <a:rPr lang="it-IT" sz="2800" b="0" i="0" dirty="0">
                <a:solidFill>
                  <a:srgbClr val="374151"/>
                </a:solidFill>
                <a:effectLst/>
                <a:latin typeface="Söhne"/>
              </a:rPr>
              <a:t>After 20 days, the </a:t>
            </a:r>
            <a:r>
              <a:rPr lang="it-IT" sz="2800" b="0" i="0" dirty="0" err="1">
                <a:solidFill>
                  <a:srgbClr val="374151"/>
                </a:solidFill>
                <a:effectLst/>
                <a:latin typeface="Söhne"/>
              </a:rPr>
              <a:t>platform</a:t>
            </a:r>
            <a:r>
              <a:rPr lang="it-IT" sz="2800" b="0" i="0" dirty="0">
                <a:solidFill>
                  <a:srgbClr val="374151"/>
                </a:solidFill>
                <a:effectLst/>
                <a:latin typeface="Söhne"/>
              </a:rPr>
              <a:t> </a:t>
            </a:r>
            <a:r>
              <a:rPr lang="it-IT" sz="2800" b="0" i="0" dirty="0" err="1">
                <a:solidFill>
                  <a:srgbClr val="374151"/>
                </a:solidFill>
                <a:effectLst/>
                <a:latin typeface="Söhne"/>
              </a:rPr>
              <a:t>has</a:t>
            </a:r>
            <a:r>
              <a:rPr lang="it-IT" sz="2800" b="0" i="0" dirty="0">
                <a:solidFill>
                  <a:srgbClr val="374151"/>
                </a:solidFill>
                <a:effectLst/>
                <a:latin typeface="Söhne"/>
              </a:rPr>
              <a:t> </a:t>
            </a:r>
            <a:r>
              <a:rPr lang="it-IT" sz="2800" b="0" i="0" dirty="0" err="1">
                <a:solidFill>
                  <a:srgbClr val="374151"/>
                </a:solidFill>
                <a:effectLst/>
                <a:latin typeface="Söhne"/>
              </a:rPr>
              <a:t>complied</a:t>
            </a:r>
            <a:r>
              <a:rPr lang="it-IT" sz="2800" b="0" i="0" dirty="0">
                <a:solidFill>
                  <a:srgbClr val="374151"/>
                </a:solidFill>
                <a:effectLst/>
                <a:latin typeface="Söhne"/>
              </a:rPr>
              <a:t> with the new </a:t>
            </a:r>
            <a:r>
              <a:rPr lang="it-IT" sz="2800" b="0" i="0" dirty="0" err="1">
                <a:solidFill>
                  <a:srgbClr val="374151"/>
                </a:solidFill>
                <a:effectLst/>
                <a:latin typeface="Söhne"/>
              </a:rPr>
              <a:t>regulations</a:t>
            </a:r>
            <a:r>
              <a:rPr lang="it-IT" sz="2800" b="0" i="0" dirty="0">
                <a:solidFill>
                  <a:srgbClr val="374151"/>
                </a:solidFill>
                <a:effectLst/>
                <a:latin typeface="Söhne"/>
              </a:rPr>
              <a:t>. </a:t>
            </a:r>
          </a:p>
        </p:txBody>
      </p:sp>
    </p:spTree>
    <p:extLst>
      <p:ext uri="{BB962C8B-B14F-4D97-AF65-F5344CB8AC3E}">
        <p14:creationId xmlns:p14="http://schemas.microsoft.com/office/powerpoint/2010/main" val="3159737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B10728-83C3-72F6-2116-C5D60F327D7C}"/>
              </a:ext>
            </a:extLst>
          </p:cNvPr>
          <p:cNvSpPr>
            <a:spLocks noGrp="1"/>
          </p:cNvSpPr>
          <p:nvPr>
            <p:ph type="title"/>
          </p:nvPr>
        </p:nvSpPr>
        <p:spPr/>
        <p:txBody>
          <a:bodyPr/>
          <a:lstStyle/>
          <a:p>
            <a:pPr algn="ctr"/>
            <a:r>
              <a:rPr lang="it-IT" dirty="0"/>
              <a:t>The power of the State</a:t>
            </a:r>
          </a:p>
        </p:txBody>
      </p:sp>
      <p:sp>
        <p:nvSpPr>
          <p:cNvPr id="3" name="Segnaposto contenuto 2">
            <a:extLst>
              <a:ext uri="{FF2B5EF4-FFF2-40B4-BE49-F238E27FC236}">
                <a16:creationId xmlns:a16="http://schemas.microsoft.com/office/drawing/2014/main" id="{31996F50-1E96-C6C3-F501-ED450D3A6E2E}"/>
              </a:ext>
            </a:extLst>
          </p:cNvPr>
          <p:cNvSpPr>
            <a:spLocks noGrp="1"/>
          </p:cNvSpPr>
          <p:nvPr>
            <p:ph idx="1"/>
          </p:nvPr>
        </p:nvSpPr>
        <p:spPr/>
        <p:txBody>
          <a:bodyPr/>
          <a:lstStyle/>
          <a:p>
            <a:pPr marL="0" indent="0">
              <a:buNone/>
            </a:pPr>
            <a:r>
              <a:rPr lang="it-IT" sz="3600" b="0" i="0" dirty="0">
                <a:solidFill>
                  <a:srgbClr val="374151"/>
                </a:solidFill>
                <a:effectLst/>
                <a:latin typeface="Times New Roman" panose="02020603050405020304" pitchFamily="18" charset="0"/>
                <a:cs typeface="Times New Roman" panose="02020603050405020304" pitchFamily="18" charset="0"/>
              </a:rPr>
              <a:t>Today, </a:t>
            </a:r>
            <a:r>
              <a:rPr lang="it-IT" sz="3600" b="0" i="0" dirty="0" err="1">
                <a:solidFill>
                  <a:srgbClr val="374151"/>
                </a:solidFill>
                <a:effectLst/>
                <a:latin typeface="Times New Roman" panose="02020603050405020304" pitchFamily="18" charset="0"/>
                <a:cs typeface="Times New Roman" panose="02020603050405020304" pitchFamily="18" charset="0"/>
              </a:rPr>
              <a:t>when</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you</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enter</a:t>
            </a:r>
            <a:r>
              <a:rPr lang="it-IT" sz="3600" b="0" i="0" dirty="0">
                <a:solidFill>
                  <a:srgbClr val="374151"/>
                </a:solidFill>
                <a:effectLst/>
                <a:latin typeface="Times New Roman" panose="02020603050405020304" pitchFamily="18" charset="0"/>
                <a:cs typeface="Times New Roman" panose="02020603050405020304" pitchFamily="18" charset="0"/>
              </a:rPr>
              <a:t> in the </a:t>
            </a:r>
            <a:r>
              <a:rPr lang="it-IT" sz="3600" b="0" i="0" dirty="0" err="1">
                <a:solidFill>
                  <a:srgbClr val="374151"/>
                </a:solidFill>
                <a:effectLst/>
                <a:latin typeface="Times New Roman" panose="02020603050405020304" pitchFamily="18" charset="0"/>
                <a:cs typeface="Times New Roman" panose="02020603050405020304" pitchFamily="18" charset="0"/>
              </a:rPr>
              <a:t>platform</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you</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will</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find</a:t>
            </a:r>
            <a:r>
              <a:rPr lang="it-IT" sz="3600" b="0" i="0" dirty="0">
                <a:solidFill>
                  <a:srgbClr val="374151"/>
                </a:solidFill>
                <a:effectLst/>
                <a:latin typeface="Times New Roman" panose="02020603050405020304" pitchFamily="18" charset="0"/>
                <a:cs typeface="Times New Roman" panose="02020603050405020304" pitchFamily="18" charset="0"/>
              </a:rPr>
              <a:t> a </a:t>
            </a:r>
            <a:r>
              <a:rPr lang="it-IT" sz="3600" b="0" i="0" dirty="0" err="1">
                <a:solidFill>
                  <a:srgbClr val="374151"/>
                </a:solidFill>
                <a:effectLst/>
                <a:latin typeface="Times New Roman" panose="02020603050405020304" pitchFamily="18" charset="0"/>
                <a:cs typeface="Times New Roman" panose="02020603050405020304" pitchFamily="18" charset="0"/>
              </a:rPr>
              <a:t>form</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regarding</a:t>
            </a:r>
            <a:r>
              <a:rPr lang="it-IT" sz="3600" b="0" i="0" dirty="0">
                <a:solidFill>
                  <a:srgbClr val="374151"/>
                </a:solidFill>
                <a:effectLst/>
                <a:latin typeface="Times New Roman" panose="02020603050405020304" pitchFamily="18" charset="0"/>
                <a:cs typeface="Times New Roman" panose="02020603050405020304" pitchFamily="18" charset="0"/>
              </a:rPr>
              <a:t> age and data processing. </a:t>
            </a:r>
          </a:p>
          <a:p>
            <a:pPr marL="0" indent="0">
              <a:buNone/>
            </a:pPr>
            <a:r>
              <a:rPr lang="it-IT" sz="3600" b="0" i="0" dirty="0" err="1">
                <a:solidFill>
                  <a:srgbClr val="374151"/>
                </a:solidFill>
                <a:effectLst/>
                <a:latin typeface="Times New Roman" panose="02020603050405020304" pitchFamily="18" charset="0"/>
                <a:cs typeface="Times New Roman" panose="02020603050405020304" pitchFamily="18" charset="0"/>
              </a:rPr>
              <a:t>Let's</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think</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about</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it</a:t>
            </a:r>
            <a:r>
              <a:rPr lang="it-IT" sz="3600" b="0" i="0" dirty="0">
                <a:solidFill>
                  <a:srgbClr val="374151"/>
                </a:solidFill>
                <a:effectLst/>
                <a:latin typeface="Times New Roman" panose="02020603050405020304" pitchFamily="18" charset="0"/>
                <a:cs typeface="Times New Roman" panose="02020603050405020304" pitchFamily="18" charset="0"/>
              </a:rPr>
              <a:t>: after the </a:t>
            </a:r>
            <a:r>
              <a:rPr lang="it-IT" sz="3600" b="0" i="0" dirty="0" err="1">
                <a:solidFill>
                  <a:srgbClr val="374151"/>
                </a:solidFill>
                <a:effectLst/>
                <a:latin typeface="Times New Roman" panose="02020603050405020304" pitchFamily="18" charset="0"/>
                <a:cs typeface="Times New Roman" panose="02020603050405020304" pitchFamily="18" charset="0"/>
              </a:rPr>
              <a:t>intervention</a:t>
            </a:r>
            <a:r>
              <a:rPr lang="it-IT" sz="3600" b="0" i="0" dirty="0">
                <a:solidFill>
                  <a:srgbClr val="374151"/>
                </a:solidFill>
                <a:effectLst/>
                <a:latin typeface="Times New Roman" panose="02020603050405020304" pitchFamily="18" charset="0"/>
                <a:cs typeface="Times New Roman" panose="02020603050405020304" pitchFamily="18" charset="0"/>
              </a:rPr>
              <a:t> of the </a:t>
            </a:r>
            <a:r>
              <a:rPr lang="it-IT" sz="3600" b="0" i="0" dirty="0" err="1">
                <a:solidFill>
                  <a:srgbClr val="374151"/>
                </a:solidFill>
                <a:effectLst/>
                <a:latin typeface="Times New Roman" panose="02020603050405020304" pitchFamily="18" charset="0"/>
                <a:cs typeface="Times New Roman" panose="02020603050405020304" pitchFamily="18" charset="0"/>
              </a:rPr>
              <a:t>Italian</a:t>
            </a:r>
            <a:r>
              <a:rPr lang="it-IT" sz="3600" b="0" i="0" dirty="0">
                <a:solidFill>
                  <a:srgbClr val="374151"/>
                </a:solidFill>
                <a:effectLst/>
                <a:latin typeface="Times New Roman" panose="02020603050405020304" pitchFamily="18" charset="0"/>
                <a:cs typeface="Times New Roman" panose="02020603050405020304" pitchFamily="18" charset="0"/>
              </a:rPr>
              <a:t> government, are </a:t>
            </a:r>
            <a:r>
              <a:rPr lang="it-IT" sz="3600" b="0" i="0" dirty="0" err="1">
                <a:solidFill>
                  <a:srgbClr val="374151"/>
                </a:solidFill>
                <a:effectLst/>
                <a:latin typeface="Times New Roman" panose="02020603050405020304" pitchFamily="18" charset="0"/>
                <a:cs typeface="Times New Roman" panose="02020603050405020304" pitchFamily="18" charset="0"/>
              </a:rPr>
              <a:t>our</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rights</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better</a:t>
            </a:r>
            <a:r>
              <a:rPr lang="it-IT" sz="3600" b="0" i="0" dirty="0">
                <a:solidFill>
                  <a:srgbClr val="374151"/>
                </a:solidFill>
                <a:effectLst/>
                <a:latin typeface="Times New Roman" panose="02020603050405020304" pitchFamily="18" charset="0"/>
                <a:cs typeface="Times New Roman" panose="02020603050405020304" pitchFamily="18" charset="0"/>
              </a:rPr>
              <a:t> </a:t>
            </a:r>
            <a:r>
              <a:rPr lang="it-IT" sz="3600" b="0" i="0" dirty="0" err="1">
                <a:solidFill>
                  <a:srgbClr val="374151"/>
                </a:solidFill>
                <a:effectLst/>
                <a:latin typeface="Times New Roman" panose="02020603050405020304" pitchFamily="18" charset="0"/>
                <a:cs typeface="Times New Roman" panose="02020603050405020304" pitchFamily="18" charset="0"/>
              </a:rPr>
              <a:t>protected</a:t>
            </a:r>
            <a:r>
              <a:rPr lang="it-IT" sz="3600" b="0" i="0" dirty="0">
                <a:solidFill>
                  <a:srgbClr val="374151"/>
                </a:solidFill>
                <a:effectLst/>
                <a:latin typeface="Times New Roman" panose="02020603050405020304" pitchFamily="18" charset="0"/>
                <a:cs typeface="Times New Roman" panose="02020603050405020304" pitchFamily="18" charset="0"/>
              </a:rPr>
              <a:t> in </a:t>
            </a:r>
            <a:r>
              <a:rPr lang="it-IT" sz="3600" b="0" i="0" dirty="0" err="1">
                <a:solidFill>
                  <a:srgbClr val="374151"/>
                </a:solidFill>
                <a:effectLst/>
                <a:latin typeface="Times New Roman" panose="02020603050405020304" pitchFamily="18" charset="0"/>
                <a:cs typeface="Times New Roman" panose="02020603050405020304" pitchFamily="18" charset="0"/>
              </a:rPr>
              <a:t>ChatGPT</a:t>
            </a:r>
            <a:r>
              <a:rPr lang="it-IT" sz="3600" b="0" i="0" dirty="0">
                <a:solidFill>
                  <a:srgbClr val="374151"/>
                </a:solidFill>
                <a:effectLst/>
                <a:latin typeface="Times New Roman" panose="02020603050405020304" pitchFamily="18" charset="0"/>
                <a:cs typeface="Times New Roman" panose="02020603050405020304" pitchFamily="18" charset="0"/>
              </a:rPr>
              <a:t>?</a:t>
            </a:r>
            <a:endParaRPr lang="it-IT" sz="36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071896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0D5D3B-B548-ECEC-FF3D-F56B625955AC}"/>
              </a:ext>
            </a:extLst>
          </p:cNvPr>
          <p:cNvSpPr>
            <a:spLocks noGrp="1"/>
          </p:cNvSpPr>
          <p:nvPr>
            <p:ph type="title"/>
          </p:nvPr>
        </p:nvSpPr>
        <p:spPr/>
        <p:txBody>
          <a:bodyPr/>
          <a:lstStyle/>
          <a:p>
            <a:pPr algn="ctr"/>
            <a:r>
              <a:rPr lang="it-IT" dirty="0"/>
              <a:t>Power of social network </a:t>
            </a:r>
          </a:p>
        </p:txBody>
      </p:sp>
      <p:sp>
        <p:nvSpPr>
          <p:cNvPr id="3" name="Segnaposto contenuto 2">
            <a:extLst>
              <a:ext uri="{FF2B5EF4-FFF2-40B4-BE49-F238E27FC236}">
                <a16:creationId xmlns:a16="http://schemas.microsoft.com/office/drawing/2014/main" id="{C4F72CCD-4996-B6C3-BB61-AC15254879A4}"/>
              </a:ext>
            </a:extLst>
          </p:cNvPr>
          <p:cNvSpPr>
            <a:spLocks noGrp="1"/>
          </p:cNvSpPr>
          <p:nvPr>
            <p:ph idx="1"/>
          </p:nvPr>
        </p:nvSpPr>
        <p:spPr/>
        <p:txBody>
          <a:bodyPr>
            <a:normAutofit/>
          </a:bodyPr>
          <a:lstStyle/>
          <a:p>
            <a:pPr marL="0" indent="0">
              <a:buNone/>
            </a:pPr>
            <a:r>
              <a:rPr lang="it-IT" sz="4400" b="0" i="0" dirty="0" err="1">
                <a:solidFill>
                  <a:srgbClr val="374151"/>
                </a:solidFill>
                <a:effectLst/>
                <a:latin typeface="Söhne"/>
              </a:rPr>
              <a:t>f</a:t>
            </a:r>
            <a:r>
              <a:rPr lang="it-IT" sz="4400" b="0" i="0" dirty="0">
                <a:solidFill>
                  <a:srgbClr val="374151"/>
                </a:solidFill>
                <a:effectLst/>
                <a:latin typeface="Söhne"/>
              </a:rPr>
              <a:t> </a:t>
            </a:r>
            <a:r>
              <a:rPr lang="it-IT" sz="4400" b="0" i="0" dirty="0" err="1">
                <a:solidFill>
                  <a:srgbClr val="374151"/>
                </a:solidFill>
                <a:effectLst/>
                <a:latin typeface="Söhne"/>
              </a:rPr>
              <a:t>Italy</a:t>
            </a:r>
            <a:r>
              <a:rPr lang="it-IT" sz="4400" b="0" i="0" dirty="0">
                <a:solidFill>
                  <a:srgbClr val="374151"/>
                </a:solidFill>
                <a:effectLst/>
                <a:latin typeface="Söhne"/>
              </a:rPr>
              <a:t> </a:t>
            </a:r>
            <a:r>
              <a:rPr lang="it-IT" sz="4400" b="0" i="0" dirty="0" err="1">
                <a:solidFill>
                  <a:srgbClr val="374151"/>
                </a:solidFill>
                <a:effectLst/>
                <a:latin typeface="Söhne"/>
              </a:rPr>
              <a:t>had</a:t>
            </a:r>
            <a:r>
              <a:rPr lang="it-IT" sz="4400" b="0" i="0" dirty="0">
                <a:solidFill>
                  <a:srgbClr val="374151"/>
                </a:solidFill>
                <a:effectLst/>
                <a:latin typeface="Söhne"/>
              </a:rPr>
              <a:t> </a:t>
            </a:r>
            <a:r>
              <a:rPr lang="it-IT" sz="4400" b="0" i="0" dirty="0" err="1">
                <a:solidFill>
                  <a:srgbClr val="374151"/>
                </a:solidFill>
                <a:effectLst/>
                <a:latin typeface="Söhne"/>
              </a:rPr>
              <a:t>direct</a:t>
            </a:r>
            <a:r>
              <a:rPr lang="it-IT" sz="4400" b="0" i="0" dirty="0">
                <a:solidFill>
                  <a:srgbClr val="374151"/>
                </a:solidFill>
                <a:effectLst/>
                <a:latin typeface="Söhne"/>
              </a:rPr>
              <a:t> </a:t>
            </a:r>
            <a:r>
              <a:rPr lang="it-IT" sz="4400" b="0" i="0" dirty="0" err="1">
                <a:solidFill>
                  <a:srgbClr val="374151"/>
                </a:solidFill>
                <a:effectLst/>
                <a:latin typeface="Söhne"/>
              </a:rPr>
              <a:t>election</a:t>
            </a:r>
            <a:r>
              <a:rPr lang="it-IT" sz="4400" b="0" i="0" dirty="0">
                <a:solidFill>
                  <a:srgbClr val="374151"/>
                </a:solidFill>
                <a:effectLst/>
                <a:latin typeface="Söhne"/>
              </a:rPr>
              <a:t> of the </a:t>
            </a:r>
            <a:r>
              <a:rPr lang="it-IT" sz="4400" b="0" i="0" dirty="0" err="1">
                <a:solidFill>
                  <a:srgbClr val="374151"/>
                </a:solidFill>
                <a:effectLst/>
                <a:latin typeface="Söhne"/>
              </a:rPr>
              <a:t>president</a:t>
            </a:r>
            <a:r>
              <a:rPr lang="it-IT" sz="4400" b="0" i="0" dirty="0">
                <a:solidFill>
                  <a:srgbClr val="374151"/>
                </a:solidFill>
                <a:effectLst/>
                <a:latin typeface="Söhne"/>
              </a:rPr>
              <a:t> </a:t>
            </a:r>
            <a:r>
              <a:rPr lang="it-IT" sz="4400" b="0" i="0" dirty="0" err="1">
                <a:solidFill>
                  <a:srgbClr val="374151"/>
                </a:solidFill>
                <a:effectLst/>
                <a:latin typeface="Söhne"/>
              </a:rPr>
              <a:t>today</a:t>
            </a:r>
            <a:r>
              <a:rPr lang="it-IT" sz="4400" b="0" i="0" dirty="0">
                <a:solidFill>
                  <a:srgbClr val="374151"/>
                </a:solidFill>
                <a:effectLst/>
                <a:latin typeface="Söhne"/>
              </a:rPr>
              <a:t> </a:t>
            </a:r>
            <a:r>
              <a:rPr lang="it-IT" sz="4400" b="0" i="0" dirty="0" err="1">
                <a:solidFill>
                  <a:srgbClr val="374151"/>
                </a:solidFill>
                <a:effectLst/>
                <a:latin typeface="Söhne"/>
              </a:rPr>
              <a:t>who</a:t>
            </a:r>
            <a:r>
              <a:rPr lang="it-IT" sz="4400" b="0" i="0" dirty="0">
                <a:solidFill>
                  <a:srgbClr val="374151"/>
                </a:solidFill>
                <a:effectLst/>
                <a:latin typeface="Söhne"/>
              </a:rPr>
              <a:t> </a:t>
            </a:r>
            <a:r>
              <a:rPr lang="it-IT" sz="4400" b="0" i="0" dirty="0" err="1">
                <a:solidFill>
                  <a:srgbClr val="374151"/>
                </a:solidFill>
                <a:effectLst/>
                <a:latin typeface="Söhne"/>
              </a:rPr>
              <a:t>would</a:t>
            </a:r>
            <a:r>
              <a:rPr lang="it-IT" sz="4400" b="0" i="0" dirty="0">
                <a:solidFill>
                  <a:srgbClr val="374151"/>
                </a:solidFill>
                <a:effectLst/>
                <a:latin typeface="Söhne"/>
              </a:rPr>
              <a:t> </a:t>
            </a:r>
            <a:r>
              <a:rPr lang="it-IT" sz="4400" b="0" i="0" dirty="0" err="1">
                <a:solidFill>
                  <a:srgbClr val="374151"/>
                </a:solidFill>
                <a:effectLst/>
                <a:latin typeface="Söhne"/>
              </a:rPr>
              <a:t>win</a:t>
            </a:r>
            <a:r>
              <a:rPr lang="it-IT" sz="4400" b="0" i="0" dirty="0">
                <a:solidFill>
                  <a:srgbClr val="374151"/>
                </a:solidFill>
                <a:effectLst/>
                <a:latin typeface="Söhne"/>
              </a:rPr>
              <a:t>? </a:t>
            </a:r>
          </a:p>
          <a:p>
            <a:pPr marL="0" indent="0">
              <a:buNone/>
            </a:pPr>
            <a:r>
              <a:rPr lang="it-IT" sz="4400" b="0" i="0" dirty="0">
                <a:solidFill>
                  <a:srgbClr val="374151"/>
                </a:solidFill>
                <a:effectLst/>
                <a:latin typeface="Söhne"/>
              </a:rPr>
              <a:t>a </a:t>
            </a:r>
            <a:r>
              <a:rPr lang="it-IT" sz="4400" b="0" i="0" dirty="0" err="1">
                <a:solidFill>
                  <a:srgbClr val="374151"/>
                </a:solidFill>
                <a:effectLst/>
                <a:latin typeface="Söhne"/>
              </a:rPr>
              <a:t>political</a:t>
            </a:r>
            <a:r>
              <a:rPr lang="it-IT" sz="4400" b="0" i="0" dirty="0">
                <a:solidFill>
                  <a:srgbClr val="374151"/>
                </a:solidFill>
                <a:effectLst/>
                <a:latin typeface="Söhne"/>
              </a:rPr>
              <a:t> leader </a:t>
            </a:r>
            <a:r>
              <a:rPr lang="it-IT" sz="4400" b="0" i="0" dirty="0" err="1">
                <a:solidFill>
                  <a:srgbClr val="374151"/>
                </a:solidFill>
                <a:effectLst/>
                <a:latin typeface="Söhne"/>
              </a:rPr>
              <a:t>as</a:t>
            </a:r>
            <a:r>
              <a:rPr lang="it-IT" sz="4400" b="0" i="0" dirty="0">
                <a:solidFill>
                  <a:srgbClr val="374151"/>
                </a:solidFill>
                <a:effectLst/>
                <a:latin typeface="Söhne"/>
              </a:rPr>
              <a:t> Giorgia Meloni or an influencer </a:t>
            </a:r>
            <a:r>
              <a:rPr lang="it-IT" sz="4400" b="0" i="0" dirty="0" err="1">
                <a:solidFill>
                  <a:srgbClr val="374151"/>
                </a:solidFill>
                <a:effectLst/>
                <a:latin typeface="Söhne"/>
              </a:rPr>
              <a:t>as</a:t>
            </a:r>
            <a:r>
              <a:rPr lang="it-IT" sz="4400" b="0" i="0" dirty="0">
                <a:solidFill>
                  <a:srgbClr val="374151"/>
                </a:solidFill>
                <a:effectLst/>
                <a:latin typeface="Söhne"/>
              </a:rPr>
              <a:t> Chiara Ferragni?</a:t>
            </a:r>
            <a:endParaRPr lang="it-IT" sz="4400" dirty="0"/>
          </a:p>
        </p:txBody>
      </p:sp>
    </p:spTree>
    <p:extLst>
      <p:ext uri="{BB962C8B-B14F-4D97-AF65-F5344CB8AC3E}">
        <p14:creationId xmlns:p14="http://schemas.microsoft.com/office/powerpoint/2010/main" val="1284321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858A67-0CF5-878C-7556-C131B5BE6C1C}"/>
              </a:ext>
            </a:extLst>
          </p:cNvPr>
          <p:cNvSpPr>
            <a:spLocks noGrp="1"/>
          </p:cNvSpPr>
          <p:nvPr>
            <p:ph type="title"/>
          </p:nvPr>
        </p:nvSpPr>
        <p:spPr/>
        <p:txBody>
          <a:bodyPr/>
          <a:lstStyle/>
          <a:p>
            <a:pPr algn="ctr"/>
            <a:r>
              <a:rPr lang="it-IT" err="1"/>
              <a:t>Final</a:t>
            </a:r>
            <a:r>
              <a:rPr lang="it-IT"/>
              <a:t> </a:t>
            </a:r>
            <a:r>
              <a:rPr lang="it-IT" err="1"/>
              <a:t>question</a:t>
            </a:r>
            <a:r>
              <a:rPr lang="it-IT"/>
              <a:t> </a:t>
            </a:r>
          </a:p>
        </p:txBody>
      </p:sp>
      <p:sp>
        <p:nvSpPr>
          <p:cNvPr id="3" name="Segnaposto contenuto 2">
            <a:extLst>
              <a:ext uri="{FF2B5EF4-FFF2-40B4-BE49-F238E27FC236}">
                <a16:creationId xmlns:a16="http://schemas.microsoft.com/office/drawing/2014/main" id="{9AFC130E-7A14-738B-D7F4-2DE35DA2D24B}"/>
              </a:ext>
            </a:extLst>
          </p:cNvPr>
          <p:cNvSpPr>
            <a:spLocks noGrp="1"/>
          </p:cNvSpPr>
          <p:nvPr>
            <p:ph idx="1"/>
          </p:nvPr>
        </p:nvSpPr>
        <p:spPr/>
        <p:txBody>
          <a:bodyPr>
            <a:normAutofit/>
          </a:bodyPr>
          <a:lstStyle/>
          <a:p>
            <a:pPr marL="0" indent="0">
              <a:buNone/>
            </a:pPr>
            <a:endParaRPr lang="it-IT" sz="6000" dirty="0"/>
          </a:p>
          <a:p>
            <a:pPr marL="0" indent="0" algn="ctr">
              <a:buNone/>
            </a:pPr>
            <a:r>
              <a:rPr lang="it-IT" sz="6000" dirty="0"/>
              <a:t>Are </a:t>
            </a:r>
            <a:r>
              <a:rPr lang="it-IT" sz="6000" dirty="0" err="1"/>
              <a:t>we</a:t>
            </a:r>
            <a:r>
              <a:rPr lang="it-IT" sz="6000" dirty="0"/>
              <a:t> </a:t>
            </a:r>
            <a:r>
              <a:rPr lang="it-IT" sz="6000" dirty="0" err="1"/>
              <a:t>subjects</a:t>
            </a:r>
            <a:r>
              <a:rPr lang="it-IT" sz="6000" dirty="0"/>
              <a:t> or </a:t>
            </a:r>
            <a:r>
              <a:rPr lang="it-IT" sz="6000" dirty="0" err="1"/>
              <a:t>citizens</a:t>
            </a:r>
            <a:r>
              <a:rPr lang="it-IT" sz="6000" dirty="0"/>
              <a:t>?</a:t>
            </a:r>
          </a:p>
          <a:p>
            <a:pPr marL="0" indent="0" algn="ctr">
              <a:buNone/>
            </a:pPr>
            <a:r>
              <a:rPr lang="it-IT" sz="4800" dirty="0"/>
              <a:t>(</a:t>
            </a:r>
            <a:r>
              <a:rPr lang="it-IT" sz="3600" b="0" i="0" dirty="0">
                <a:solidFill>
                  <a:srgbClr val="374151"/>
                </a:solidFill>
                <a:effectLst/>
                <a:latin typeface="Söhne"/>
              </a:rPr>
              <a:t>How </a:t>
            </a:r>
            <a:r>
              <a:rPr lang="it-IT" sz="3600" b="0" i="0" dirty="0" err="1">
                <a:solidFill>
                  <a:srgbClr val="374151"/>
                </a:solidFill>
                <a:effectLst/>
                <a:latin typeface="Söhne"/>
              </a:rPr>
              <a:t>much</a:t>
            </a:r>
            <a:r>
              <a:rPr lang="it-IT" sz="3600" b="0" i="0" dirty="0">
                <a:solidFill>
                  <a:srgbClr val="374151"/>
                </a:solidFill>
                <a:effectLst/>
                <a:latin typeface="Söhne"/>
              </a:rPr>
              <a:t> democracy </a:t>
            </a:r>
            <a:r>
              <a:rPr lang="it-IT" sz="3600" b="0" i="0" dirty="0" err="1">
                <a:solidFill>
                  <a:srgbClr val="374151"/>
                </a:solidFill>
                <a:effectLst/>
                <a:latin typeface="Söhne"/>
              </a:rPr>
              <a:t>is</a:t>
            </a:r>
            <a:r>
              <a:rPr lang="it-IT" sz="3600" b="0" i="0" dirty="0">
                <a:solidFill>
                  <a:srgbClr val="374151"/>
                </a:solidFill>
                <a:effectLst/>
                <a:latin typeface="Söhne"/>
              </a:rPr>
              <a:t> </a:t>
            </a:r>
            <a:r>
              <a:rPr lang="it-IT" sz="3600" b="0" i="0" dirty="0" err="1">
                <a:solidFill>
                  <a:srgbClr val="374151"/>
                </a:solidFill>
                <a:effectLst/>
                <a:latin typeface="Söhne"/>
              </a:rPr>
              <a:t>there</a:t>
            </a:r>
            <a:r>
              <a:rPr lang="it-IT" sz="3600" b="0" i="0" dirty="0">
                <a:solidFill>
                  <a:srgbClr val="374151"/>
                </a:solidFill>
                <a:effectLst/>
                <a:latin typeface="Söhne"/>
              </a:rPr>
              <a:t> </a:t>
            </a:r>
          </a:p>
          <a:p>
            <a:pPr marL="0" indent="0" algn="ctr">
              <a:buNone/>
            </a:pPr>
            <a:r>
              <a:rPr lang="it-IT" sz="3600" b="0" i="0" dirty="0">
                <a:solidFill>
                  <a:srgbClr val="374151"/>
                </a:solidFill>
                <a:effectLst/>
                <a:latin typeface="Söhne"/>
              </a:rPr>
              <a:t>inside social networks</a:t>
            </a:r>
            <a:r>
              <a:rPr lang="it-IT" sz="4800" dirty="0"/>
              <a:t>?) </a:t>
            </a:r>
          </a:p>
        </p:txBody>
      </p:sp>
    </p:spTree>
    <p:extLst>
      <p:ext uri="{BB962C8B-B14F-4D97-AF65-F5344CB8AC3E}">
        <p14:creationId xmlns:p14="http://schemas.microsoft.com/office/powerpoint/2010/main" val="264958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858A67-0CF5-878C-7556-C131B5BE6C1C}"/>
              </a:ext>
            </a:extLst>
          </p:cNvPr>
          <p:cNvSpPr>
            <a:spLocks noGrp="1"/>
          </p:cNvSpPr>
          <p:nvPr>
            <p:ph type="title"/>
          </p:nvPr>
        </p:nvSpPr>
        <p:spPr/>
        <p:txBody>
          <a:bodyPr/>
          <a:lstStyle/>
          <a:p>
            <a:pPr algn="ctr"/>
            <a:r>
              <a:rPr lang="it-IT"/>
              <a:t>Numbers (1)</a:t>
            </a:r>
          </a:p>
        </p:txBody>
      </p:sp>
      <p:sp>
        <p:nvSpPr>
          <p:cNvPr id="3" name="Segnaposto contenuto 2">
            <a:extLst>
              <a:ext uri="{FF2B5EF4-FFF2-40B4-BE49-F238E27FC236}">
                <a16:creationId xmlns:a16="http://schemas.microsoft.com/office/drawing/2014/main" id="{9AFC130E-7A14-738B-D7F4-2DE35DA2D24B}"/>
              </a:ext>
            </a:extLst>
          </p:cNvPr>
          <p:cNvSpPr>
            <a:spLocks noGrp="1"/>
          </p:cNvSpPr>
          <p:nvPr>
            <p:ph idx="1"/>
          </p:nvPr>
        </p:nvSpPr>
        <p:spPr/>
        <p:txBody>
          <a:bodyPr>
            <a:normAutofit/>
          </a:bodyPr>
          <a:lstStyle/>
          <a:p>
            <a:r>
              <a:rPr lang="it-IT" sz="3600" b="0" i="0" dirty="0">
                <a:solidFill>
                  <a:srgbClr val="374151"/>
                </a:solidFill>
                <a:effectLst/>
                <a:latin typeface="Söhne"/>
              </a:rPr>
              <a:t>Facebook </a:t>
            </a:r>
            <a:r>
              <a:rPr lang="it-IT" sz="3600" b="0" i="0" dirty="0" err="1">
                <a:solidFill>
                  <a:srgbClr val="374151"/>
                </a:solidFill>
                <a:effectLst/>
                <a:latin typeface="Söhne"/>
              </a:rPr>
              <a:t>has</a:t>
            </a:r>
            <a:r>
              <a:rPr lang="it-IT" sz="3600" b="0" i="0" dirty="0">
                <a:solidFill>
                  <a:srgbClr val="374151"/>
                </a:solidFill>
                <a:effectLst/>
                <a:latin typeface="Söhne"/>
              </a:rPr>
              <a:t> </a:t>
            </a:r>
            <a:r>
              <a:rPr lang="it-IT" sz="3600" b="0" i="0" dirty="0" err="1">
                <a:solidFill>
                  <a:srgbClr val="374151"/>
                </a:solidFill>
                <a:effectLst/>
                <a:latin typeface="Söhne"/>
              </a:rPr>
              <a:t>nearly</a:t>
            </a:r>
            <a:r>
              <a:rPr lang="it-IT" sz="3600" b="0" i="0" dirty="0">
                <a:solidFill>
                  <a:srgbClr val="374151"/>
                </a:solidFill>
                <a:effectLst/>
                <a:latin typeface="Söhne"/>
              </a:rPr>
              <a:t> 3.1 </a:t>
            </a:r>
            <a:r>
              <a:rPr lang="it-IT" sz="3600" b="0" i="0" dirty="0" err="1">
                <a:solidFill>
                  <a:srgbClr val="374151"/>
                </a:solidFill>
                <a:effectLst/>
                <a:latin typeface="Söhne"/>
              </a:rPr>
              <a:t>billion</a:t>
            </a:r>
            <a:r>
              <a:rPr lang="it-IT" sz="3600" b="0" i="0" dirty="0">
                <a:solidFill>
                  <a:srgbClr val="374151"/>
                </a:solidFill>
                <a:effectLst/>
                <a:latin typeface="Söhne"/>
              </a:rPr>
              <a:t> users</a:t>
            </a:r>
          </a:p>
          <a:p>
            <a:r>
              <a:rPr lang="it-IT" sz="3600" b="0" i="0" dirty="0">
                <a:solidFill>
                  <a:srgbClr val="374151"/>
                </a:solidFill>
                <a:effectLst/>
                <a:latin typeface="Söhne"/>
              </a:rPr>
              <a:t>WhatsApp </a:t>
            </a:r>
            <a:r>
              <a:rPr lang="it-IT" sz="3600" b="0" i="0" dirty="0" err="1">
                <a:solidFill>
                  <a:srgbClr val="374151"/>
                </a:solidFill>
                <a:effectLst/>
                <a:latin typeface="Söhne"/>
              </a:rPr>
              <a:t>has</a:t>
            </a:r>
            <a:r>
              <a:rPr lang="it-IT" sz="3600" b="0" i="0" dirty="0">
                <a:solidFill>
                  <a:srgbClr val="374151"/>
                </a:solidFill>
                <a:effectLst/>
                <a:latin typeface="Söhne"/>
              </a:rPr>
              <a:t> 1.6 </a:t>
            </a:r>
            <a:r>
              <a:rPr lang="it-IT" sz="3600" b="0" i="0" dirty="0" err="1">
                <a:solidFill>
                  <a:srgbClr val="374151"/>
                </a:solidFill>
                <a:effectLst/>
                <a:latin typeface="Söhne"/>
              </a:rPr>
              <a:t>billion</a:t>
            </a:r>
            <a:r>
              <a:rPr lang="it-IT" sz="3600" b="0" i="0" dirty="0">
                <a:solidFill>
                  <a:srgbClr val="374151"/>
                </a:solidFill>
                <a:effectLst/>
                <a:latin typeface="Söhne"/>
              </a:rPr>
              <a:t> </a:t>
            </a:r>
            <a:r>
              <a:rPr lang="it-IT" sz="3600" b="0" i="0" dirty="0" err="1">
                <a:solidFill>
                  <a:srgbClr val="374151"/>
                </a:solidFill>
                <a:effectLst/>
                <a:latin typeface="Söhne"/>
              </a:rPr>
              <a:t>subscribers</a:t>
            </a:r>
            <a:r>
              <a:rPr lang="it-IT" sz="3600" b="0" i="0" dirty="0">
                <a:solidFill>
                  <a:srgbClr val="374151"/>
                </a:solidFill>
                <a:effectLst/>
                <a:latin typeface="Söhne"/>
              </a:rPr>
              <a:t> with over 65 </a:t>
            </a:r>
            <a:r>
              <a:rPr lang="it-IT" sz="3600" b="0" i="0" dirty="0" err="1">
                <a:solidFill>
                  <a:srgbClr val="374151"/>
                </a:solidFill>
                <a:effectLst/>
                <a:latin typeface="Söhne"/>
              </a:rPr>
              <a:t>billion</a:t>
            </a:r>
            <a:r>
              <a:rPr lang="it-IT" sz="3600" b="0" i="0" dirty="0">
                <a:solidFill>
                  <a:srgbClr val="374151"/>
                </a:solidFill>
                <a:effectLst/>
                <a:latin typeface="Söhne"/>
              </a:rPr>
              <a:t> </a:t>
            </a:r>
            <a:r>
              <a:rPr lang="it-IT" sz="3600" b="0" i="0" dirty="0" err="1">
                <a:solidFill>
                  <a:srgbClr val="374151"/>
                </a:solidFill>
                <a:effectLst/>
                <a:latin typeface="Söhne"/>
              </a:rPr>
              <a:t>messages</a:t>
            </a:r>
            <a:r>
              <a:rPr lang="it-IT" sz="3600" b="0" i="0" dirty="0">
                <a:solidFill>
                  <a:srgbClr val="374151"/>
                </a:solidFill>
                <a:effectLst/>
                <a:latin typeface="Söhne"/>
              </a:rPr>
              <a:t> per day</a:t>
            </a:r>
          </a:p>
          <a:p>
            <a:r>
              <a:rPr lang="it-IT" sz="3600" b="0" i="0" dirty="0">
                <a:solidFill>
                  <a:srgbClr val="374151"/>
                </a:solidFill>
                <a:effectLst/>
                <a:latin typeface="Söhne"/>
              </a:rPr>
              <a:t>Instagram </a:t>
            </a:r>
            <a:r>
              <a:rPr lang="it-IT" sz="3600" b="0" i="0" dirty="0" err="1">
                <a:solidFill>
                  <a:srgbClr val="374151"/>
                </a:solidFill>
                <a:effectLst/>
                <a:latin typeface="Söhne"/>
              </a:rPr>
              <a:t>has</a:t>
            </a:r>
            <a:r>
              <a:rPr lang="it-IT" sz="3600" b="0" i="0" dirty="0">
                <a:solidFill>
                  <a:srgbClr val="374151"/>
                </a:solidFill>
                <a:effectLst/>
                <a:latin typeface="Söhne"/>
              </a:rPr>
              <a:t> 1 </a:t>
            </a:r>
            <a:r>
              <a:rPr lang="it-IT" sz="3600" b="0" i="0" dirty="0" err="1">
                <a:solidFill>
                  <a:srgbClr val="374151"/>
                </a:solidFill>
                <a:effectLst/>
                <a:latin typeface="Söhne"/>
              </a:rPr>
              <a:t>billion</a:t>
            </a:r>
            <a:r>
              <a:rPr lang="it-IT" sz="3600" b="0" i="0" dirty="0">
                <a:solidFill>
                  <a:srgbClr val="374151"/>
                </a:solidFill>
                <a:effectLst/>
                <a:latin typeface="Söhne"/>
              </a:rPr>
              <a:t> users</a:t>
            </a:r>
          </a:p>
          <a:p>
            <a:r>
              <a:rPr lang="it-IT" sz="3600" b="0" i="0" dirty="0">
                <a:solidFill>
                  <a:srgbClr val="374151"/>
                </a:solidFill>
                <a:effectLst/>
                <a:latin typeface="Söhne"/>
              </a:rPr>
              <a:t>TikTok </a:t>
            </a:r>
            <a:r>
              <a:rPr lang="it-IT" sz="3600" b="0" i="0" dirty="0" err="1">
                <a:solidFill>
                  <a:srgbClr val="374151"/>
                </a:solidFill>
                <a:effectLst/>
                <a:latin typeface="Söhne"/>
              </a:rPr>
              <a:t>has</a:t>
            </a:r>
            <a:r>
              <a:rPr lang="it-IT" sz="3600" b="0" i="0" dirty="0">
                <a:solidFill>
                  <a:srgbClr val="374151"/>
                </a:solidFill>
                <a:effectLst/>
                <a:latin typeface="Söhne"/>
              </a:rPr>
              <a:t> 800 </a:t>
            </a:r>
            <a:r>
              <a:rPr lang="it-IT" sz="3600" b="0" i="0" dirty="0" err="1">
                <a:solidFill>
                  <a:srgbClr val="374151"/>
                </a:solidFill>
                <a:effectLst/>
                <a:latin typeface="Söhne"/>
              </a:rPr>
              <a:t>million</a:t>
            </a:r>
            <a:endParaRPr lang="it-IT" sz="3600" b="0" i="0" dirty="0">
              <a:solidFill>
                <a:srgbClr val="374151"/>
              </a:solidFill>
              <a:effectLst/>
              <a:latin typeface="Söhne"/>
            </a:endParaRPr>
          </a:p>
          <a:p>
            <a:r>
              <a:rPr lang="it-IT" sz="3600" b="0" i="0" dirty="0">
                <a:solidFill>
                  <a:srgbClr val="374151"/>
                </a:solidFill>
                <a:effectLst/>
                <a:latin typeface="Söhne"/>
              </a:rPr>
              <a:t>and so on… </a:t>
            </a:r>
          </a:p>
        </p:txBody>
      </p:sp>
    </p:spTree>
    <p:extLst>
      <p:ext uri="{BB962C8B-B14F-4D97-AF65-F5344CB8AC3E}">
        <p14:creationId xmlns:p14="http://schemas.microsoft.com/office/powerpoint/2010/main" val="3046437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BB6FF0A-51C7-7DCE-C31D-C8ADF08BE958}"/>
              </a:ext>
            </a:extLst>
          </p:cNvPr>
          <p:cNvSpPr txBox="1"/>
          <p:nvPr/>
        </p:nvSpPr>
        <p:spPr>
          <a:xfrm>
            <a:off x="947057" y="643622"/>
            <a:ext cx="10199913" cy="4393510"/>
          </a:xfrm>
          <a:prstGeom prst="rect">
            <a:avLst/>
          </a:prstGeom>
          <a:noFill/>
        </p:spPr>
        <p:txBody>
          <a:bodyPr wrap="square">
            <a:spAutoFit/>
          </a:bodyPr>
          <a:lstStyle/>
          <a:p>
            <a:pPr>
              <a:spcAft>
                <a:spcPts val="1500"/>
              </a:spcAft>
            </a:pPr>
            <a:r>
              <a:rPr lang="en-US"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We have fought for centuries for no longer being mere subjects, in order to achieve a role in the decision-making process democratically </a:t>
            </a:r>
          </a:p>
          <a:p>
            <a:pPr>
              <a:spcAft>
                <a:spcPts val="1500"/>
              </a:spcAft>
            </a:pPr>
            <a:r>
              <a:rPr lang="en-US"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Today, on social media, we users once again become subjects </a:t>
            </a:r>
          </a:p>
          <a:p>
            <a:pPr>
              <a:spcBef>
                <a:spcPts val="1500"/>
              </a:spcBef>
              <a:spcAft>
                <a:spcPts val="1500"/>
              </a:spcAft>
            </a:pPr>
            <a:r>
              <a:rPr lang="en-US"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Do we have participation in the fundamental decisions regarding the management of these social platforms? </a:t>
            </a:r>
          </a:p>
          <a:p>
            <a:pPr>
              <a:spcBef>
                <a:spcPts val="1500"/>
              </a:spcBef>
              <a:spcAft>
                <a:spcPts val="1500"/>
              </a:spcAft>
            </a:pPr>
            <a:r>
              <a:rPr lang="en-US" sz="24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a:t>
            </a:r>
            <a:r>
              <a:rPr lang="en-US"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 we take part in? We need a co-regulation, to involve users and the entire chain of stakeholders in the formulation of rules. </a:t>
            </a:r>
          </a:p>
          <a:p>
            <a:pPr>
              <a:spcBef>
                <a:spcPts val="1500"/>
              </a:spcBef>
              <a:spcAft>
                <a:spcPts val="1500"/>
              </a:spcAft>
            </a:pPr>
            <a:r>
              <a:rPr lang="it-IT"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Can </a:t>
            </a:r>
            <a:r>
              <a:rPr lang="it-IT" sz="24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we</a:t>
            </a:r>
            <a:r>
              <a:rPr lang="it-IT"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it-IT" sz="24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reclaim</a:t>
            </a:r>
            <a:r>
              <a:rPr lang="it-IT"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it-IT" sz="24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our</a:t>
            </a:r>
            <a:r>
              <a:rPr lang="it-IT"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status </a:t>
            </a:r>
            <a:r>
              <a:rPr lang="it-IT" sz="24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as</a:t>
            </a:r>
            <a:r>
              <a:rPr lang="it-IT"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it-IT" sz="24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citizens</a:t>
            </a:r>
            <a:r>
              <a:rPr lang="it-IT" sz="24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it-IT"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248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858A67-0CF5-878C-7556-C131B5BE6C1C}"/>
              </a:ext>
            </a:extLst>
          </p:cNvPr>
          <p:cNvSpPr>
            <a:spLocks noGrp="1"/>
          </p:cNvSpPr>
          <p:nvPr>
            <p:ph type="title"/>
          </p:nvPr>
        </p:nvSpPr>
        <p:spPr/>
        <p:txBody>
          <a:bodyPr/>
          <a:lstStyle/>
          <a:p>
            <a:pPr algn="ctr"/>
            <a:r>
              <a:rPr lang="it-IT"/>
              <a:t>Numbers (2)</a:t>
            </a:r>
          </a:p>
        </p:txBody>
      </p:sp>
      <p:sp>
        <p:nvSpPr>
          <p:cNvPr id="3" name="Segnaposto contenuto 2">
            <a:extLst>
              <a:ext uri="{FF2B5EF4-FFF2-40B4-BE49-F238E27FC236}">
                <a16:creationId xmlns:a16="http://schemas.microsoft.com/office/drawing/2014/main" id="{9AFC130E-7A14-738B-D7F4-2DE35DA2D24B}"/>
              </a:ext>
            </a:extLst>
          </p:cNvPr>
          <p:cNvSpPr>
            <a:spLocks noGrp="1"/>
          </p:cNvSpPr>
          <p:nvPr>
            <p:ph idx="1"/>
          </p:nvPr>
        </p:nvSpPr>
        <p:spPr/>
        <p:txBody>
          <a:bodyPr>
            <a:normAutofit/>
          </a:bodyPr>
          <a:lstStyle/>
          <a:p>
            <a:pPr marL="0" indent="0">
              <a:buNone/>
            </a:pPr>
            <a:r>
              <a:rPr lang="it-IT" sz="4000" dirty="0">
                <a:solidFill>
                  <a:srgbClr val="374151"/>
                </a:solidFill>
                <a:latin typeface="Söhne"/>
              </a:rPr>
              <a:t>Facebook </a:t>
            </a:r>
            <a:r>
              <a:rPr lang="it-IT" sz="4000" dirty="0" err="1">
                <a:solidFill>
                  <a:srgbClr val="374151"/>
                </a:solidFill>
                <a:latin typeface="Söhne"/>
              </a:rPr>
              <a:t>is</a:t>
            </a:r>
            <a:r>
              <a:rPr lang="it-IT" sz="4000" dirty="0">
                <a:solidFill>
                  <a:srgbClr val="374151"/>
                </a:solidFill>
                <a:latin typeface="Söhne"/>
              </a:rPr>
              <a:t> </a:t>
            </a:r>
            <a:r>
              <a:rPr lang="it-IT" sz="4000" dirty="0" err="1">
                <a:solidFill>
                  <a:srgbClr val="374151"/>
                </a:solidFill>
                <a:latin typeface="Söhne"/>
              </a:rPr>
              <a:t>blocked</a:t>
            </a:r>
            <a:r>
              <a:rPr lang="it-IT" sz="4000" dirty="0">
                <a:solidFill>
                  <a:srgbClr val="374151"/>
                </a:solidFill>
                <a:latin typeface="Söhne"/>
              </a:rPr>
              <a:t> in China, Iran, North Corea, Syria, Russia…</a:t>
            </a:r>
          </a:p>
          <a:p>
            <a:pPr marL="0" indent="0">
              <a:buNone/>
            </a:pPr>
            <a:r>
              <a:rPr lang="it-IT" sz="4000" b="0" i="0" dirty="0">
                <a:solidFill>
                  <a:srgbClr val="374151"/>
                </a:solidFill>
                <a:effectLst/>
                <a:latin typeface="Söhne"/>
              </a:rPr>
              <a:t>Today, </a:t>
            </a:r>
            <a:r>
              <a:rPr lang="it-IT" sz="4000" b="0" i="0" dirty="0" err="1">
                <a:solidFill>
                  <a:srgbClr val="374151"/>
                </a:solidFill>
                <a:effectLst/>
                <a:latin typeface="Söhne"/>
              </a:rPr>
              <a:t>half</a:t>
            </a:r>
            <a:r>
              <a:rPr lang="it-IT" sz="4000" b="0" i="0" dirty="0">
                <a:solidFill>
                  <a:srgbClr val="374151"/>
                </a:solidFill>
                <a:effectLst/>
                <a:latin typeface="Söhne"/>
              </a:rPr>
              <a:t> of the </a:t>
            </a:r>
            <a:r>
              <a:rPr lang="it-IT" sz="4000" b="0" i="0" dirty="0" err="1">
                <a:solidFill>
                  <a:srgbClr val="374151"/>
                </a:solidFill>
                <a:effectLst/>
                <a:latin typeface="Söhne"/>
              </a:rPr>
              <a:t>world's</a:t>
            </a:r>
            <a:r>
              <a:rPr lang="it-IT" sz="4000" b="0" i="0" dirty="0">
                <a:solidFill>
                  <a:srgbClr val="374151"/>
                </a:solidFill>
                <a:effectLst/>
                <a:latin typeface="Söhne"/>
              </a:rPr>
              <a:t> </a:t>
            </a:r>
            <a:r>
              <a:rPr lang="it-IT" sz="4000" b="0" i="0" dirty="0" err="1">
                <a:solidFill>
                  <a:srgbClr val="374151"/>
                </a:solidFill>
                <a:effectLst/>
                <a:latin typeface="Söhne"/>
              </a:rPr>
              <a:t>population</a:t>
            </a:r>
            <a:r>
              <a:rPr lang="it-IT" sz="4000" b="0" i="0" dirty="0">
                <a:solidFill>
                  <a:srgbClr val="374151"/>
                </a:solidFill>
                <a:effectLst/>
                <a:latin typeface="Söhne"/>
              </a:rPr>
              <a:t> </a:t>
            </a:r>
            <a:r>
              <a:rPr lang="it-IT" sz="4000" b="0" i="0" dirty="0" err="1">
                <a:solidFill>
                  <a:srgbClr val="374151"/>
                </a:solidFill>
                <a:effectLst/>
                <a:latin typeface="Söhne"/>
              </a:rPr>
              <a:t>spends</a:t>
            </a:r>
            <a:r>
              <a:rPr lang="it-IT" sz="4000" b="0" i="0" dirty="0">
                <a:solidFill>
                  <a:srgbClr val="374151"/>
                </a:solidFill>
                <a:effectLst/>
                <a:latin typeface="Söhne"/>
              </a:rPr>
              <a:t> </a:t>
            </a:r>
            <a:r>
              <a:rPr lang="it-IT" sz="4000" b="0" i="0" dirty="0" err="1">
                <a:solidFill>
                  <a:srgbClr val="374151"/>
                </a:solidFill>
                <a:effectLst/>
                <a:latin typeface="Söhne"/>
              </a:rPr>
              <a:t>his</a:t>
            </a:r>
            <a:r>
              <a:rPr lang="it-IT" sz="4000" b="0" i="0" dirty="0">
                <a:solidFill>
                  <a:srgbClr val="374151"/>
                </a:solidFill>
                <a:effectLst/>
                <a:latin typeface="Söhne"/>
              </a:rPr>
              <a:t> days on Facebook</a:t>
            </a:r>
            <a:endParaRPr lang="it-IT" sz="4000" dirty="0"/>
          </a:p>
        </p:txBody>
      </p:sp>
    </p:spTree>
    <p:extLst>
      <p:ext uri="{BB962C8B-B14F-4D97-AF65-F5344CB8AC3E}">
        <p14:creationId xmlns:p14="http://schemas.microsoft.com/office/powerpoint/2010/main" val="46561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4D5D5-2E36-A82E-2AA9-A4AA9AB080C6}"/>
              </a:ext>
            </a:extLst>
          </p:cNvPr>
          <p:cNvSpPr>
            <a:spLocks noGrp="1"/>
          </p:cNvSpPr>
          <p:nvPr>
            <p:ph type="title"/>
          </p:nvPr>
        </p:nvSpPr>
        <p:spPr/>
        <p:txBody>
          <a:bodyPr/>
          <a:lstStyle/>
          <a:p>
            <a:pPr algn="ctr"/>
            <a:r>
              <a:rPr lang="it-IT"/>
              <a:t>Facebook </a:t>
            </a:r>
            <a:r>
              <a:rPr lang="it-IT" err="1"/>
              <a:t>is</a:t>
            </a:r>
            <a:r>
              <a:rPr lang="it-IT"/>
              <a:t> a Country? </a:t>
            </a:r>
          </a:p>
        </p:txBody>
      </p:sp>
      <p:sp>
        <p:nvSpPr>
          <p:cNvPr id="3" name="Segnaposto contenuto 2">
            <a:extLst>
              <a:ext uri="{FF2B5EF4-FFF2-40B4-BE49-F238E27FC236}">
                <a16:creationId xmlns:a16="http://schemas.microsoft.com/office/drawing/2014/main" id="{62CA6876-AF2E-B43A-65C9-E213280351D1}"/>
              </a:ext>
            </a:extLst>
          </p:cNvPr>
          <p:cNvSpPr>
            <a:spLocks noGrp="1"/>
          </p:cNvSpPr>
          <p:nvPr>
            <p:ph idx="1"/>
          </p:nvPr>
        </p:nvSpPr>
        <p:spPr/>
        <p:txBody>
          <a:bodyPr>
            <a:normAutofit/>
          </a:bodyPr>
          <a:lstStyle/>
          <a:p>
            <a:pPr marL="0" indent="0">
              <a:buNone/>
            </a:pPr>
            <a:r>
              <a:rPr lang="it-IT" sz="3200" b="0" i="0" dirty="0">
                <a:solidFill>
                  <a:srgbClr val="374151"/>
                </a:solidFill>
                <a:effectLst/>
                <a:latin typeface="Söhne"/>
              </a:rPr>
              <a:t>The </a:t>
            </a:r>
            <a:r>
              <a:rPr lang="it-IT" sz="3200" b="0" i="0" dirty="0" err="1">
                <a:solidFill>
                  <a:srgbClr val="374151"/>
                </a:solidFill>
                <a:effectLst/>
                <a:latin typeface="Söhne"/>
              </a:rPr>
              <a:t>three</a:t>
            </a:r>
            <a:r>
              <a:rPr lang="it-IT" sz="3200" b="0" i="0" dirty="0">
                <a:solidFill>
                  <a:srgbClr val="374151"/>
                </a:solidFill>
                <a:effectLst/>
                <a:latin typeface="Söhne"/>
              </a:rPr>
              <a:t> </a:t>
            </a:r>
            <a:r>
              <a:rPr lang="it-IT" sz="3200" b="0" i="0" dirty="0" err="1">
                <a:solidFill>
                  <a:srgbClr val="374151"/>
                </a:solidFill>
                <a:effectLst/>
                <a:latin typeface="Söhne"/>
              </a:rPr>
              <a:t>traditional</a:t>
            </a:r>
            <a:r>
              <a:rPr lang="it-IT" sz="3200" b="0" i="0" dirty="0">
                <a:solidFill>
                  <a:srgbClr val="374151"/>
                </a:solidFill>
                <a:effectLst/>
                <a:latin typeface="Söhne"/>
              </a:rPr>
              <a:t> </a:t>
            </a:r>
            <a:r>
              <a:rPr lang="it-IT" sz="3200" b="0" i="0" dirty="0" err="1">
                <a:solidFill>
                  <a:srgbClr val="374151"/>
                </a:solidFill>
                <a:effectLst/>
                <a:latin typeface="Söhne"/>
              </a:rPr>
              <a:t>requisites</a:t>
            </a:r>
            <a:r>
              <a:rPr lang="it-IT" sz="3200" b="0" i="0" dirty="0">
                <a:solidFill>
                  <a:srgbClr val="374151"/>
                </a:solidFill>
                <a:effectLst/>
                <a:latin typeface="Söhne"/>
              </a:rPr>
              <a:t> of a Country are:</a:t>
            </a:r>
          </a:p>
          <a:p>
            <a:r>
              <a:rPr lang="it-IT" sz="3200" dirty="0">
                <a:solidFill>
                  <a:srgbClr val="374151"/>
                </a:solidFill>
                <a:latin typeface="Söhne"/>
              </a:rPr>
              <a:t>P</a:t>
            </a:r>
            <a:r>
              <a:rPr lang="it-IT" sz="3200" b="0" i="0" dirty="0">
                <a:solidFill>
                  <a:srgbClr val="374151"/>
                </a:solidFill>
                <a:effectLst/>
                <a:latin typeface="Söhne"/>
              </a:rPr>
              <a:t>eople </a:t>
            </a:r>
          </a:p>
          <a:p>
            <a:r>
              <a:rPr lang="it-IT" sz="3200" b="0" i="0" dirty="0" err="1">
                <a:solidFill>
                  <a:srgbClr val="374151"/>
                </a:solidFill>
                <a:effectLst/>
                <a:latin typeface="Söhne"/>
              </a:rPr>
              <a:t>Territory</a:t>
            </a:r>
            <a:r>
              <a:rPr lang="it-IT" sz="3200" b="0" i="0" dirty="0">
                <a:solidFill>
                  <a:srgbClr val="374151"/>
                </a:solidFill>
                <a:effectLst/>
                <a:latin typeface="Söhne"/>
              </a:rPr>
              <a:t> </a:t>
            </a:r>
          </a:p>
          <a:p>
            <a:r>
              <a:rPr lang="it-IT" sz="3200" dirty="0">
                <a:solidFill>
                  <a:srgbClr val="374151"/>
                </a:solidFill>
                <a:latin typeface="Söhne"/>
              </a:rPr>
              <a:t>G</a:t>
            </a:r>
            <a:r>
              <a:rPr lang="it-IT" sz="3200" b="0" i="0" dirty="0">
                <a:solidFill>
                  <a:srgbClr val="374151"/>
                </a:solidFill>
                <a:effectLst/>
                <a:latin typeface="Söhne"/>
              </a:rPr>
              <a:t>overnment</a:t>
            </a:r>
          </a:p>
          <a:p>
            <a:pPr marL="0" indent="0">
              <a:buNone/>
            </a:pPr>
            <a:r>
              <a:rPr lang="it-IT" sz="3200" b="0" i="0" dirty="0">
                <a:solidFill>
                  <a:srgbClr val="374151"/>
                </a:solidFill>
                <a:effectLst/>
                <a:latin typeface="Söhne"/>
              </a:rPr>
              <a:t>Can </a:t>
            </a:r>
            <a:r>
              <a:rPr lang="it-IT" sz="3200" b="0" i="0" dirty="0" err="1">
                <a:solidFill>
                  <a:srgbClr val="374151"/>
                </a:solidFill>
                <a:effectLst/>
                <a:latin typeface="Söhne"/>
              </a:rPr>
              <a:t>we</a:t>
            </a:r>
            <a:r>
              <a:rPr lang="it-IT" sz="3200" b="0" i="0" dirty="0">
                <a:solidFill>
                  <a:srgbClr val="374151"/>
                </a:solidFill>
                <a:effectLst/>
                <a:latin typeface="Söhne"/>
              </a:rPr>
              <a:t> assume </a:t>
            </a:r>
            <a:r>
              <a:rPr lang="it-IT" sz="3200" b="0" i="0" dirty="0" err="1">
                <a:solidFill>
                  <a:srgbClr val="374151"/>
                </a:solidFill>
                <a:effectLst/>
                <a:latin typeface="Söhne"/>
              </a:rPr>
              <a:t>that</a:t>
            </a:r>
            <a:r>
              <a:rPr lang="it-IT" sz="3200" b="0" i="0" dirty="0">
                <a:solidFill>
                  <a:srgbClr val="374151"/>
                </a:solidFill>
                <a:effectLst/>
                <a:latin typeface="Söhne"/>
              </a:rPr>
              <a:t> Facebook </a:t>
            </a:r>
            <a:r>
              <a:rPr lang="it-IT" sz="3200" b="0" i="0" dirty="0" err="1">
                <a:solidFill>
                  <a:srgbClr val="374151"/>
                </a:solidFill>
                <a:effectLst/>
                <a:latin typeface="Söhne"/>
              </a:rPr>
              <a:t>has</a:t>
            </a:r>
            <a:r>
              <a:rPr lang="it-IT" sz="3200" b="0" i="0" dirty="0">
                <a:solidFill>
                  <a:srgbClr val="374151"/>
                </a:solidFill>
                <a:effectLst/>
                <a:latin typeface="Söhne"/>
              </a:rPr>
              <a:t> </a:t>
            </a:r>
            <a:r>
              <a:rPr lang="it-IT" sz="3200" b="0" i="0" dirty="0" err="1">
                <a:solidFill>
                  <a:srgbClr val="374151"/>
                </a:solidFill>
                <a:effectLst/>
                <a:latin typeface="Söhne"/>
              </a:rPr>
              <a:t>its</a:t>
            </a:r>
            <a:r>
              <a:rPr lang="it-IT" sz="3200" b="0" i="0" dirty="0">
                <a:solidFill>
                  <a:srgbClr val="374151"/>
                </a:solidFill>
                <a:effectLst/>
                <a:latin typeface="Söhne"/>
              </a:rPr>
              <a:t> </a:t>
            </a:r>
            <a:r>
              <a:rPr lang="it-IT" sz="3200" b="0" i="0" dirty="0" err="1">
                <a:solidFill>
                  <a:srgbClr val="374151"/>
                </a:solidFill>
                <a:effectLst/>
                <a:latin typeface="Söhne"/>
              </a:rPr>
              <a:t>own</a:t>
            </a:r>
            <a:r>
              <a:rPr lang="it-IT" sz="3200" b="0" i="0" dirty="0">
                <a:solidFill>
                  <a:srgbClr val="374151"/>
                </a:solidFill>
                <a:effectLst/>
                <a:latin typeface="Söhne"/>
              </a:rPr>
              <a:t> people, </a:t>
            </a:r>
            <a:r>
              <a:rPr lang="it-IT" sz="3200" b="0" i="0" dirty="0" err="1">
                <a:solidFill>
                  <a:srgbClr val="374151"/>
                </a:solidFill>
                <a:effectLst/>
                <a:latin typeface="Söhne"/>
              </a:rPr>
              <a:t>territory</a:t>
            </a:r>
            <a:r>
              <a:rPr lang="it-IT" sz="3200" b="0" i="0" dirty="0">
                <a:solidFill>
                  <a:srgbClr val="374151"/>
                </a:solidFill>
                <a:effectLst/>
                <a:latin typeface="Söhne"/>
              </a:rPr>
              <a:t> and government </a:t>
            </a:r>
            <a:r>
              <a:rPr lang="it-IT" sz="3200" b="0" i="0" dirty="0" err="1">
                <a:solidFill>
                  <a:srgbClr val="374151"/>
                </a:solidFill>
                <a:effectLst/>
                <a:latin typeface="Söhne"/>
              </a:rPr>
              <a:t>today</a:t>
            </a:r>
            <a:r>
              <a:rPr lang="it-IT" sz="3200" b="0" i="0" dirty="0">
                <a:solidFill>
                  <a:srgbClr val="374151"/>
                </a:solidFill>
                <a:effectLst/>
                <a:latin typeface="Söhne"/>
              </a:rPr>
              <a:t>? </a:t>
            </a:r>
          </a:p>
          <a:p>
            <a:pPr marL="0" indent="0">
              <a:buNone/>
            </a:pPr>
            <a:r>
              <a:rPr lang="it-IT" sz="3200" b="0" i="0" dirty="0">
                <a:solidFill>
                  <a:srgbClr val="374151"/>
                </a:solidFill>
                <a:effectLst/>
                <a:latin typeface="Söhne"/>
              </a:rPr>
              <a:t>Can Facebook be </a:t>
            </a:r>
            <a:r>
              <a:rPr lang="it-IT" sz="3200" b="0" i="0" dirty="0" err="1">
                <a:solidFill>
                  <a:srgbClr val="374151"/>
                </a:solidFill>
                <a:effectLst/>
                <a:latin typeface="Söhne"/>
              </a:rPr>
              <a:t>considered</a:t>
            </a:r>
            <a:r>
              <a:rPr lang="it-IT" sz="3200" b="0" i="0" dirty="0">
                <a:solidFill>
                  <a:srgbClr val="374151"/>
                </a:solidFill>
                <a:effectLst/>
                <a:latin typeface="Söhne"/>
              </a:rPr>
              <a:t> an </a:t>
            </a:r>
            <a:r>
              <a:rPr lang="it-IT" sz="3200" b="0" i="0" dirty="0" err="1">
                <a:solidFill>
                  <a:srgbClr val="374151"/>
                </a:solidFill>
                <a:effectLst/>
                <a:latin typeface="Söhne"/>
              </a:rPr>
              <a:t>autonomous</a:t>
            </a:r>
            <a:r>
              <a:rPr lang="it-IT" sz="3200" b="0" i="0" dirty="0">
                <a:solidFill>
                  <a:srgbClr val="374151"/>
                </a:solidFill>
                <a:effectLst/>
                <a:latin typeface="Söhne"/>
              </a:rPr>
              <a:t> Country?</a:t>
            </a:r>
            <a:endParaRPr lang="it-IT" sz="3200" dirty="0"/>
          </a:p>
        </p:txBody>
      </p:sp>
    </p:spTree>
    <p:extLst>
      <p:ext uri="{BB962C8B-B14F-4D97-AF65-F5344CB8AC3E}">
        <p14:creationId xmlns:p14="http://schemas.microsoft.com/office/powerpoint/2010/main" val="80435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4D5D5-2E36-A82E-2AA9-A4AA9AB080C6}"/>
              </a:ext>
            </a:extLst>
          </p:cNvPr>
          <p:cNvSpPr>
            <a:spLocks noGrp="1"/>
          </p:cNvSpPr>
          <p:nvPr>
            <p:ph type="title"/>
          </p:nvPr>
        </p:nvSpPr>
        <p:spPr/>
        <p:txBody>
          <a:bodyPr/>
          <a:lstStyle/>
          <a:p>
            <a:pPr algn="ctr"/>
            <a:r>
              <a:rPr lang="it-IT" dirty="0"/>
              <a:t>The social network </a:t>
            </a:r>
            <a:r>
              <a:rPr lang="it-IT" dirty="0" err="1"/>
              <a:t>regulation</a:t>
            </a:r>
            <a:r>
              <a:rPr lang="it-IT" dirty="0"/>
              <a:t> </a:t>
            </a:r>
            <a:br>
              <a:rPr lang="it-IT" dirty="0"/>
            </a:br>
            <a:r>
              <a:rPr lang="it-IT" dirty="0"/>
              <a:t>(and Human </a:t>
            </a:r>
            <a:r>
              <a:rPr lang="it-IT" dirty="0" err="1"/>
              <a:t>rights</a:t>
            </a:r>
            <a:r>
              <a:rPr lang="it-IT" dirty="0"/>
              <a:t>) </a:t>
            </a:r>
          </a:p>
        </p:txBody>
      </p:sp>
      <p:sp>
        <p:nvSpPr>
          <p:cNvPr id="3" name="Segnaposto contenuto 2">
            <a:extLst>
              <a:ext uri="{FF2B5EF4-FFF2-40B4-BE49-F238E27FC236}">
                <a16:creationId xmlns:a16="http://schemas.microsoft.com/office/drawing/2014/main" id="{62CA6876-AF2E-B43A-65C9-E213280351D1}"/>
              </a:ext>
            </a:extLst>
          </p:cNvPr>
          <p:cNvSpPr>
            <a:spLocks noGrp="1"/>
          </p:cNvSpPr>
          <p:nvPr>
            <p:ph idx="1"/>
          </p:nvPr>
        </p:nvSpPr>
        <p:spPr/>
        <p:txBody>
          <a:bodyPr>
            <a:normAutofit/>
          </a:bodyPr>
          <a:lstStyle/>
          <a:p>
            <a:pPr marL="0" indent="0" algn="ctr">
              <a:buNone/>
            </a:pPr>
            <a:r>
              <a:rPr lang="it-IT" sz="4000" b="0" i="0" err="1">
                <a:solidFill>
                  <a:srgbClr val="FF0000"/>
                </a:solidFill>
                <a:effectLst/>
                <a:latin typeface="Times New Roman" panose="02020603050405020304" pitchFamily="18" charset="0"/>
                <a:cs typeface="Times New Roman" panose="02020603050405020304" pitchFamily="18" charset="0"/>
              </a:rPr>
              <a:t>What</a:t>
            </a:r>
            <a:r>
              <a:rPr lang="it-IT" sz="4000" b="0" i="0">
                <a:solidFill>
                  <a:srgbClr val="FF0000"/>
                </a:solidFill>
                <a:effectLst/>
                <a:latin typeface="Times New Roman" panose="02020603050405020304" pitchFamily="18" charset="0"/>
                <a:cs typeface="Times New Roman" panose="02020603050405020304" pitchFamily="18" charset="0"/>
              </a:rPr>
              <a:t> ?</a:t>
            </a:r>
          </a:p>
          <a:p>
            <a:pPr marL="0" indent="0" algn="ctr">
              <a:buNone/>
            </a:pPr>
            <a:endParaRPr lang="it-IT" sz="4000">
              <a:solidFill>
                <a:srgbClr val="FF0000"/>
              </a:solidFill>
              <a:latin typeface="Times New Roman" panose="02020603050405020304" pitchFamily="18" charset="0"/>
              <a:cs typeface="Times New Roman" panose="02020603050405020304" pitchFamily="18" charset="0"/>
            </a:endParaRPr>
          </a:p>
          <a:p>
            <a:pPr marL="0" indent="0" algn="ctr">
              <a:buNone/>
            </a:pPr>
            <a:r>
              <a:rPr lang="it-IT" sz="4000" b="0" i="0">
                <a:solidFill>
                  <a:srgbClr val="FF0000"/>
                </a:solidFill>
                <a:effectLst/>
                <a:latin typeface="Times New Roman" panose="02020603050405020304" pitchFamily="18" charset="0"/>
                <a:cs typeface="Times New Roman" panose="02020603050405020304" pitchFamily="18" charset="0"/>
              </a:rPr>
              <a:t>Who ? </a:t>
            </a:r>
          </a:p>
          <a:p>
            <a:pPr marL="0" indent="0" algn="ctr">
              <a:buNone/>
            </a:pPr>
            <a:r>
              <a:rPr lang="it-IT" sz="2400">
                <a:solidFill>
                  <a:srgbClr val="374151"/>
                </a:solidFill>
                <a:latin typeface="Times New Roman" panose="02020603050405020304" pitchFamily="18" charset="0"/>
                <a:cs typeface="Times New Roman" panose="02020603050405020304" pitchFamily="18" charset="0"/>
              </a:rPr>
              <a:t> </a:t>
            </a:r>
          </a:p>
          <a:p>
            <a:pPr marL="0" indent="0" algn="ctr">
              <a:buNone/>
            </a:pPr>
            <a:r>
              <a:rPr lang="it-IT" sz="3200" b="0" i="0" err="1">
                <a:solidFill>
                  <a:srgbClr val="040C28"/>
                </a:solidFill>
                <a:effectLst/>
                <a:latin typeface="Times New Roman" panose="02020603050405020304" pitchFamily="18" charset="0"/>
                <a:cs typeface="Times New Roman" panose="02020603050405020304" pitchFamily="18" charset="0"/>
              </a:rPr>
              <a:t>When</a:t>
            </a:r>
            <a:r>
              <a:rPr lang="it-IT" sz="3200" b="0" i="0">
                <a:solidFill>
                  <a:srgbClr val="040C28"/>
                </a:solidFill>
                <a:effectLst/>
                <a:latin typeface="Times New Roman" panose="02020603050405020304" pitchFamily="18" charset="0"/>
                <a:cs typeface="Times New Roman" panose="02020603050405020304" pitchFamily="18" charset="0"/>
              </a:rPr>
              <a:t>? </a:t>
            </a:r>
          </a:p>
          <a:p>
            <a:pPr marL="0" indent="0" algn="ctr">
              <a:buNone/>
            </a:pPr>
            <a:r>
              <a:rPr lang="it-IT" sz="3200" b="0" i="0" err="1">
                <a:solidFill>
                  <a:srgbClr val="040C28"/>
                </a:solidFill>
                <a:effectLst/>
                <a:latin typeface="Times New Roman" panose="02020603050405020304" pitchFamily="18" charset="0"/>
                <a:cs typeface="Times New Roman" panose="02020603050405020304" pitchFamily="18" charset="0"/>
              </a:rPr>
              <a:t>Where</a:t>
            </a:r>
            <a:r>
              <a:rPr lang="it-IT" sz="3200" b="0" i="0">
                <a:solidFill>
                  <a:srgbClr val="040C28"/>
                </a:solidFill>
                <a:effectLst/>
                <a:latin typeface="Times New Roman" panose="02020603050405020304" pitchFamily="18" charset="0"/>
                <a:cs typeface="Times New Roman" panose="02020603050405020304" pitchFamily="18" charset="0"/>
              </a:rPr>
              <a:t>? </a:t>
            </a:r>
          </a:p>
          <a:p>
            <a:pPr marL="0" indent="0" algn="ctr">
              <a:buNone/>
            </a:pPr>
            <a:r>
              <a:rPr lang="it-IT" sz="3200" b="0" i="0" err="1">
                <a:solidFill>
                  <a:srgbClr val="040C28"/>
                </a:solidFill>
                <a:effectLst/>
                <a:latin typeface="Times New Roman" panose="02020603050405020304" pitchFamily="18" charset="0"/>
                <a:cs typeface="Times New Roman" panose="02020603050405020304" pitchFamily="18" charset="0"/>
              </a:rPr>
              <a:t>Why</a:t>
            </a:r>
            <a:r>
              <a:rPr lang="it-IT" sz="3200" b="0" i="0">
                <a:solidFill>
                  <a:srgbClr val="040C28"/>
                </a:solidFill>
                <a:effectLst/>
                <a:latin typeface="Times New Roman" panose="02020603050405020304" pitchFamily="18" charset="0"/>
                <a:cs typeface="Times New Roman" panose="02020603050405020304" pitchFamily="18" charset="0"/>
              </a:rPr>
              <a:t>? </a:t>
            </a:r>
            <a:endParaRPr lang="it-IT"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90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B5097D-A5E0-DF53-7B5F-9AA7395462F4}"/>
              </a:ext>
            </a:extLst>
          </p:cNvPr>
          <p:cNvSpPr>
            <a:spLocks noGrp="1"/>
          </p:cNvSpPr>
          <p:nvPr>
            <p:ph type="title"/>
          </p:nvPr>
        </p:nvSpPr>
        <p:spPr/>
        <p:txBody>
          <a:bodyPr/>
          <a:lstStyle/>
          <a:p>
            <a:pPr algn="ctr"/>
            <a:r>
              <a:rPr lang="it-IT" dirty="0"/>
              <a:t>Human </a:t>
            </a:r>
            <a:r>
              <a:rPr lang="it-IT" dirty="0" err="1"/>
              <a:t>Rights</a:t>
            </a:r>
            <a:endParaRPr lang="it-IT" dirty="0"/>
          </a:p>
        </p:txBody>
      </p:sp>
      <p:sp>
        <p:nvSpPr>
          <p:cNvPr id="3" name="Segnaposto contenuto 2">
            <a:extLst>
              <a:ext uri="{FF2B5EF4-FFF2-40B4-BE49-F238E27FC236}">
                <a16:creationId xmlns:a16="http://schemas.microsoft.com/office/drawing/2014/main" id="{3486A3AA-75D0-4332-EA5D-AD3CB830D7AB}"/>
              </a:ext>
            </a:extLst>
          </p:cNvPr>
          <p:cNvSpPr>
            <a:spLocks noGrp="1"/>
          </p:cNvSpPr>
          <p:nvPr>
            <p:ph idx="1"/>
          </p:nvPr>
        </p:nvSpPr>
        <p:spPr/>
        <p:txBody>
          <a:bodyPr>
            <a:normAutofit/>
          </a:bodyPr>
          <a:lstStyle/>
          <a:p>
            <a:pPr algn="l"/>
            <a:r>
              <a:rPr lang="it-IT" sz="3200" b="0" i="0" dirty="0">
                <a:solidFill>
                  <a:srgbClr val="374151"/>
                </a:solidFill>
                <a:effectLst/>
                <a:latin typeface="Söhne"/>
              </a:rPr>
              <a:t>FIRST GENERATION: </a:t>
            </a:r>
            <a:r>
              <a:rPr lang="it-IT" sz="3200" b="0" i="0" dirty="0" err="1">
                <a:solidFill>
                  <a:srgbClr val="374151"/>
                </a:solidFill>
                <a:effectLst/>
                <a:latin typeface="Söhne"/>
              </a:rPr>
              <a:t>civil</a:t>
            </a:r>
            <a:r>
              <a:rPr lang="it-IT" sz="3200" b="0" i="0" dirty="0">
                <a:solidFill>
                  <a:srgbClr val="374151"/>
                </a:solidFill>
                <a:effectLst/>
                <a:latin typeface="Söhne"/>
              </a:rPr>
              <a:t> and </a:t>
            </a:r>
            <a:r>
              <a:rPr lang="it-IT" sz="3200" b="0" i="0" dirty="0" err="1">
                <a:solidFill>
                  <a:srgbClr val="374151"/>
                </a:solidFill>
                <a:effectLst/>
                <a:latin typeface="Söhne"/>
              </a:rPr>
              <a:t>political</a:t>
            </a:r>
            <a:r>
              <a:rPr lang="it-IT" sz="3200" b="0" i="0" dirty="0">
                <a:solidFill>
                  <a:srgbClr val="374151"/>
                </a:solidFill>
                <a:effectLst/>
                <a:latin typeface="Söhne"/>
              </a:rPr>
              <a:t> </a:t>
            </a:r>
            <a:r>
              <a:rPr lang="it-IT" sz="3200" b="0" i="0" dirty="0" err="1">
                <a:solidFill>
                  <a:srgbClr val="374151"/>
                </a:solidFill>
                <a:effectLst/>
                <a:latin typeface="Söhne"/>
              </a:rPr>
              <a:t>rights</a:t>
            </a:r>
            <a:r>
              <a:rPr lang="it-IT" sz="3200" b="0" i="0" dirty="0">
                <a:solidFill>
                  <a:srgbClr val="374151"/>
                </a:solidFill>
                <a:effectLst/>
                <a:latin typeface="Söhne"/>
              </a:rPr>
              <a:t> (XIX </a:t>
            </a:r>
            <a:r>
              <a:rPr lang="it-IT" sz="3200" b="0" i="0" dirty="0" err="1">
                <a:solidFill>
                  <a:srgbClr val="374151"/>
                </a:solidFill>
                <a:effectLst/>
                <a:latin typeface="Söhne"/>
              </a:rPr>
              <a:t>century</a:t>
            </a:r>
            <a:r>
              <a:rPr lang="it-IT" sz="3200" b="0" i="0" dirty="0">
                <a:solidFill>
                  <a:srgbClr val="374151"/>
                </a:solidFill>
                <a:effectLst/>
                <a:latin typeface="Söhne"/>
              </a:rPr>
              <a:t>)</a:t>
            </a:r>
          </a:p>
          <a:p>
            <a:pPr algn="l"/>
            <a:r>
              <a:rPr lang="it-IT" sz="3200" b="0" i="0" dirty="0">
                <a:solidFill>
                  <a:srgbClr val="374151"/>
                </a:solidFill>
                <a:effectLst/>
                <a:latin typeface="Söhne"/>
              </a:rPr>
              <a:t>SECOND GENERATION: </a:t>
            </a:r>
            <a:r>
              <a:rPr lang="it-IT" sz="3200" b="0" i="0" dirty="0" err="1">
                <a:solidFill>
                  <a:srgbClr val="374151"/>
                </a:solidFill>
                <a:effectLst/>
                <a:latin typeface="Söhne"/>
              </a:rPr>
              <a:t>economic</a:t>
            </a:r>
            <a:r>
              <a:rPr lang="it-IT" sz="3200" b="0" i="0" dirty="0">
                <a:solidFill>
                  <a:srgbClr val="374151"/>
                </a:solidFill>
                <a:effectLst/>
                <a:latin typeface="Söhne"/>
              </a:rPr>
              <a:t>, social and cultural </a:t>
            </a:r>
            <a:r>
              <a:rPr lang="it-IT" sz="3200" b="0" i="0" dirty="0" err="1">
                <a:solidFill>
                  <a:srgbClr val="374151"/>
                </a:solidFill>
                <a:effectLst/>
                <a:latin typeface="Söhne"/>
              </a:rPr>
              <a:t>rights</a:t>
            </a:r>
            <a:r>
              <a:rPr lang="it-IT" sz="3200" b="0" i="0" dirty="0">
                <a:solidFill>
                  <a:srgbClr val="374151"/>
                </a:solidFill>
                <a:effectLst/>
                <a:latin typeface="Söhne"/>
              </a:rPr>
              <a:t> (XX </a:t>
            </a:r>
            <a:r>
              <a:rPr lang="it-IT" sz="3200" b="0" i="0" dirty="0" err="1">
                <a:solidFill>
                  <a:srgbClr val="374151"/>
                </a:solidFill>
                <a:effectLst/>
                <a:latin typeface="Söhne"/>
              </a:rPr>
              <a:t>century</a:t>
            </a:r>
            <a:r>
              <a:rPr lang="it-IT" sz="3200" b="0" i="0" dirty="0">
                <a:solidFill>
                  <a:srgbClr val="374151"/>
                </a:solidFill>
                <a:effectLst/>
                <a:latin typeface="Söhne"/>
              </a:rPr>
              <a:t> – first part) </a:t>
            </a:r>
          </a:p>
          <a:p>
            <a:pPr algn="l"/>
            <a:r>
              <a:rPr lang="it-IT" sz="3200" b="0" i="0" dirty="0">
                <a:solidFill>
                  <a:srgbClr val="374151"/>
                </a:solidFill>
                <a:effectLst/>
                <a:latin typeface="Söhne"/>
              </a:rPr>
              <a:t>THIRD GENERATION: </a:t>
            </a:r>
            <a:r>
              <a:rPr lang="it-IT" sz="3200" b="0" i="0" dirty="0" err="1">
                <a:solidFill>
                  <a:srgbClr val="374151"/>
                </a:solidFill>
                <a:effectLst/>
                <a:latin typeface="Söhne"/>
              </a:rPr>
              <a:t>solidarity</a:t>
            </a:r>
            <a:r>
              <a:rPr lang="it-IT" sz="3200" b="0" i="0" dirty="0">
                <a:solidFill>
                  <a:srgbClr val="374151"/>
                </a:solidFill>
                <a:effectLst/>
                <a:latin typeface="Söhne"/>
              </a:rPr>
              <a:t> </a:t>
            </a:r>
            <a:r>
              <a:rPr lang="it-IT" sz="3200" b="0" i="0" dirty="0" err="1">
                <a:solidFill>
                  <a:srgbClr val="374151"/>
                </a:solidFill>
                <a:effectLst/>
                <a:latin typeface="Söhne"/>
              </a:rPr>
              <a:t>rights</a:t>
            </a:r>
            <a:r>
              <a:rPr lang="it-IT" sz="3200" b="0" i="0" dirty="0">
                <a:solidFill>
                  <a:srgbClr val="374151"/>
                </a:solidFill>
                <a:effectLst/>
                <a:latin typeface="Söhne"/>
              </a:rPr>
              <a:t> (XX </a:t>
            </a:r>
            <a:r>
              <a:rPr lang="it-IT" sz="3200" b="0" i="0" dirty="0" err="1">
                <a:solidFill>
                  <a:srgbClr val="374151"/>
                </a:solidFill>
                <a:effectLst/>
                <a:latin typeface="Söhne"/>
              </a:rPr>
              <a:t>century</a:t>
            </a:r>
            <a:r>
              <a:rPr lang="it-IT" sz="3200" b="0" i="0" dirty="0">
                <a:solidFill>
                  <a:srgbClr val="374151"/>
                </a:solidFill>
                <a:effectLst/>
                <a:latin typeface="Söhne"/>
              </a:rPr>
              <a:t> – second part) </a:t>
            </a:r>
          </a:p>
          <a:p>
            <a:pPr algn="l"/>
            <a:r>
              <a:rPr lang="it-IT" sz="3200" b="0" i="0" dirty="0">
                <a:solidFill>
                  <a:srgbClr val="374151"/>
                </a:solidFill>
                <a:effectLst/>
                <a:latin typeface="Söhne"/>
              </a:rPr>
              <a:t>FOURTH GENERATION: new </a:t>
            </a:r>
            <a:r>
              <a:rPr lang="it-IT" sz="3200" b="0" i="0" dirty="0" err="1">
                <a:solidFill>
                  <a:srgbClr val="374151"/>
                </a:solidFill>
                <a:effectLst/>
                <a:latin typeface="Söhne"/>
              </a:rPr>
              <a:t>rights</a:t>
            </a:r>
            <a:r>
              <a:rPr lang="it-IT" sz="3200" b="0" i="0" dirty="0">
                <a:solidFill>
                  <a:srgbClr val="374151"/>
                </a:solidFill>
                <a:effectLst/>
                <a:latin typeface="Söhne"/>
              </a:rPr>
              <a:t> </a:t>
            </a:r>
            <a:r>
              <a:rPr lang="it-IT" sz="3200" b="0" i="0" dirty="0" err="1">
                <a:solidFill>
                  <a:srgbClr val="374151"/>
                </a:solidFill>
                <a:effectLst/>
                <a:latin typeface="Söhne"/>
              </a:rPr>
              <a:t>related</a:t>
            </a:r>
            <a:r>
              <a:rPr lang="it-IT" sz="3200" b="0" i="0" dirty="0">
                <a:solidFill>
                  <a:srgbClr val="374151"/>
                </a:solidFill>
                <a:effectLst/>
                <a:latin typeface="Söhne"/>
              </a:rPr>
              <a:t> to </a:t>
            </a:r>
            <a:r>
              <a:rPr lang="it-IT" sz="3200" b="0" i="0" dirty="0" err="1">
                <a:solidFill>
                  <a:srgbClr val="374151"/>
                </a:solidFill>
                <a:effectLst/>
                <a:latin typeface="Söhne"/>
              </a:rPr>
              <a:t>respect</a:t>
            </a:r>
            <a:r>
              <a:rPr lang="it-IT" sz="3200" b="0" i="0" dirty="0">
                <a:solidFill>
                  <a:srgbClr val="374151"/>
                </a:solidFill>
                <a:effectLst/>
                <a:latin typeface="Söhne"/>
              </a:rPr>
              <a:t> for </a:t>
            </a:r>
            <a:r>
              <a:rPr lang="it-IT" sz="3200" b="0" i="0" dirty="0" err="1">
                <a:solidFill>
                  <a:srgbClr val="374151"/>
                </a:solidFill>
                <a:effectLst/>
                <a:latin typeface="Söhne"/>
              </a:rPr>
              <a:t>humans</a:t>
            </a:r>
            <a:r>
              <a:rPr lang="it-IT" sz="3200" b="0" i="0" dirty="0">
                <a:solidFill>
                  <a:srgbClr val="374151"/>
                </a:solidFill>
                <a:effectLst/>
                <a:latin typeface="Söhne"/>
              </a:rPr>
              <a:t> in the </a:t>
            </a:r>
            <a:r>
              <a:rPr lang="it-IT" sz="3200" b="0" i="0" dirty="0" err="1">
                <a:solidFill>
                  <a:srgbClr val="374151"/>
                </a:solidFill>
                <a:effectLst/>
                <a:latin typeface="Söhne"/>
              </a:rPr>
              <a:t>context</a:t>
            </a:r>
            <a:r>
              <a:rPr lang="it-IT" sz="3200" b="0" i="0" dirty="0">
                <a:solidFill>
                  <a:srgbClr val="374151"/>
                </a:solidFill>
                <a:effectLst/>
                <a:latin typeface="Söhne"/>
              </a:rPr>
              <a:t> of new </a:t>
            </a:r>
            <a:r>
              <a:rPr lang="it-IT" sz="3200" b="0" i="0" dirty="0" err="1">
                <a:solidFill>
                  <a:srgbClr val="374151"/>
                </a:solidFill>
                <a:effectLst/>
                <a:latin typeface="Söhne"/>
              </a:rPr>
              <a:t>technologies</a:t>
            </a:r>
            <a:r>
              <a:rPr lang="it-IT" sz="3200" b="0" i="0" dirty="0">
                <a:solidFill>
                  <a:srgbClr val="374151"/>
                </a:solidFill>
                <a:effectLst/>
                <a:latin typeface="Söhne"/>
              </a:rPr>
              <a:t> (XXI </a:t>
            </a:r>
            <a:r>
              <a:rPr lang="it-IT" sz="3200" b="0" i="0" dirty="0" err="1">
                <a:solidFill>
                  <a:srgbClr val="374151"/>
                </a:solidFill>
                <a:effectLst/>
                <a:latin typeface="Söhne"/>
              </a:rPr>
              <a:t>century</a:t>
            </a:r>
            <a:r>
              <a:rPr lang="it-IT" sz="3200" b="0" i="0" dirty="0">
                <a:solidFill>
                  <a:srgbClr val="374151"/>
                </a:solidFill>
                <a:effectLst/>
                <a:latin typeface="Söhne"/>
              </a:rPr>
              <a:t>)</a:t>
            </a:r>
          </a:p>
          <a:p>
            <a:endParaRPr lang="it-IT" dirty="0"/>
          </a:p>
        </p:txBody>
      </p:sp>
    </p:spTree>
    <p:extLst>
      <p:ext uri="{BB962C8B-B14F-4D97-AF65-F5344CB8AC3E}">
        <p14:creationId xmlns:p14="http://schemas.microsoft.com/office/powerpoint/2010/main" val="796796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8638EB-BB00-35F5-9219-5AD8E376C0A4}"/>
              </a:ext>
            </a:extLst>
          </p:cNvPr>
          <p:cNvSpPr>
            <a:spLocks noGrp="1"/>
          </p:cNvSpPr>
          <p:nvPr>
            <p:ph type="title"/>
          </p:nvPr>
        </p:nvSpPr>
        <p:spPr/>
        <p:txBody>
          <a:bodyPr>
            <a:normAutofit fontScale="90000"/>
          </a:bodyPr>
          <a:lstStyle/>
          <a:p>
            <a:br>
              <a:rPr lang="it-IT" sz="3100" b="1" i="0" dirty="0">
                <a:solidFill>
                  <a:srgbClr val="000000"/>
                </a:solidFill>
                <a:effectLst/>
                <a:latin typeface="Times New Roman" panose="02020603050405020304" pitchFamily="18" charset="0"/>
              </a:rPr>
            </a:br>
            <a:br>
              <a:rPr lang="it-IT" sz="3100" b="1" i="0" dirty="0">
                <a:solidFill>
                  <a:srgbClr val="000000"/>
                </a:solidFill>
                <a:effectLst/>
                <a:latin typeface="Times New Roman" panose="02020603050405020304" pitchFamily="18" charset="0"/>
              </a:rPr>
            </a:br>
            <a:r>
              <a:rPr lang="it-IT" sz="3600" b="1" i="0" dirty="0">
                <a:solidFill>
                  <a:srgbClr val="000000"/>
                </a:solidFill>
                <a:effectLst/>
                <a:latin typeface="Times New Roman" panose="02020603050405020304" pitchFamily="18" charset="0"/>
              </a:rPr>
              <a:t>CHARTER OF FUNDAMENTAL RIGHTS OF THE EUROPEAN UNION (2001)</a:t>
            </a:r>
            <a:br>
              <a:rPr lang="it-IT" sz="3100" b="1" i="0" dirty="0">
                <a:solidFill>
                  <a:srgbClr val="000000"/>
                </a:solidFill>
                <a:effectLst/>
                <a:latin typeface="Times New Roman" panose="02020603050405020304" pitchFamily="18" charset="0"/>
              </a:rPr>
            </a:br>
            <a:br>
              <a:rPr lang="it-IT" dirty="0"/>
            </a:br>
            <a:endParaRPr lang="it-IT" dirty="0"/>
          </a:p>
        </p:txBody>
      </p:sp>
      <p:sp>
        <p:nvSpPr>
          <p:cNvPr id="3" name="Segnaposto contenuto 2">
            <a:extLst>
              <a:ext uri="{FF2B5EF4-FFF2-40B4-BE49-F238E27FC236}">
                <a16:creationId xmlns:a16="http://schemas.microsoft.com/office/drawing/2014/main" id="{1EC3FD5D-49C2-C6CC-E9C8-3DE987C8EA6D}"/>
              </a:ext>
            </a:extLst>
          </p:cNvPr>
          <p:cNvSpPr>
            <a:spLocks noGrp="1"/>
          </p:cNvSpPr>
          <p:nvPr>
            <p:ph idx="1"/>
          </p:nvPr>
        </p:nvSpPr>
        <p:spPr/>
        <p:txBody>
          <a:bodyPr>
            <a:normAutofit/>
          </a:bodyPr>
          <a:lstStyle/>
          <a:p>
            <a:pPr marL="0" indent="0">
              <a:buNone/>
            </a:pPr>
            <a:endParaRPr lang="it-IT" sz="3600" b="0" i="0" dirty="0">
              <a:solidFill>
                <a:srgbClr val="000000"/>
              </a:solidFill>
              <a:effectLst/>
              <a:latin typeface="Times New Roman" panose="02020603050405020304" pitchFamily="18" charset="0"/>
            </a:endParaRPr>
          </a:p>
          <a:p>
            <a:pPr marL="0" indent="0">
              <a:buNone/>
            </a:pPr>
            <a:r>
              <a:rPr lang="it-IT" sz="4000" b="0" i="0" dirty="0">
                <a:solidFill>
                  <a:srgbClr val="000000"/>
                </a:solidFill>
                <a:effectLst/>
                <a:latin typeface="Times New Roman" panose="02020603050405020304" pitchFamily="18" charset="0"/>
              </a:rPr>
              <a:t>«…</a:t>
            </a:r>
            <a:r>
              <a:rPr lang="it-IT" sz="4000" b="0" i="0" dirty="0" err="1">
                <a:solidFill>
                  <a:srgbClr val="000000"/>
                </a:solidFill>
                <a:effectLst/>
                <a:latin typeface="Times New Roman" panose="02020603050405020304" pitchFamily="18" charset="0"/>
              </a:rPr>
              <a:t>it</a:t>
            </a:r>
            <a:r>
              <a:rPr lang="it-IT" sz="4000" b="0" i="0" dirty="0">
                <a:solidFill>
                  <a:srgbClr val="000000"/>
                </a:solidFill>
                <a:effectLst/>
                <a:latin typeface="Times New Roman" panose="02020603050405020304" pitchFamily="18" charset="0"/>
              </a:rPr>
              <a:t> </a:t>
            </a:r>
            <a:r>
              <a:rPr lang="it-IT" sz="4000" b="0" i="0" dirty="0" err="1">
                <a:solidFill>
                  <a:srgbClr val="000000"/>
                </a:solidFill>
                <a:effectLst/>
                <a:latin typeface="Times New Roman" panose="02020603050405020304" pitchFamily="18" charset="0"/>
              </a:rPr>
              <a:t>is</a:t>
            </a:r>
            <a:r>
              <a:rPr lang="it-IT" sz="4000" b="0" i="0" dirty="0">
                <a:solidFill>
                  <a:srgbClr val="000000"/>
                </a:solidFill>
                <a:effectLst/>
                <a:latin typeface="Times New Roman" panose="02020603050405020304" pitchFamily="18" charset="0"/>
              </a:rPr>
              <a:t> </a:t>
            </a:r>
            <a:r>
              <a:rPr lang="it-IT" sz="4000" b="0" i="0" dirty="0" err="1">
                <a:solidFill>
                  <a:srgbClr val="000000"/>
                </a:solidFill>
                <a:effectLst/>
                <a:latin typeface="Times New Roman" panose="02020603050405020304" pitchFamily="18" charset="0"/>
              </a:rPr>
              <a:t>necessary</a:t>
            </a:r>
            <a:r>
              <a:rPr lang="it-IT" sz="4000" b="0" i="0" dirty="0">
                <a:solidFill>
                  <a:srgbClr val="000000"/>
                </a:solidFill>
                <a:effectLst/>
                <a:latin typeface="Times New Roman" panose="02020603050405020304" pitchFamily="18" charset="0"/>
              </a:rPr>
              <a:t> to </a:t>
            </a:r>
            <a:r>
              <a:rPr lang="it-IT" sz="4000" b="0" i="0" dirty="0" err="1">
                <a:solidFill>
                  <a:srgbClr val="000000"/>
                </a:solidFill>
                <a:effectLst/>
                <a:latin typeface="Times New Roman" panose="02020603050405020304" pitchFamily="18" charset="0"/>
              </a:rPr>
              <a:t>strengthen</a:t>
            </a:r>
            <a:r>
              <a:rPr lang="it-IT" sz="4000" b="0" i="0" dirty="0">
                <a:solidFill>
                  <a:srgbClr val="000000"/>
                </a:solidFill>
                <a:effectLst/>
                <a:latin typeface="Times New Roman" panose="02020603050405020304" pitchFamily="18" charset="0"/>
              </a:rPr>
              <a:t> the </a:t>
            </a:r>
            <a:r>
              <a:rPr lang="it-IT" sz="4000" b="0" i="0" dirty="0" err="1">
                <a:solidFill>
                  <a:srgbClr val="000000"/>
                </a:solidFill>
                <a:effectLst/>
                <a:latin typeface="Times New Roman" panose="02020603050405020304" pitchFamily="18" charset="0"/>
              </a:rPr>
              <a:t>protection</a:t>
            </a:r>
            <a:r>
              <a:rPr lang="it-IT" sz="4000" b="0" i="0" dirty="0">
                <a:solidFill>
                  <a:srgbClr val="000000"/>
                </a:solidFill>
                <a:effectLst/>
                <a:latin typeface="Times New Roman" panose="02020603050405020304" pitchFamily="18" charset="0"/>
              </a:rPr>
              <a:t> of </a:t>
            </a:r>
            <a:r>
              <a:rPr lang="it-IT" sz="4000" b="0" i="0" dirty="0" err="1">
                <a:solidFill>
                  <a:srgbClr val="000000"/>
                </a:solidFill>
                <a:effectLst/>
                <a:latin typeface="Times New Roman" panose="02020603050405020304" pitchFamily="18" charset="0"/>
              </a:rPr>
              <a:t>fundamental</a:t>
            </a:r>
            <a:r>
              <a:rPr lang="it-IT" sz="4000" b="0" i="0" dirty="0">
                <a:solidFill>
                  <a:srgbClr val="000000"/>
                </a:solidFill>
                <a:effectLst/>
                <a:latin typeface="Times New Roman" panose="02020603050405020304" pitchFamily="18" charset="0"/>
              </a:rPr>
              <a:t> </a:t>
            </a:r>
            <a:r>
              <a:rPr lang="it-IT" sz="4000" b="0" i="0" dirty="0" err="1">
                <a:solidFill>
                  <a:srgbClr val="000000"/>
                </a:solidFill>
                <a:effectLst/>
                <a:latin typeface="Times New Roman" panose="02020603050405020304" pitchFamily="18" charset="0"/>
              </a:rPr>
              <a:t>rights</a:t>
            </a:r>
            <a:r>
              <a:rPr lang="it-IT" sz="4000" b="0" i="0" dirty="0">
                <a:solidFill>
                  <a:srgbClr val="000000"/>
                </a:solidFill>
                <a:effectLst/>
                <a:latin typeface="Times New Roman" panose="02020603050405020304" pitchFamily="18" charset="0"/>
              </a:rPr>
              <a:t> in the light of </a:t>
            </a:r>
            <a:r>
              <a:rPr lang="it-IT" sz="4000" b="0" i="0" dirty="0" err="1">
                <a:solidFill>
                  <a:srgbClr val="000000"/>
                </a:solidFill>
                <a:effectLst/>
                <a:latin typeface="Times New Roman" panose="02020603050405020304" pitchFamily="18" charset="0"/>
              </a:rPr>
              <a:t>changes</a:t>
            </a:r>
            <a:r>
              <a:rPr lang="it-IT" sz="4000" b="0" i="0" dirty="0">
                <a:solidFill>
                  <a:srgbClr val="000000"/>
                </a:solidFill>
                <a:effectLst/>
                <a:latin typeface="Times New Roman" panose="02020603050405020304" pitchFamily="18" charset="0"/>
              </a:rPr>
              <a:t> in society, social progress and </a:t>
            </a:r>
            <a:r>
              <a:rPr lang="it-IT" sz="4000" b="0" i="0" dirty="0" err="1">
                <a:solidFill>
                  <a:srgbClr val="000000"/>
                </a:solidFill>
                <a:effectLst/>
                <a:latin typeface="Times New Roman" panose="02020603050405020304" pitchFamily="18" charset="0"/>
              </a:rPr>
              <a:t>scientific</a:t>
            </a:r>
            <a:r>
              <a:rPr lang="it-IT" sz="4000" b="0" i="0" dirty="0">
                <a:solidFill>
                  <a:srgbClr val="000000"/>
                </a:solidFill>
                <a:effectLst/>
                <a:latin typeface="Times New Roman" panose="02020603050405020304" pitchFamily="18" charset="0"/>
              </a:rPr>
              <a:t> and </a:t>
            </a:r>
            <a:r>
              <a:rPr lang="it-IT" sz="4000" b="0" i="0" dirty="0" err="1">
                <a:solidFill>
                  <a:srgbClr val="000000"/>
                </a:solidFill>
                <a:effectLst/>
                <a:latin typeface="Times New Roman" panose="02020603050405020304" pitchFamily="18" charset="0"/>
              </a:rPr>
              <a:t>technological</a:t>
            </a:r>
            <a:r>
              <a:rPr lang="it-IT" sz="4000" b="0" i="0" dirty="0">
                <a:solidFill>
                  <a:srgbClr val="000000"/>
                </a:solidFill>
                <a:effectLst/>
                <a:latin typeface="Times New Roman" panose="02020603050405020304" pitchFamily="18" charset="0"/>
              </a:rPr>
              <a:t> </a:t>
            </a:r>
            <a:r>
              <a:rPr lang="it-IT" sz="4000" b="0" i="0" dirty="0" err="1">
                <a:solidFill>
                  <a:srgbClr val="000000"/>
                </a:solidFill>
                <a:effectLst/>
                <a:latin typeface="Times New Roman" panose="02020603050405020304" pitchFamily="18" charset="0"/>
              </a:rPr>
              <a:t>developments</a:t>
            </a:r>
            <a:r>
              <a:rPr lang="it-IT" sz="4000" b="0" i="0" dirty="0">
                <a:solidFill>
                  <a:srgbClr val="000000"/>
                </a:solidFill>
                <a:effectLst/>
                <a:latin typeface="Times New Roman" panose="02020603050405020304" pitchFamily="18" charset="0"/>
              </a:rPr>
              <a:t>…»</a:t>
            </a:r>
            <a:endParaRPr lang="it-IT" sz="4000" dirty="0"/>
          </a:p>
        </p:txBody>
      </p:sp>
    </p:spTree>
    <p:extLst>
      <p:ext uri="{BB962C8B-B14F-4D97-AF65-F5344CB8AC3E}">
        <p14:creationId xmlns:p14="http://schemas.microsoft.com/office/powerpoint/2010/main" val="375542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21DCF7-FF48-45A8-5B55-9C8118531B08}"/>
              </a:ext>
            </a:extLst>
          </p:cNvPr>
          <p:cNvSpPr>
            <a:spLocks noGrp="1"/>
          </p:cNvSpPr>
          <p:nvPr>
            <p:ph type="title"/>
          </p:nvPr>
        </p:nvSpPr>
        <p:spPr/>
        <p:txBody>
          <a:bodyPr/>
          <a:lstStyle/>
          <a:p>
            <a:pPr algn="ctr"/>
            <a:r>
              <a:rPr lang="it-IT" err="1"/>
              <a:t>What</a:t>
            </a:r>
            <a:r>
              <a:rPr lang="it-IT"/>
              <a:t> - positive side </a:t>
            </a:r>
          </a:p>
        </p:txBody>
      </p:sp>
      <p:sp>
        <p:nvSpPr>
          <p:cNvPr id="3" name="Segnaposto contenuto 2">
            <a:extLst>
              <a:ext uri="{FF2B5EF4-FFF2-40B4-BE49-F238E27FC236}">
                <a16:creationId xmlns:a16="http://schemas.microsoft.com/office/drawing/2014/main" id="{7870587A-4D7A-3CB6-2549-767201CE01A7}"/>
              </a:ext>
            </a:extLst>
          </p:cNvPr>
          <p:cNvSpPr>
            <a:spLocks noGrp="1"/>
          </p:cNvSpPr>
          <p:nvPr>
            <p:ph idx="1"/>
          </p:nvPr>
        </p:nvSpPr>
        <p:spPr/>
        <p:txBody>
          <a:bodyPr>
            <a:normAutofit fontScale="92500" lnSpcReduction="20000"/>
          </a:bodyPr>
          <a:lstStyle/>
          <a:p>
            <a:endParaRPr lang="en-US" sz="4000">
              <a:effectLst/>
              <a:latin typeface="Times New Roman" panose="02020603050405020304" pitchFamily="18" charset="0"/>
              <a:ea typeface="Calibri" panose="020F0502020204030204" pitchFamily="34" charset="0"/>
              <a:cs typeface="Times New Roman" panose="02020603050405020304" pitchFamily="18" charset="0"/>
            </a:endParaRPr>
          </a:p>
          <a:p>
            <a:r>
              <a:rPr lang="it-IT" sz="4000" b="0" i="0">
                <a:solidFill>
                  <a:srgbClr val="374151"/>
                </a:solidFill>
                <a:effectLst/>
                <a:latin typeface="Times New Roman" panose="02020603050405020304" pitchFamily="18" charset="0"/>
                <a:cs typeface="Times New Roman" panose="02020603050405020304" pitchFamily="18" charset="0"/>
              </a:rPr>
              <a:t>Social networks </a:t>
            </a:r>
            <a:r>
              <a:rPr lang="it-IT" sz="4000" b="0" i="0" err="1">
                <a:solidFill>
                  <a:srgbClr val="374151"/>
                </a:solidFill>
                <a:effectLst/>
                <a:latin typeface="Times New Roman" panose="02020603050405020304" pitchFamily="18" charset="0"/>
                <a:cs typeface="Times New Roman" panose="02020603050405020304" pitchFamily="18" charset="0"/>
              </a:rPr>
              <a:t>have</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both</a:t>
            </a:r>
            <a:r>
              <a:rPr lang="it-IT" sz="4000" b="0" i="0">
                <a:solidFill>
                  <a:srgbClr val="374151"/>
                </a:solidFill>
                <a:effectLst/>
                <a:latin typeface="Times New Roman" panose="02020603050405020304" pitchFamily="18" charset="0"/>
                <a:cs typeface="Times New Roman" panose="02020603050405020304" pitchFamily="18" charset="0"/>
              </a:rPr>
              <a:t> positive and negative impacts on human </a:t>
            </a:r>
            <a:r>
              <a:rPr lang="it-IT" sz="4000" b="0" i="0" err="1">
                <a:solidFill>
                  <a:srgbClr val="374151"/>
                </a:solidFill>
                <a:effectLst/>
                <a:latin typeface="Times New Roman" panose="02020603050405020304" pitchFamily="18" charset="0"/>
                <a:cs typeface="Times New Roman" panose="02020603050405020304" pitchFamily="18" charset="0"/>
              </a:rPr>
              <a:t>rights</a:t>
            </a:r>
            <a:r>
              <a:rPr lang="it-IT" sz="4000" b="0" i="0">
                <a:solidFill>
                  <a:srgbClr val="374151"/>
                </a:solidFill>
                <a:effectLst/>
                <a:latin typeface="Times New Roman" panose="02020603050405020304" pitchFamily="18" charset="0"/>
                <a:cs typeface="Times New Roman" panose="02020603050405020304" pitchFamily="18" charset="0"/>
              </a:rPr>
              <a:t>. </a:t>
            </a:r>
          </a:p>
          <a:p>
            <a:r>
              <a:rPr lang="it-IT" sz="4000" b="0" i="0">
                <a:solidFill>
                  <a:srgbClr val="374151"/>
                </a:solidFill>
                <a:effectLst/>
                <a:latin typeface="Times New Roman" panose="02020603050405020304" pitchFamily="18" charset="0"/>
                <a:cs typeface="Times New Roman" panose="02020603050405020304" pitchFamily="18" charset="0"/>
              </a:rPr>
              <a:t>On the </a:t>
            </a:r>
            <a:r>
              <a:rPr lang="it-IT" sz="4000" b="0" i="0">
                <a:solidFill>
                  <a:srgbClr val="FF0000"/>
                </a:solidFill>
                <a:effectLst/>
                <a:latin typeface="Times New Roman" panose="02020603050405020304" pitchFamily="18" charset="0"/>
                <a:cs typeface="Times New Roman" panose="02020603050405020304" pitchFamily="18" charset="0"/>
              </a:rPr>
              <a:t>positive side</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they</a:t>
            </a:r>
            <a:r>
              <a:rPr lang="it-IT" sz="4000" b="0" i="0">
                <a:solidFill>
                  <a:srgbClr val="374151"/>
                </a:solidFill>
                <a:effectLst/>
                <a:latin typeface="Times New Roman" panose="02020603050405020304" pitchFamily="18" charset="0"/>
                <a:cs typeface="Times New Roman" panose="02020603050405020304" pitchFamily="18" charset="0"/>
              </a:rPr>
              <a:t> can </a:t>
            </a:r>
            <a:r>
              <a:rPr lang="it-IT" sz="4000" b="0" i="0" err="1">
                <a:solidFill>
                  <a:srgbClr val="374151"/>
                </a:solidFill>
                <a:effectLst/>
                <a:latin typeface="Times New Roman" panose="02020603050405020304" pitchFamily="18" charset="0"/>
                <a:cs typeface="Times New Roman" panose="02020603050405020304" pitchFamily="18" charset="0"/>
              </a:rPr>
              <a:t>provide</a:t>
            </a:r>
            <a:r>
              <a:rPr lang="it-IT" sz="4000" b="0" i="0">
                <a:solidFill>
                  <a:srgbClr val="374151"/>
                </a:solidFill>
                <a:effectLst/>
                <a:latin typeface="Times New Roman" panose="02020603050405020304" pitchFamily="18" charset="0"/>
                <a:cs typeface="Times New Roman" panose="02020603050405020304" pitchFamily="18" charset="0"/>
              </a:rPr>
              <a:t> a </a:t>
            </a:r>
            <a:r>
              <a:rPr lang="it-IT" sz="4000" b="0" i="0" err="1">
                <a:solidFill>
                  <a:srgbClr val="374151"/>
                </a:solidFill>
                <a:effectLst/>
                <a:latin typeface="Times New Roman" panose="02020603050405020304" pitchFamily="18" charset="0"/>
                <a:cs typeface="Times New Roman" panose="02020603050405020304" pitchFamily="18" charset="0"/>
              </a:rPr>
              <a:t>platform</a:t>
            </a:r>
            <a:r>
              <a:rPr lang="it-IT" sz="4000" b="0" i="0">
                <a:solidFill>
                  <a:srgbClr val="374151"/>
                </a:solidFill>
                <a:effectLst/>
                <a:latin typeface="Times New Roman" panose="02020603050405020304" pitchFamily="18" charset="0"/>
                <a:cs typeface="Times New Roman" panose="02020603050405020304" pitchFamily="18" charset="0"/>
              </a:rPr>
              <a:t> for </a:t>
            </a:r>
            <a:r>
              <a:rPr lang="it-IT" sz="4000" b="0" i="0" err="1">
                <a:solidFill>
                  <a:srgbClr val="374151"/>
                </a:solidFill>
                <a:effectLst/>
                <a:latin typeface="Times New Roman" panose="02020603050405020304" pitchFamily="18" charset="0"/>
                <a:cs typeface="Times New Roman" panose="02020603050405020304" pitchFamily="18" charset="0"/>
              </a:rPr>
              <a:t>freedom</a:t>
            </a:r>
            <a:r>
              <a:rPr lang="it-IT" sz="4000" b="0" i="0">
                <a:solidFill>
                  <a:srgbClr val="374151"/>
                </a:solidFill>
                <a:effectLst/>
                <a:latin typeface="Times New Roman" panose="02020603050405020304" pitchFamily="18" charset="0"/>
                <a:cs typeface="Times New Roman" panose="02020603050405020304" pitchFamily="18" charset="0"/>
              </a:rPr>
              <a:t> of </a:t>
            </a:r>
            <a:r>
              <a:rPr lang="it-IT" sz="4000" b="0" i="0" err="1">
                <a:solidFill>
                  <a:srgbClr val="374151"/>
                </a:solidFill>
                <a:effectLst/>
                <a:latin typeface="Times New Roman" panose="02020603050405020304" pitchFamily="18" charset="0"/>
                <a:cs typeface="Times New Roman" panose="02020603050405020304" pitchFamily="18" charset="0"/>
              </a:rPr>
              <a:t>expression</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allowing</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individuals</a:t>
            </a:r>
            <a:r>
              <a:rPr lang="it-IT" sz="4000" b="0" i="0">
                <a:solidFill>
                  <a:srgbClr val="374151"/>
                </a:solidFill>
                <a:effectLst/>
                <a:latin typeface="Times New Roman" panose="02020603050405020304" pitchFamily="18" charset="0"/>
                <a:cs typeface="Times New Roman" panose="02020603050405020304" pitchFamily="18" charset="0"/>
              </a:rPr>
              <a:t> to share </a:t>
            </a:r>
            <a:r>
              <a:rPr lang="it-IT" sz="4000" b="0" i="0" err="1">
                <a:solidFill>
                  <a:srgbClr val="374151"/>
                </a:solidFill>
                <a:effectLst/>
                <a:latin typeface="Times New Roman" panose="02020603050405020304" pitchFamily="18" charset="0"/>
                <a:cs typeface="Times New Roman" panose="02020603050405020304" pitchFamily="18" charset="0"/>
              </a:rPr>
              <a:t>their</a:t>
            </a:r>
            <a:r>
              <a:rPr lang="it-IT" sz="4000" b="0" i="0">
                <a:solidFill>
                  <a:srgbClr val="374151"/>
                </a:solidFill>
                <a:effectLst/>
                <a:latin typeface="Times New Roman" panose="02020603050405020304" pitchFamily="18" charset="0"/>
                <a:cs typeface="Times New Roman" panose="02020603050405020304" pitchFamily="18" charset="0"/>
              </a:rPr>
              <a:t> opinions, </a:t>
            </a:r>
            <a:r>
              <a:rPr lang="it-IT" sz="4000" b="0" i="0" err="1">
                <a:solidFill>
                  <a:srgbClr val="374151"/>
                </a:solidFill>
                <a:effectLst/>
                <a:latin typeface="Times New Roman" panose="02020603050405020304" pitchFamily="18" charset="0"/>
                <a:cs typeface="Times New Roman" panose="02020603050405020304" pitchFamily="18" charset="0"/>
              </a:rPr>
              <a:t>ideas</a:t>
            </a:r>
            <a:r>
              <a:rPr lang="it-IT" sz="4000" b="0" i="0">
                <a:solidFill>
                  <a:srgbClr val="374151"/>
                </a:solidFill>
                <a:effectLst/>
                <a:latin typeface="Times New Roman" panose="02020603050405020304" pitchFamily="18" charset="0"/>
                <a:cs typeface="Times New Roman" panose="02020603050405020304" pitchFamily="18" charset="0"/>
              </a:rPr>
              <a:t>, and information with a wide audience. Social networks </a:t>
            </a:r>
            <a:r>
              <a:rPr lang="it-IT" sz="4000" b="0" i="0" err="1">
                <a:solidFill>
                  <a:srgbClr val="374151"/>
                </a:solidFill>
                <a:effectLst/>
                <a:latin typeface="Times New Roman" panose="02020603050405020304" pitchFamily="18" charset="0"/>
                <a:cs typeface="Times New Roman" panose="02020603050405020304" pitchFamily="18" charset="0"/>
              </a:rPr>
              <a:t>have</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played</a:t>
            </a:r>
            <a:r>
              <a:rPr lang="it-IT" sz="4000" b="0" i="0">
                <a:solidFill>
                  <a:srgbClr val="374151"/>
                </a:solidFill>
                <a:effectLst/>
                <a:latin typeface="Times New Roman" panose="02020603050405020304" pitchFamily="18" charset="0"/>
                <a:cs typeface="Times New Roman" panose="02020603050405020304" pitchFamily="18" charset="0"/>
              </a:rPr>
              <a:t> a </a:t>
            </a:r>
            <a:r>
              <a:rPr lang="it-IT" sz="4000" b="0" i="0" err="1">
                <a:solidFill>
                  <a:srgbClr val="374151"/>
                </a:solidFill>
                <a:effectLst/>
                <a:latin typeface="Times New Roman" panose="02020603050405020304" pitchFamily="18" charset="0"/>
                <a:cs typeface="Times New Roman" panose="02020603050405020304" pitchFamily="18" charset="0"/>
              </a:rPr>
              <a:t>crucial</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role</a:t>
            </a:r>
            <a:r>
              <a:rPr lang="it-IT" sz="4000" b="0" i="0">
                <a:solidFill>
                  <a:srgbClr val="374151"/>
                </a:solidFill>
                <a:effectLst/>
                <a:latin typeface="Times New Roman" panose="02020603050405020304" pitchFamily="18" charset="0"/>
                <a:cs typeface="Times New Roman" panose="02020603050405020304" pitchFamily="18" charset="0"/>
              </a:rPr>
              <a:t> in </a:t>
            </a:r>
            <a:r>
              <a:rPr lang="it-IT" sz="4000" b="0" i="0" err="1">
                <a:solidFill>
                  <a:srgbClr val="374151"/>
                </a:solidFill>
                <a:effectLst/>
                <a:latin typeface="Times New Roman" panose="02020603050405020304" pitchFamily="18" charset="0"/>
                <a:cs typeface="Times New Roman" panose="02020603050405020304" pitchFamily="18" charset="0"/>
              </a:rPr>
              <a:t>promoting</a:t>
            </a:r>
            <a:r>
              <a:rPr lang="it-IT" sz="4000" b="0" i="0">
                <a:solidFill>
                  <a:srgbClr val="374151"/>
                </a:solidFill>
                <a:effectLst/>
                <a:latin typeface="Times New Roman" panose="02020603050405020304" pitchFamily="18" charset="0"/>
                <a:cs typeface="Times New Roman" panose="02020603050405020304" pitchFamily="18" charset="0"/>
              </a:rPr>
              <a:t> social and </a:t>
            </a:r>
            <a:r>
              <a:rPr lang="it-IT" sz="4000" b="0" i="0" err="1">
                <a:solidFill>
                  <a:srgbClr val="374151"/>
                </a:solidFill>
                <a:effectLst/>
                <a:latin typeface="Times New Roman" panose="02020603050405020304" pitchFamily="18" charset="0"/>
                <a:cs typeface="Times New Roman" panose="02020603050405020304" pitchFamily="18" charset="0"/>
              </a:rPr>
              <a:t>political</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activism</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enabling</a:t>
            </a:r>
            <a:r>
              <a:rPr lang="it-IT" sz="4000" b="0" i="0">
                <a:solidFill>
                  <a:srgbClr val="374151"/>
                </a:solidFill>
                <a:effectLst/>
                <a:latin typeface="Times New Roman" panose="02020603050405020304" pitchFamily="18" charset="0"/>
                <a:cs typeface="Times New Roman" panose="02020603050405020304" pitchFamily="18" charset="0"/>
              </a:rPr>
              <a:t> people to </a:t>
            </a:r>
            <a:r>
              <a:rPr lang="it-IT" sz="4000" b="0" i="0" err="1">
                <a:solidFill>
                  <a:srgbClr val="374151"/>
                </a:solidFill>
                <a:effectLst/>
                <a:latin typeface="Times New Roman" panose="02020603050405020304" pitchFamily="18" charset="0"/>
                <a:cs typeface="Times New Roman" panose="02020603050405020304" pitchFamily="18" charset="0"/>
              </a:rPr>
              <a:t>organize</a:t>
            </a:r>
            <a:r>
              <a:rPr lang="it-IT" sz="4000" b="0" i="0">
                <a:solidFill>
                  <a:srgbClr val="374151"/>
                </a:solidFill>
                <a:effectLst/>
                <a:latin typeface="Times New Roman" panose="02020603050405020304" pitchFamily="18" charset="0"/>
                <a:cs typeface="Times New Roman" panose="02020603050405020304" pitchFamily="18" charset="0"/>
              </a:rPr>
              <a:t> and </a:t>
            </a:r>
            <a:r>
              <a:rPr lang="it-IT" sz="4000" b="0" i="0" err="1">
                <a:solidFill>
                  <a:srgbClr val="374151"/>
                </a:solidFill>
                <a:effectLst/>
                <a:latin typeface="Times New Roman" panose="02020603050405020304" pitchFamily="18" charset="0"/>
                <a:cs typeface="Times New Roman" panose="02020603050405020304" pitchFamily="18" charset="0"/>
              </a:rPr>
              <a:t>mobilize</a:t>
            </a:r>
            <a:r>
              <a:rPr lang="it-IT" sz="4000" b="0" i="0">
                <a:solidFill>
                  <a:srgbClr val="374151"/>
                </a:solidFill>
                <a:effectLst/>
                <a:latin typeface="Times New Roman" panose="02020603050405020304" pitchFamily="18" charset="0"/>
                <a:cs typeface="Times New Roman" panose="02020603050405020304" pitchFamily="18" charset="0"/>
              </a:rPr>
              <a:t> for </a:t>
            </a:r>
            <a:r>
              <a:rPr lang="it-IT" sz="4000" b="0" i="0" err="1">
                <a:solidFill>
                  <a:srgbClr val="374151"/>
                </a:solidFill>
                <a:effectLst/>
                <a:latin typeface="Times New Roman" panose="02020603050405020304" pitchFamily="18" charset="0"/>
                <a:cs typeface="Times New Roman" panose="02020603050405020304" pitchFamily="18" charset="0"/>
              </a:rPr>
              <a:t>various</a:t>
            </a:r>
            <a:r>
              <a:rPr lang="it-IT" sz="4000" b="0" i="0">
                <a:solidFill>
                  <a:srgbClr val="374151"/>
                </a:solidFill>
                <a:effectLst/>
                <a:latin typeface="Times New Roman" panose="02020603050405020304" pitchFamily="18" charset="0"/>
                <a:cs typeface="Times New Roman" panose="02020603050405020304" pitchFamily="18" charset="0"/>
              </a:rPr>
              <a:t> </a:t>
            </a:r>
            <a:r>
              <a:rPr lang="it-IT" sz="4000" b="0" i="0" err="1">
                <a:solidFill>
                  <a:srgbClr val="374151"/>
                </a:solidFill>
                <a:effectLst/>
                <a:latin typeface="Times New Roman" panose="02020603050405020304" pitchFamily="18" charset="0"/>
                <a:cs typeface="Times New Roman" panose="02020603050405020304" pitchFamily="18" charset="0"/>
              </a:rPr>
              <a:t>causes</a:t>
            </a:r>
            <a:r>
              <a:rPr lang="it-IT" sz="4000" b="0" i="0">
                <a:solidFill>
                  <a:srgbClr val="374151"/>
                </a:solidFill>
                <a:effectLst/>
                <a:latin typeface="Times New Roman" panose="02020603050405020304" pitchFamily="18" charset="0"/>
                <a:cs typeface="Times New Roman" panose="02020603050405020304" pitchFamily="18" charset="0"/>
              </a:rPr>
              <a:t> and </a:t>
            </a:r>
            <a:r>
              <a:rPr lang="it-IT" sz="4000" b="0" i="0" err="1">
                <a:solidFill>
                  <a:srgbClr val="374151"/>
                </a:solidFill>
                <a:effectLst/>
                <a:latin typeface="Times New Roman" panose="02020603050405020304" pitchFamily="18" charset="0"/>
                <a:cs typeface="Times New Roman" panose="02020603050405020304" pitchFamily="18" charset="0"/>
              </a:rPr>
              <a:t>movements</a:t>
            </a:r>
            <a:r>
              <a:rPr lang="it-IT" sz="4000" b="0" i="0">
                <a:solidFill>
                  <a:srgbClr val="374151"/>
                </a:solidFill>
                <a:effectLst/>
                <a:latin typeface="Times New Roman" panose="02020603050405020304" pitchFamily="18" charset="0"/>
                <a:cs typeface="Times New Roman" panose="02020603050405020304" pitchFamily="18" charset="0"/>
              </a:rPr>
              <a:t>.</a:t>
            </a:r>
            <a:endParaRPr lang="en-US" sz="4000">
              <a:latin typeface="Times New Roman" panose="02020603050405020304" pitchFamily="18" charset="0"/>
              <a:ea typeface="Calibri" panose="020F0502020204030204" pitchFamily="34" charset="0"/>
              <a:cs typeface="Times New Roman" panose="02020603050405020304" pitchFamily="18" charset="0"/>
            </a:endParaRPr>
          </a:p>
          <a:p>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07839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1756</Words>
  <Application>Microsoft Macintosh PowerPoint</Application>
  <PresentationFormat>Widescreen</PresentationFormat>
  <Paragraphs>140</Paragraphs>
  <Slides>30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30</vt:i4>
      </vt:variant>
    </vt:vector>
  </HeadingPairs>
  <TitlesOfParts>
    <vt:vector size="37" baseType="lpstr">
      <vt:lpstr>Arial</vt:lpstr>
      <vt:lpstr>Calibri</vt:lpstr>
      <vt:lpstr>Calibri Light</vt:lpstr>
      <vt:lpstr>Segoe UI</vt:lpstr>
      <vt:lpstr>Söhne</vt:lpstr>
      <vt:lpstr>Times New Roman</vt:lpstr>
      <vt:lpstr>Tema di Office</vt:lpstr>
      <vt:lpstr>@alfonsocelotto</vt:lpstr>
      <vt:lpstr>Opening question </vt:lpstr>
      <vt:lpstr>Numbers (1)</vt:lpstr>
      <vt:lpstr>Numbers (2)</vt:lpstr>
      <vt:lpstr>Facebook is a Country? </vt:lpstr>
      <vt:lpstr>The social network regulation  (and Human rights) </vt:lpstr>
      <vt:lpstr>Human Rights</vt:lpstr>
      <vt:lpstr>  CHARTER OF FUNDAMENTAL RIGHTS OF THE EUROPEAN UNION (2001)  </vt:lpstr>
      <vt:lpstr>What - positive side </vt:lpstr>
      <vt:lpstr>What – negative side</vt:lpstr>
      <vt:lpstr>Who? </vt:lpstr>
      <vt:lpstr>  National Regulations  </vt:lpstr>
      <vt:lpstr>  International Regulations  </vt:lpstr>
      <vt:lpstr>Self-Regulation </vt:lpstr>
      <vt:lpstr>Guidelines (1)</vt:lpstr>
      <vt:lpstr>Guidelines (2)</vt:lpstr>
      <vt:lpstr>Cases (1)</vt:lpstr>
      <vt:lpstr>Forza nuova </vt:lpstr>
      <vt:lpstr>Trump</vt:lpstr>
      <vt:lpstr>&gt; Oversight Board </vt:lpstr>
      <vt:lpstr>«Oversight Board»</vt:lpstr>
      <vt:lpstr>Different solution in twitter</vt:lpstr>
      <vt:lpstr>How many votes?</vt:lpstr>
      <vt:lpstr>democracy (2)</vt:lpstr>
      <vt:lpstr>Cambridge Analytica</vt:lpstr>
      <vt:lpstr>Block on ChatGPT in Italy</vt:lpstr>
      <vt:lpstr>The power of the State</vt:lpstr>
      <vt:lpstr>Power of social network </vt:lpstr>
      <vt:lpstr>Final question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@alfonsocelotto</dc:title>
  <dc:creator>Alfonso Celotto</dc:creator>
  <cp:lastModifiedBy>Alfonso Celotto</cp:lastModifiedBy>
  <cp:revision>25</cp:revision>
  <dcterms:created xsi:type="dcterms:W3CDTF">2023-05-13T07:49:15Z</dcterms:created>
  <dcterms:modified xsi:type="dcterms:W3CDTF">2023-05-14T12:59:07Z</dcterms:modified>
</cp:coreProperties>
</file>