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9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4C398-FBF3-4DCF-8B2B-91B860836D0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7D08C-BA3E-4C91-927A-65DEF85C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0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07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9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5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0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66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67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77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42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77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3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11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58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9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8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18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3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8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5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3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D08C-BA3E-4C91-927A-65DEF85CA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643E0-2296-414B-9D3E-41B0DD457A91}" type="datetime2">
              <a:rPr lang="en-US" smtClean="0"/>
              <a:t>Friday, February 10,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404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E932-A7D5-45E5-AD2F-432D650FBD20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2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5CBE-0D11-402A-BAB4-789CA9A4A05F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8581-4D09-4EDA-AB8D-2EB577CA9C56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3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A427-8CD3-4AE2-8687-528905387899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1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F6DE-631D-4DE1-BF00-74F1377C60EA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9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B749-0F4A-4E95-AD46-44963E0C14A5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9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355-E4DD-492A-84FF-3ED794003396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353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3A08-18B7-47B5-9C47-63B4541CC2E5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3888-AFE4-4E3E-95C6-CE75EE47C22C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6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12149-7BDF-4412-B047-D1D6165ECECB}" type="datetime2">
              <a:rPr lang="en-US" smtClean="0"/>
              <a:t>Friday, February 10,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0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E04F65B-35AC-4C21-A718-948324FC7E92}" type="datetime2">
              <a:rPr lang="en-US" smtClean="0"/>
              <a:t>Friday, February 10,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it-IT"/>
              <a:t>Lunar Gravitational-wave Antenna, L'Aquila, Italy - Feb 09-10, 2023                        soumen.koley@gssi.it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14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0" r:id="rId6"/>
    <p:sldLayoutId id="2147483695" r:id="rId7"/>
    <p:sldLayoutId id="2147483691" r:id="rId8"/>
    <p:sldLayoutId id="2147483692" r:id="rId9"/>
    <p:sldLayoutId id="2147483693" r:id="rId10"/>
    <p:sldLayoutId id="2147483694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hyperlink" Target="https://github.com/SPECFEM/specfem3d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citeseerx.ist.psu.edu/document?repid=rep1&amp;type=pdf&amp;doi=b02dabf4b1adcf4b0df5a141a81cc07e2bb8e6b1" TargetMode="External"/><Relationship Id="rId5" Type="http://schemas.openxmlformats.org/officeDocument/2006/relationships/hyperlink" Target="https://pubs.geoscienceworld.org/ssa/bssa/article-abstract/67/6/1529/117727/Absorbing-boundary-conditions-for-acoustic-and" TargetMode="External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6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fem.org/komatitsch.free.fr/preprints/Tsuboi_IJHPC_2016.pdf" TargetMode="External"/><Relationship Id="rId2" Type="http://schemas.openxmlformats.org/officeDocument/2006/relationships/hyperlink" Target="https://dl.acm.org/doi/10.1016/j.jcp.2010.06.0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gji/article/160/1/195/71202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mps.mpg.de/projects/seismo/papers/gji_183_791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abs/10.1046/j.1365-246x.1999.00967.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academic.oup.com/gji/article/150/1/303/593406?login=false" TargetMode="External"/><Relationship Id="rId4" Type="http://schemas.openxmlformats.org/officeDocument/2006/relationships/hyperlink" Target="https://onlinelibrary.wiley.com/doi/abs/10.1046/j.1365-246X.2002.01653.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form.com/products/coreform-cubit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ourant%E2%80%93Friedrichs%E2%80%93Lewy_condition" TargetMode="External"/><Relationship Id="rId5" Type="http://schemas.openxmlformats.org/officeDocument/2006/relationships/hyperlink" Target="https://www.sciencedirect.com/science/article/pii/S0021999116305988" TargetMode="External"/><Relationship Id="rId4" Type="http://schemas.openxmlformats.org/officeDocument/2006/relationships/hyperlink" Target="https://academic.oup.com/gji/article/173/3/990/739411?login=fal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form.com/products/coreform-cubi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odynamics.org/resources/pylith" TargetMode="External"/><Relationship Id="rId4" Type="http://schemas.openxmlformats.org/officeDocument/2006/relationships/hyperlink" Target="https://github.com/casarotti/GEOCUBIT--experimenta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246B4-06A3-27CE-FA60-4225E9A17B3F}"/>
              </a:ext>
            </a:extLst>
          </p:cNvPr>
          <p:cNvSpPr txBox="1"/>
          <p:nvPr/>
        </p:nvSpPr>
        <p:spPr>
          <a:xfrm>
            <a:off x="8075614" y="549275"/>
            <a:ext cx="3565524" cy="303465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atin typeface="+mj-lt"/>
                <a:ea typeface="+mj-ea"/>
                <a:cs typeface="+mj-cs"/>
              </a:rPr>
              <a:t>Introduction to simulation tools for LGWA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i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atin typeface="+mj-lt"/>
                <a:ea typeface="+mj-ea"/>
                <a:cs typeface="+mj-cs"/>
                <a:hlinkClick r:id="rId5"/>
              </a:rPr>
              <a:t>SPECFEM3D</a:t>
            </a:r>
            <a:endParaRPr lang="en-US" sz="2800" b="1" i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Y2Mate.is - Mars movie of marsquake computed with SPECFEM3D for InSight SEIS apr2018-sPLg2MghOxk-480p-1655187251874">
            <a:hlinkClick r:id="" action="ppaction://media"/>
            <a:extLst>
              <a:ext uri="{FF2B5EF4-FFF2-40B4-BE49-F238E27FC236}">
                <a16:creationId xmlns:a16="http://schemas.microsoft.com/office/drawing/2014/main" id="{097831C5-960F-4055-760D-9640E0644D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6"/>
                </p14:media>
              </p:ext>
            </p:extLst>
          </p:nvPr>
        </p:nvPicPr>
        <p:blipFill rotWithShape="1">
          <a:blip r:embed="rId6"/>
          <a:srcRect l="24368"/>
          <a:stretch/>
        </p:blipFill>
        <p:spPr>
          <a:xfrm>
            <a:off x="550864" y="1124590"/>
            <a:ext cx="6973888" cy="4610407"/>
          </a:xfrm>
          <a:custGeom>
            <a:avLst/>
            <a:gdLst/>
            <a:ahLst/>
            <a:cxnLst/>
            <a:rect l="l" t="t" r="r" b="b"/>
            <a:pathLst>
              <a:path w="6973888" h="5761037">
                <a:moveTo>
                  <a:pt x="0" y="0"/>
                </a:moveTo>
                <a:lnTo>
                  <a:pt x="6973888" y="0"/>
                </a:lnTo>
                <a:lnTo>
                  <a:pt x="6973888" y="5761037"/>
                </a:lnTo>
                <a:lnTo>
                  <a:pt x="0" y="5761037"/>
                </a:lnTo>
                <a:close/>
              </a:path>
            </a:pathLst>
          </a:cu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61B0F92C-925A-4D2E-839E-EB381378C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5000" y="4960218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E0A024-E4D2-2ACF-8702-B4D22609842C}"/>
              </a:ext>
            </a:extLst>
          </p:cNvPr>
          <p:cNvSpPr txBox="1"/>
          <p:nvPr/>
        </p:nvSpPr>
        <p:spPr>
          <a:xfrm flipH="1">
            <a:off x="7997021" y="4189344"/>
            <a:ext cx="3445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Soumen Koley, Jan Harms et al.</a:t>
            </a:r>
          </a:p>
          <a:p>
            <a:r>
              <a:rPr lang="en-US" dirty="0"/>
              <a:t>GSSI, L’Aquila, Italy</a:t>
            </a:r>
          </a:p>
        </p:txBody>
      </p: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76F78C-C006-A912-BE29-0783CAF2F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84" y="63891"/>
            <a:ext cx="2569051" cy="970768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5B9BF4F-1C2B-B922-57FC-2DD61CC0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Lunar Gravitational-wave Antenna, L'Aquila, Italy - Feb 09-10, 2023                        soumen.koley@gssi.it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BCBD4A5-C147-BB3A-7EC8-63B0C237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2547BD-94E6-1884-61B7-06EB571AA131}"/>
              </a:ext>
            </a:extLst>
          </p:cNvPr>
          <p:cNvSpPr txBox="1"/>
          <p:nvPr/>
        </p:nvSpPr>
        <p:spPr>
          <a:xfrm>
            <a:off x="498764" y="5702642"/>
            <a:ext cx="702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Simulation courtesy: Dimitri Komatitsch - shows the propagation of seismic acoustic waves on Mars (several times around the planet) during a surface impact (</a:t>
            </a:r>
            <a:r>
              <a:rPr lang="en-US" sz="1100" i="1" dirty="0" err="1"/>
              <a:t>eg</a:t>
            </a:r>
            <a:r>
              <a:rPr lang="en-US" sz="1100" i="1" dirty="0"/>
              <a:t> meteorite).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35FBA-0F92-88A1-9B33-56E0BABDA46A}"/>
              </a:ext>
            </a:extLst>
          </p:cNvPr>
          <p:cNvSpPr txBox="1"/>
          <p:nvPr/>
        </p:nvSpPr>
        <p:spPr>
          <a:xfrm>
            <a:off x="0" y="0"/>
            <a:ext cx="71939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https://github.com/SPECFEM/specfem3d</a:t>
            </a:r>
          </a:p>
        </p:txBody>
      </p:sp>
    </p:spTree>
    <p:extLst>
      <p:ext uri="{BB962C8B-B14F-4D97-AF65-F5344CB8AC3E}">
        <p14:creationId xmlns:p14="http://schemas.microsoft.com/office/powerpoint/2010/main" val="40667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Building the mesh – the steps (multiple surfaces)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10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Generating contours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5007321"/>
            <a:ext cx="786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two surfaces generated and named as the </a:t>
            </a:r>
            <a:r>
              <a:rPr lang="en-US" sz="1400" i="1" dirty="0" err="1">
                <a:solidFill>
                  <a:schemeClr val="bg1"/>
                </a:solidFill>
              </a:rPr>
              <a:t>slabtop</a:t>
            </a:r>
            <a:r>
              <a:rPr lang="en-US" sz="1400" i="1" dirty="0">
                <a:solidFill>
                  <a:schemeClr val="bg1"/>
                </a:solidFill>
              </a:rPr>
              <a:t> and </a:t>
            </a:r>
            <a:r>
              <a:rPr lang="en-US" sz="1400" i="1" dirty="0" err="1">
                <a:solidFill>
                  <a:schemeClr val="bg1"/>
                </a:solidFill>
              </a:rPr>
              <a:t>slabbot</a:t>
            </a:r>
            <a:r>
              <a:rPr lang="en-US" sz="1400" i="1" dirty="0">
                <a:solidFill>
                  <a:schemeClr val="bg1"/>
                </a:solidFill>
              </a:rPr>
              <a:t> respectively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50B1E7-7091-26CC-3153-B6456C9CA492}"/>
              </a:ext>
            </a:extLst>
          </p:cNvPr>
          <p:cNvSpPr/>
          <p:nvPr/>
        </p:nvSpPr>
        <p:spPr>
          <a:xfrm>
            <a:off x="505193" y="2708678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Constructing a surface using the contours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26FE2E-9201-9C44-12CD-4854D0436011}"/>
              </a:ext>
            </a:extLst>
          </p:cNvPr>
          <p:cNvCxnSpPr>
            <a:cxnSpLocks/>
            <a:stCxn id="7" idx="2"/>
            <a:endCxn id="3" idx="0"/>
          </p:cNvCxnSpPr>
          <p:nvPr/>
        </p:nvCxnSpPr>
        <p:spPr>
          <a:xfrm>
            <a:off x="1576203" y="1808592"/>
            <a:ext cx="0" cy="90008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950A21-F528-B321-30DE-5C3F85BC92B2}"/>
              </a:ext>
            </a:extLst>
          </p:cNvPr>
          <p:cNvSpPr/>
          <p:nvPr/>
        </p:nvSpPr>
        <p:spPr>
          <a:xfrm>
            <a:off x="505193" y="4184685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Constructing multiple surfaces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D1DB99-9865-DDC0-C328-98AB45E0BF88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576203" y="3623078"/>
            <a:ext cx="0" cy="561607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5BD99A-0729-7738-486F-08069069F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81" y="889244"/>
            <a:ext cx="9087583" cy="41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800" i="1" dirty="0">
                <a:solidFill>
                  <a:schemeClr val="bg1"/>
                </a:solidFill>
              </a:rPr>
              <a:t>Building the mesh – the steps (volume)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11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Generating contours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5007321"/>
            <a:ext cx="7862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the volume constructed between two surfaces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50B1E7-7091-26CC-3153-B6456C9CA492}"/>
              </a:ext>
            </a:extLst>
          </p:cNvPr>
          <p:cNvSpPr/>
          <p:nvPr/>
        </p:nvSpPr>
        <p:spPr>
          <a:xfrm>
            <a:off x="505193" y="2708678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Constructing a surface using the contours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26FE2E-9201-9C44-12CD-4854D0436011}"/>
              </a:ext>
            </a:extLst>
          </p:cNvPr>
          <p:cNvCxnSpPr>
            <a:cxnSpLocks/>
            <a:stCxn id="7" idx="2"/>
            <a:endCxn id="3" idx="0"/>
          </p:cNvCxnSpPr>
          <p:nvPr/>
        </p:nvCxnSpPr>
        <p:spPr>
          <a:xfrm>
            <a:off x="1576203" y="1808592"/>
            <a:ext cx="0" cy="90008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950A21-F528-B321-30DE-5C3F85BC92B2}"/>
              </a:ext>
            </a:extLst>
          </p:cNvPr>
          <p:cNvSpPr/>
          <p:nvPr/>
        </p:nvSpPr>
        <p:spPr>
          <a:xfrm>
            <a:off x="505193" y="4184685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Constructing multiple surfaces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D1DB99-9865-DDC0-C328-98AB45E0BF88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576203" y="3623078"/>
            <a:ext cx="0" cy="561607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8B4A27-0926-125F-5832-F2ACB35CFF2D}"/>
              </a:ext>
            </a:extLst>
          </p:cNvPr>
          <p:cNvSpPr/>
          <p:nvPr/>
        </p:nvSpPr>
        <p:spPr>
          <a:xfrm>
            <a:off x="505193" y="56606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Creating a volume enclosed by the surfaces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7746F7-B967-AB57-CE76-026C183DDCDD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576203" y="5099085"/>
            <a:ext cx="0" cy="59697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4117FBA-29A6-B330-4A29-0652C3FE6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4" y="864855"/>
            <a:ext cx="9087583" cy="40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1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Building the mesh – the steps (intersecting volumes)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12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Chopping volumes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5007321"/>
            <a:ext cx="7862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the cube intersected with the volume created previously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76D7D4-46F8-DAB2-074F-BB3A9E272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1"/>
          <a:stretch/>
        </p:blipFill>
        <p:spPr>
          <a:xfrm>
            <a:off x="2853331" y="876230"/>
            <a:ext cx="9015385" cy="40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60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498000" cy="552240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Building the mesh – the steps </a:t>
            </a:r>
            <a:r>
              <a:rPr lang="en-US" sz="2200" i="1" dirty="0">
                <a:solidFill>
                  <a:schemeClr val="bg1"/>
                </a:solidFill>
              </a:rPr>
              <a:t>(merging and imprinting volume)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13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Chopping volumes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5007321"/>
            <a:ext cx="786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a case of subduction zone which was obtained by web-cutting two volumes and then merging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BA37A2-9C6C-CF67-B2A6-36C1D124D205}"/>
              </a:ext>
            </a:extLst>
          </p:cNvPr>
          <p:cNvSpPr/>
          <p:nvPr/>
        </p:nvSpPr>
        <p:spPr>
          <a:xfrm>
            <a:off x="505193" y="2447608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Merging/Imprinting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B2E9E2-69A7-2667-A988-49CBBF1DD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4" y="871256"/>
            <a:ext cx="9087583" cy="416780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1B65BD-3423-990F-3CC5-FB810264958C}"/>
              </a:ext>
            </a:extLst>
          </p:cNvPr>
          <p:cNvCxnSpPr>
            <a:stCxn id="7" idx="2"/>
            <a:endCxn id="3" idx="0"/>
          </p:cNvCxnSpPr>
          <p:nvPr/>
        </p:nvCxnSpPr>
        <p:spPr>
          <a:xfrm>
            <a:off x="1576203" y="1808592"/>
            <a:ext cx="0" cy="6390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358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Building the mesh – the steps </a:t>
            </a:r>
            <a:r>
              <a:rPr lang="en-US" sz="2700" i="1" dirty="0">
                <a:solidFill>
                  <a:schemeClr val="bg1"/>
                </a:solidFill>
              </a:rPr>
              <a:t>(creating mesh elements)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14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Chopping volumes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5007321"/>
            <a:ext cx="786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a tetrahedra meshed volume representing subduction zone over a half-space and splay fault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BA37A2-9C6C-CF67-B2A6-36C1D124D205}"/>
              </a:ext>
            </a:extLst>
          </p:cNvPr>
          <p:cNvSpPr/>
          <p:nvPr/>
        </p:nvSpPr>
        <p:spPr>
          <a:xfrm>
            <a:off x="505193" y="2447608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Merging/Imprinting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1B65BD-3423-990F-3CC5-FB810264958C}"/>
              </a:ext>
            </a:extLst>
          </p:cNvPr>
          <p:cNvCxnSpPr>
            <a:stCxn id="7" idx="2"/>
            <a:endCxn id="3" idx="0"/>
          </p:cNvCxnSpPr>
          <p:nvPr/>
        </p:nvCxnSpPr>
        <p:spPr>
          <a:xfrm>
            <a:off x="1576203" y="1808592"/>
            <a:ext cx="0" cy="6390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E81FB5-57E5-2B61-2E81-4C3B0F28C82C}"/>
              </a:ext>
            </a:extLst>
          </p:cNvPr>
          <p:cNvSpPr/>
          <p:nvPr/>
        </p:nvSpPr>
        <p:spPr>
          <a:xfrm>
            <a:off x="505193" y="4036445"/>
            <a:ext cx="2142020" cy="59112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Meshed volume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8ECEE4-7D22-F63E-26E8-BC667EA395B8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1576203" y="3362008"/>
            <a:ext cx="0" cy="674437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913E94-6817-1871-3774-FF04BEBB3AA8}"/>
              </a:ext>
            </a:extLst>
          </p:cNvPr>
          <p:cNvSpPr txBox="1"/>
          <p:nvPr/>
        </p:nvSpPr>
        <p:spPr>
          <a:xfrm>
            <a:off x="505193" y="3437616"/>
            <a:ext cx="143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Some more edits</a:t>
            </a: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9169870C-5F57-AA31-844E-CCB798B45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77" y="883763"/>
            <a:ext cx="9348086" cy="40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Building the mesh – the steps (mesh quality)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15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Chopping volumes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5007321"/>
            <a:ext cx="786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the mesh quality based on the condition number metric. Some elements have high condition number especially near edge transitions.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BA37A2-9C6C-CF67-B2A6-36C1D124D205}"/>
              </a:ext>
            </a:extLst>
          </p:cNvPr>
          <p:cNvSpPr/>
          <p:nvPr/>
        </p:nvSpPr>
        <p:spPr>
          <a:xfrm>
            <a:off x="505193" y="2447608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Merging/Imprinting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1B65BD-3423-990F-3CC5-FB810264958C}"/>
              </a:ext>
            </a:extLst>
          </p:cNvPr>
          <p:cNvCxnSpPr>
            <a:stCxn id="7" idx="2"/>
            <a:endCxn id="3" idx="0"/>
          </p:cNvCxnSpPr>
          <p:nvPr/>
        </p:nvCxnSpPr>
        <p:spPr>
          <a:xfrm>
            <a:off x="1576203" y="1808592"/>
            <a:ext cx="0" cy="6390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E81FB5-57E5-2B61-2E81-4C3B0F28C82C}"/>
              </a:ext>
            </a:extLst>
          </p:cNvPr>
          <p:cNvSpPr/>
          <p:nvPr/>
        </p:nvSpPr>
        <p:spPr>
          <a:xfrm>
            <a:off x="505193" y="4036445"/>
            <a:ext cx="2142020" cy="59112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Meshed volume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8ECEE4-7D22-F63E-26E8-BC667EA395B8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1576203" y="3362008"/>
            <a:ext cx="0" cy="674437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913E94-6817-1871-3774-FF04BEBB3AA8}"/>
              </a:ext>
            </a:extLst>
          </p:cNvPr>
          <p:cNvSpPr txBox="1"/>
          <p:nvPr/>
        </p:nvSpPr>
        <p:spPr>
          <a:xfrm>
            <a:off x="505193" y="3437616"/>
            <a:ext cx="143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Some more edits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2B9993-2351-EA3E-4CEE-22E52B5AA9FA}"/>
              </a:ext>
            </a:extLst>
          </p:cNvPr>
          <p:cNvSpPr/>
          <p:nvPr/>
        </p:nvSpPr>
        <p:spPr>
          <a:xfrm>
            <a:off x="505193" y="5268930"/>
            <a:ext cx="2142020" cy="143498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Check mesh quality/condition number between [1,2] is good</a:t>
            </a:r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67BEF8-E3D1-4788-3644-60592A7997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"/>
          <a:stretch/>
        </p:blipFill>
        <p:spPr>
          <a:xfrm>
            <a:off x="2814890" y="894734"/>
            <a:ext cx="9299648" cy="40409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D5E764-AAED-4A2E-35A3-3E1097E5976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1576203" y="4627571"/>
            <a:ext cx="0" cy="64135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>
                <a:solidFill>
                  <a:schemeClr val="bg1"/>
                </a:solidFill>
              </a:rPr>
              <a:t>SPECFEM3D – </a:t>
            </a:r>
            <a:r>
              <a:rPr lang="en-US" sz="2700" i="1">
                <a:solidFill>
                  <a:schemeClr val="bg1"/>
                </a:solidFill>
              </a:rPr>
              <a:t>Absorbing boundary conditions</a:t>
            </a:r>
            <a:endParaRPr lang="en-US" sz="2700" i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16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7532433" y="738437"/>
            <a:ext cx="4278987" cy="5411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SPECFEM provides two options for absorbing boundary conditions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Stacey ABCs (Paraxial approximation) </a:t>
            </a:r>
            <a:r>
              <a:rPr lang="en-US" sz="1600" dirty="0">
                <a:solidFill>
                  <a:schemeClr val="bg1"/>
                </a:solidFill>
                <a:hlinkClick r:id="rId5"/>
              </a:rPr>
              <a:t>Clayton and </a:t>
            </a:r>
            <a:r>
              <a:rPr lang="en-US" sz="1600" dirty="0" err="1">
                <a:solidFill>
                  <a:schemeClr val="bg1"/>
                </a:solidFill>
                <a:hlinkClick r:id="rId5"/>
              </a:rPr>
              <a:t>Engquist</a:t>
            </a:r>
            <a:r>
              <a:rPr lang="en-US" sz="1600" dirty="0">
                <a:solidFill>
                  <a:schemeClr val="bg1"/>
                </a:solidFill>
                <a:hlinkClick r:id="rId5"/>
              </a:rPr>
              <a:t>, 1977</a:t>
            </a:r>
            <a:endParaRPr lang="en-US" sz="16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Convolutional Perfectly matched layer (CPML) </a:t>
            </a:r>
            <a:r>
              <a:rPr lang="en-US" sz="1600" dirty="0">
                <a:solidFill>
                  <a:schemeClr val="bg1"/>
                </a:solidFill>
                <a:hlinkClick r:id="rId6"/>
              </a:rPr>
              <a:t>Komatitsch &amp; Martin 2007</a:t>
            </a:r>
            <a:endParaRPr lang="en-US" sz="1600" dirty="0">
              <a:solidFill>
                <a:schemeClr val="bg1"/>
              </a:solidFill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Flat PML edges must be parallel to </a:t>
            </a:r>
            <a:r>
              <a:rPr lang="en-US" sz="1400" i="1" dirty="0" err="1">
                <a:solidFill>
                  <a:schemeClr val="bg1"/>
                </a:solidFill>
              </a:rPr>
              <a:t>coordinatexes</a:t>
            </a:r>
            <a:endParaRPr lang="en-US" sz="1400" i="1" dirty="0">
              <a:solidFill>
                <a:schemeClr val="bg1"/>
              </a:solidFill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Constant thickness in each dimension (grid points can vary)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No velocity variation normal to PML elements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In case of tomography model, extent every  outer element to PML</a:t>
            </a:r>
          </a:p>
        </p:txBody>
      </p:sp>
      <p:pic>
        <p:nvPicPr>
          <p:cNvPr id="9" name="Y2Mate.is - Simulation of inhomogeneous acoustic wave equation with absorbing boundary conditions (free on top)-rZylZigmE0U-720p-1656691261980">
            <a:hlinkClick r:id="" action="ppaction://media"/>
            <a:extLst>
              <a:ext uri="{FF2B5EF4-FFF2-40B4-BE49-F238E27FC236}">
                <a16:creationId xmlns:a16="http://schemas.microsoft.com/office/drawing/2014/main" id="{0751054D-9E1D-F159-D36E-A85D21929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76" y="779341"/>
            <a:ext cx="7354317" cy="5023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434015-3347-C331-9925-7593E450F150}"/>
              </a:ext>
            </a:extLst>
          </p:cNvPr>
          <p:cNvSpPr txBox="1"/>
          <p:nvPr/>
        </p:nvSpPr>
        <p:spPr>
          <a:xfrm>
            <a:off x="0" y="6195566"/>
            <a:ext cx="741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C00000"/>
                </a:solidFill>
              </a:rPr>
              <a:t>Warning: PML elements can be acoustic or elastic and not </a:t>
            </a:r>
            <a:r>
              <a:rPr lang="en-US" sz="1400" i="1" dirty="0" err="1">
                <a:solidFill>
                  <a:srgbClr val="C00000"/>
                </a:solidFill>
              </a:rPr>
              <a:t>poroelastic</a:t>
            </a:r>
            <a:r>
              <a:rPr lang="en-US" sz="1400" i="1" dirty="0">
                <a:solidFill>
                  <a:srgbClr val="C00000"/>
                </a:solidFill>
              </a:rPr>
              <a:t> and viscoelastic</a:t>
            </a:r>
          </a:p>
        </p:txBody>
      </p:sp>
    </p:spTree>
    <p:extLst>
      <p:ext uri="{BB962C8B-B14F-4D97-AF65-F5344CB8AC3E}">
        <p14:creationId xmlns:p14="http://schemas.microsoft.com/office/powerpoint/2010/main" val="19430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Mesh decomposition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17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7" y="738437"/>
            <a:ext cx="11482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SPECFEM3D Cartesian software package performs large scale simulations in a parallel ’Single Process Multiple Data’ way.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spectral-element mesh created with CUBIT needs to be distributed on the processors.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partitioning is executed once and for all prior to the execution of the solver so it is referred to as a static mapping.</a:t>
            </a:r>
          </a:p>
        </p:txBody>
      </p:sp>
      <p:pic>
        <p:nvPicPr>
          <p:cNvPr id="6" name="Picture 5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A295D050-D623-49B0-985F-3C138C24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3" y="2339013"/>
            <a:ext cx="4854567" cy="39193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A655322-F07D-C200-3F61-918FA9541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93" y="2339013"/>
            <a:ext cx="5012904" cy="392965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300047E-7900-37B4-1896-432E2A5B2C1D}"/>
              </a:ext>
            </a:extLst>
          </p:cNvPr>
          <p:cNvSpPr/>
          <p:nvPr/>
        </p:nvSpPr>
        <p:spPr>
          <a:xfrm>
            <a:off x="5547023" y="3920301"/>
            <a:ext cx="712323" cy="575920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Source excitation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18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B8F6C9-6BD3-AC24-D647-FC2419D859B0}"/>
                  </a:ext>
                </a:extLst>
              </p:cNvPr>
              <p:cNvSpPr txBox="1"/>
              <p:nvPr/>
            </p:nvSpPr>
            <p:spPr>
              <a:xfrm>
                <a:off x="328578" y="738437"/>
                <a:ext cx="5629490" cy="1989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SPECFEM accommodates different types of input sources: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User defined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CMT Solutions (Moment Tensor)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A Heavyside step function with a very short half-duration (depends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) is used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B8F6C9-6BD3-AC24-D647-FC2419D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78" y="738437"/>
                <a:ext cx="5629490" cy="1989775"/>
              </a:xfrm>
              <a:prstGeom prst="rect">
                <a:avLst/>
              </a:prstGeom>
              <a:blipFill>
                <a:blip r:embed="rId3"/>
                <a:stretch>
                  <a:fillRect l="-975" t="-1223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, table&#10;&#10;Description automatically generated">
            <a:extLst>
              <a:ext uri="{FF2B5EF4-FFF2-40B4-BE49-F238E27FC236}">
                <a16:creationId xmlns:a16="http://schemas.microsoft.com/office/drawing/2014/main" id="{8487BC4A-DD99-5304-C082-07A924991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29" y="385877"/>
            <a:ext cx="5629490" cy="2670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82D407-DE9A-2D22-1283-0003D2F817DF}"/>
                  </a:ext>
                </a:extLst>
              </p:cNvPr>
              <p:cNvSpPr txBox="1"/>
              <p:nvPr/>
            </p:nvSpPr>
            <p:spPr>
              <a:xfrm>
                <a:off x="328577" y="2682895"/>
                <a:ext cx="5629490" cy="382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Force solution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Can be oriented along any direction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If the source location is not a grid-point, Lagrange interpolation is performed to obtained the force solution at the nearest grid point</a:t>
                </a:r>
              </a:p>
              <a:p>
                <a:pPr lvl="1"/>
                <a:endParaRPr lang="en-US" sz="1600" dirty="0">
                  <a:solidFill>
                    <a:schemeClr val="bg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Wavelet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Default function is the Dirac-delta function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Ricker wavelet can also be used with a given peak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1−2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82D407-DE9A-2D22-1283-0003D2F81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77" y="2682895"/>
                <a:ext cx="5629490" cy="3824317"/>
              </a:xfrm>
              <a:prstGeom prst="rect">
                <a:avLst/>
              </a:prstGeom>
              <a:blipFill>
                <a:blip r:embed="rId5"/>
                <a:stretch>
                  <a:fillRect l="-433" t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BD9E693-F69C-0321-FC48-0D6A53566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4" y="3332539"/>
            <a:ext cx="3172767" cy="19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Run the forward model code xspecfem3d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19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8" y="738437"/>
            <a:ext cx="4056500" cy="272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Before running the forward modeling code, three main parameter files must be checked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chemeClr val="bg1"/>
                </a:solidFill>
              </a:rPr>
              <a:t>Par_file</a:t>
            </a:r>
            <a:r>
              <a:rPr lang="en-US" sz="1600" i="1" dirty="0">
                <a:solidFill>
                  <a:schemeClr val="bg1"/>
                </a:solidFill>
              </a:rPr>
              <a:t> the main parameter file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CMTSOLUTION or FORCESOLUTION the earthquake source parameter file or the force source parameter file, and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STATIONS the stations file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6448C-ABAB-496C-8EA2-998029DB0297}"/>
              </a:ext>
            </a:extLst>
          </p:cNvPr>
          <p:cNvSpPr txBox="1"/>
          <p:nvPr/>
        </p:nvSpPr>
        <p:spPr>
          <a:xfrm>
            <a:off x="6047623" y="6042114"/>
            <a:ext cx="325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1922 Sao Paolo earthquake Mb = 5.1</a:t>
            </a:r>
          </a:p>
        </p:txBody>
      </p:sp>
      <p:pic>
        <p:nvPicPr>
          <p:cNvPr id="7" name="Y2Mate.is - São Paulo 1922 Earthquake-sp9_oJenOyM-720p-1659511917182">
            <a:hlinkClick r:id="" action="ppaction://media"/>
            <a:extLst>
              <a:ext uri="{FF2B5EF4-FFF2-40B4-BE49-F238E27FC236}">
                <a16:creationId xmlns:a16="http://schemas.microsoft.com/office/drawing/2014/main" id="{AFD7A7C3-A23F-BAF8-0845-1EB0FEBEB7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2557" y="661997"/>
            <a:ext cx="5115886" cy="53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713708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- </a:t>
            </a:r>
            <a:r>
              <a:rPr lang="en-US" sz="2800" i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B3E81-8B44-C6A9-CB16-11BC714EEAA9}"/>
              </a:ext>
            </a:extLst>
          </p:cNvPr>
          <p:cNvSpPr txBox="1"/>
          <p:nvPr/>
        </p:nvSpPr>
        <p:spPr>
          <a:xfrm>
            <a:off x="217604" y="823465"/>
            <a:ext cx="11230499" cy="134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A classic seismic wave propagation software for acoustic, elastic, viscoelastic,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poro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-elastic medium optimized for high performance computing (</a:t>
            </a:r>
            <a:r>
              <a:rPr lang="en-US" dirty="0">
                <a:solidFill>
                  <a:schemeClr val="bg2"/>
                </a:solidFill>
                <a:latin typeface="+mj-lt"/>
                <a:hlinkClick r:id="rId2"/>
              </a:rPr>
              <a:t>Komatitsch et al., 2010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FORTRAN  + Message Passing Interface (MPI) + python wrappers (high-level)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MPI + GPUs + better algorithms: even better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17D57-5B1A-1272-D8C6-3C18961C38D4}"/>
              </a:ext>
            </a:extLst>
          </p:cNvPr>
          <p:cNvSpPr txBox="1"/>
          <p:nvPr/>
        </p:nvSpPr>
        <p:spPr>
          <a:xfrm>
            <a:off x="177018" y="2399669"/>
            <a:ext cx="1035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SPECFEM performance is excellent </a:t>
            </a:r>
            <a:r>
              <a:rPr lang="en-US" dirty="0" err="1">
                <a:solidFill>
                  <a:schemeClr val="bg1"/>
                </a:solidFill>
              </a:rPr>
              <a:t>w.r.t.</a:t>
            </a:r>
            <a:r>
              <a:rPr lang="en-US" dirty="0">
                <a:solidFill>
                  <a:schemeClr val="bg1"/>
                </a:solidFill>
              </a:rPr>
              <a:t> both weak and strong scaling (</a:t>
            </a:r>
            <a:r>
              <a:rPr lang="en-US" dirty="0">
                <a:solidFill>
                  <a:schemeClr val="bg1"/>
                </a:solidFill>
                <a:hlinkClick r:id="rId3"/>
              </a:rPr>
              <a:t>Tsuboi et al. 2016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Picture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EC269AFC-D4E2-2DF9-0C9A-6556B0B7C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1" y="3001760"/>
            <a:ext cx="2917825" cy="2803525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D7BAF907-336D-3B9A-BAF8-C1DC266F5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2"/>
          <a:stretch/>
        </p:blipFill>
        <p:spPr>
          <a:xfrm>
            <a:off x="3367307" y="3001760"/>
            <a:ext cx="3099168" cy="2805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2DF4A-AE88-D6D3-8400-A4CBC3C7871A}"/>
              </a:ext>
            </a:extLst>
          </p:cNvPr>
          <p:cNvSpPr txBox="1"/>
          <p:nvPr/>
        </p:nvSpPr>
        <p:spPr>
          <a:xfrm>
            <a:off x="1076062" y="5805285"/>
            <a:ext cx="1394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Weak scaling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ECE95-DE4B-4B8D-C737-8D70E280D6B1}"/>
              </a:ext>
            </a:extLst>
          </p:cNvPr>
          <p:cNvSpPr txBox="1"/>
          <p:nvPr/>
        </p:nvSpPr>
        <p:spPr>
          <a:xfrm>
            <a:off x="4219724" y="5805285"/>
            <a:ext cx="1394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Strong scaling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9B433-65FC-2436-20FE-8F60D688EAAD}"/>
              </a:ext>
            </a:extLst>
          </p:cNvPr>
          <p:cNvSpPr txBox="1"/>
          <p:nvPr/>
        </p:nvSpPr>
        <p:spPr>
          <a:xfrm>
            <a:off x="177018" y="6179970"/>
            <a:ext cx="296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FLOPS = floating point operations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3E249C-F30A-FCA8-4075-CDFFC7C5F7C5}"/>
                  </a:ext>
                </a:extLst>
              </p:cNvPr>
              <p:cNvSpPr txBox="1"/>
              <p:nvPr/>
            </p:nvSpPr>
            <p:spPr>
              <a:xfrm>
                <a:off x="6658895" y="2786819"/>
                <a:ext cx="5238408" cy="38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Weak Scaling: Both number of processers and the problem size increases</a:t>
                </a:r>
              </a:p>
              <a:p>
                <a:endParaRPr lang="en-US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Strong scaling: Problem size remains same, but the number of processors increase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𝑆𝑝𝑒𝑒𝑑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𝑢𝑝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den>
                    </m:f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is the time taken to execute the main time loop of the code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nodes respectively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Problem size =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3,744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elements per slice;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82</m:t>
                    </m:r>
                    <m:r>
                      <a:rPr 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134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slices,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6.65×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grid points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Physical time length of the seismogram = 7 min (about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43</m:t>
                    </m:r>
                    <m:r>
                      <a:rPr 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time-steps)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3E249C-F30A-FCA8-4075-CDFFC7C5F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895" y="2786819"/>
                <a:ext cx="5238408" cy="3808543"/>
              </a:xfrm>
              <a:prstGeom prst="rect">
                <a:avLst/>
              </a:prstGeom>
              <a:blipFill>
                <a:blip r:embed="rId6"/>
                <a:stretch>
                  <a:fillRect l="-465" t="-480" r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1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Output files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20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8" y="738437"/>
            <a:ext cx="11548518" cy="15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SPECFEM3D can produce the following output files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Synthetic seismograms at the station locations (STATIONS FILE)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Specify NSTEP: multiple of simulation time step ‘dt’ at which seismograms are written to disk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Default units to velocity (can be changed to displacement)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5E2EA-685A-78CB-4603-1314C9938D36}"/>
              </a:ext>
            </a:extLst>
          </p:cNvPr>
          <p:cNvSpPr txBox="1"/>
          <p:nvPr/>
        </p:nvSpPr>
        <p:spPr>
          <a:xfrm>
            <a:off x="328577" y="2438677"/>
            <a:ext cx="823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Surface movies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Specify time-stepping factor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13A07-2EDB-13C4-1BCC-732A21079D76}"/>
              </a:ext>
            </a:extLst>
          </p:cNvPr>
          <p:cNvSpPr txBox="1"/>
          <p:nvPr/>
        </p:nvSpPr>
        <p:spPr>
          <a:xfrm>
            <a:off x="328577" y="3329225"/>
            <a:ext cx="8047731" cy="12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Volume movies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Specify high resolution (all GLL points used) or not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Time stepping factor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9076C-9778-6E86-2F3B-227D9B23F1EC}"/>
              </a:ext>
            </a:extLst>
          </p:cNvPr>
          <p:cNvSpPr txBox="1"/>
          <p:nvPr/>
        </p:nvSpPr>
        <p:spPr>
          <a:xfrm>
            <a:off x="328577" y="4819544"/>
            <a:ext cx="8234652" cy="15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Finite frequency sensitivity kernels between specified station pairs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Run after executing the forward model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Useful for performing tomography (check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Tromp, 2005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Used in Noise cross-correlation simulations</a:t>
            </a:r>
          </a:p>
        </p:txBody>
      </p:sp>
    </p:spTree>
    <p:extLst>
      <p:ext uri="{BB962C8B-B14F-4D97-AF65-F5344CB8AC3E}">
        <p14:creationId xmlns:p14="http://schemas.microsoft.com/office/powerpoint/2010/main" val="17458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Noise cross-correlation simulations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21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8" y="738437"/>
            <a:ext cx="1154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SPECFEM3D can computes the cross-correlations between station pairs in 3 steps (implying the simulations have to run together)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Tromp,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35F78-B57E-E888-3F00-0767403A8BA5}"/>
              </a:ext>
            </a:extLst>
          </p:cNvPr>
          <p:cNvSpPr txBox="1"/>
          <p:nvPr/>
        </p:nvSpPr>
        <p:spPr>
          <a:xfrm>
            <a:off x="444569" y="1461208"/>
            <a:ext cx="1119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Set Noise tomography = 1, Simulation type =1 (Injecting source at receiver A, observed at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Save_forward</a:t>
            </a:r>
            <a:r>
              <a:rPr lang="en-US" sz="1600" dirty="0">
                <a:solidFill>
                  <a:schemeClr val="bg1"/>
                </a:solidFill>
              </a:rPr>
              <a:t> set to False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1EA45-976B-DB60-8255-AF00FB14D159}"/>
              </a:ext>
            </a:extLst>
          </p:cNvPr>
          <p:cNvSpPr txBox="1"/>
          <p:nvPr/>
        </p:nvSpPr>
        <p:spPr>
          <a:xfrm>
            <a:off x="444569" y="3900627"/>
            <a:ext cx="1035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Set Noise tomography = 2, Simulation type =1  (Adjoint case)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Save_forward</a:t>
            </a:r>
            <a:r>
              <a:rPr lang="en-US" sz="1600" dirty="0">
                <a:solidFill>
                  <a:schemeClr val="bg1"/>
                </a:solidFill>
              </a:rPr>
              <a:t> set to True (will be used with the first step for kernel calculation)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766D5-0D35-735D-2308-9D77DF14B604}"/>
              </a:ext>
            </a:extLst>
          </p:cNvPr>
          <p:cNvSpPr txBox="1"/>
          <p:nvPr/>
        </p:nvSpPr>
        <p:spPr>
          <a:xfrm>
            <a:off x="8088084" y="4738087"/>
            <a:ext cx="3115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Set Noise tomography = 3, Simulation type =3  (Sensitivity Kernel calculation)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Save_forward</a:t>
            </a:r>
            <a:r>
              <a:rPr lang="en-US" sz="1600" dirty="0">
                <a:solidFill>
                  <a:schemeClr val="bg1"/>
                </a:solidFill>
              </a:rPr>
              <a:t> set to False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E4141FD-8D0E-C7A4-A164-FA04EFDC5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4" y="2122423"/>
            <a:ext cx="4209945" cy="1723475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C5E6C684-09FD-0AB3-8AED-F6B24C6EE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83" y="2116509"/>
            <a:ext cx="4511060" cy="1784117"/>
          </a:xfrm>
          <a:prstGeom prst="rect">
            <a:avLst/>
          </a:prstGeom>
        </p:spPr>
      </p:pic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30F7EAD3-6654-836B-E5E4-FD1E778EFE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53523"/>
          <a:stretch/>
        </p:blipFill>
        <p:spPr>
          <a:xfrm>
            <a:off x="697166" y="4587167"/>
            <a:ext cx="3243341" cy="1619250"/>
          </a:xfrm>
          <a:prstGeom prst="rect">
            <a:avLst/>
          </a:prstGeom>
        </p:spPr>
      </p:pic>
      <p:pic>
        <p:nvPicPr>
          <p:cNvPr id="18" name="Picture 17" descr="Diagram&#10;&#10;Description automatically generated with low confidence">
            <a:extLst>
              <a:ext uri="{FF2B5EF4-FFF2-40B4-BE49-F238E27FC236}">
                <a16:creationId xmlns:a16="http://schemas.microsoft.com/office/drawing/2014/main" id="{1ACEE7AE-D5D6-732E-E79D-3965139D8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0" r="1854"/>
          <a:stretch/>
        </p:blipFill>
        <p:spPr>
          <a:xfrm>
            <a:off x="4359819" y="4587167"/>
            <a:ext cx="3218081" cy="1619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37F510-69EB-47D8-2E5E-D3C31F5E4C7B}"/>
              </a:ext>
            </a:extLst>
          </p:cNvPr>
          <p:cNvSpPr txBox="1"/>
          <p:nvPr/>
        </p:nvSpPr>
        <p:spPr>
          <a:xfrm>
            <a:off x="661674" y="6206417"/>
            <a:ext cx="32788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Ensemble density sensitivity kernel positive branch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8ACEE-9934-12C4-D0CB-6FE543E397C3}"/>
              </a:ext>
            </a:extLst>
          </p:cNvPr>
          <p:cNvSpPr txBox="1"/>
          <p:nvPr/>
        </p:nvSpPr>
        <p:spPr>
          <a:xfrm>
            <a:off x="4359819" y="6206417"/>
            <a:ext cx="32788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Ensemble density sensitivity kernel negative branch</a:t>
            </a:r>
          </a:p>
        </p:txBody>
      </p:sp>
    </p:spTree>
    <p:extLst>
      <p:ext uri="{BB962C8B-B14F-4D97-AF65-F5344CB8AC3E}">
        <p14:creationId xmlns:p14="http://schemas.microsoft.com/office/powerpoint/2010/main" val="138846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Noise cross-correlation simulations – other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22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8" y="859683"/>
            <a:ext cx="115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Several other parameters need to be carefully set: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35F78-B57E-E888-3F00-0767403A8BA5}"/>
              </a:ext>
            </a:extLst>
          </p:cNvPr>
          <p:cNvSpPr txBox="1"/>
          <p:nvPr/>
        </p:nvSpPr>
        <p:spPr>
          <a:xfrm>
            <a:off x="444569" y="1461208"/>
            <a:ext cx="11196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Manually set CMT Solution – 0 (since no earthquakes necessary)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D54CE-5501-020B-33C4-A5E9C385A73C}"/>
              </a:ext>
            </a:extLst>
          </p:cNvPr>
          <p:cNvSpPr txBox="1"/>
          <p:nvPr/>
        </p:nvSpPr>
        <p:spPr>
          <a:xfrm>
            <a:off x="444568" y="2031955"/>
            <a:ext cx="1119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order of stations in STATIONS file is important . It will be used to determine the ‘main’ receiver, i.e., the one that simultaneously cross correlates with the others.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627EF-30D6-03C4-CC53-65545C704D8F}"/>
              </a:ext>
            </a:extLst>
          </p:cNvPr>
          <p:cNvSpPr txBox="1"/>
          <p:nvPr/>
        </p:nvSpPr>
        <p:spPr>
          <a:xfrm flipH="1">
            <a:off x="444568" y="2834895"/>
            <a:ext cx="1097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Specify the noise statistics, e.g., the ensemble-averaged noise spectrum. MATLAB scripts are provided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NOISE_TOMOGRAPHY(NSTEP, DT, </a:t>
            </a:r>
            <a:r>
              <a:rPr lang="en-US" sz="1600" dirty="0" err="1">
                <a:solidFill>
                  <a:schemeClr val="bg1"/>
                </a:solidFill>
              </a:rPr>
              <a:t>Tmin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Tmax</a:t>
            </a:r>
            <a:r>
              <a:rPr lang="en-US" sz="1600" dirty="0">
                <a:solidFill>
                  <a:schemeClr val="bg1"/>
                </a:solidFill>
              </a:rPr>
              <a:t>, NOISE_MODEL)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C4CB5B-8624-425E-ADC7-1D272B82D8A6}"/>
              </a:ext>
            </a:extLst>
          </p:cNvPr>
          <p:cNvSpPr txBox="1"/>
          <p:nvPr/>
        </p:nvSpPr>
        <p:spPr>
          <a:xfrm>
            <a:off x="444568" y="3413623"/>
            <a:ext cx="4621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DT is given in </a:t>
            </a:r>
            <a:r>
              <a:rPr lang="en-US" sz="1600" dirty="0" err="1">
                <a:solidFill>
                  <a:schemeClr val="bg1"/>
                </a:solidFill>
              </a:rPr>
              <a:t>Par_file</a:t>
            </a:r>
            <a:r>
              <a:rPr lang="en-US" sz="1600" dirty="0">
                <a:solidFill>
                  <a:schemeClr val="bg1"/>
                </a:solidFill>
              </a:rPr>
              <a:t>, but NSTEP is NOT the one specified in </a:t>
            </a:r>
            <a:r>
              <a:rPr lang="en-US" sz="1600" dirty="0" err="1">
                <a:solidFill>
                  <a:schemeClr val="bg1"/>
                </a:solidFill>
              </a:rPr>
              <a:t>Par_file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Instead, you have to feed 2 NSTEP − 1 to account for the doubled length of cross correlations.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4560BD-2E9D-FD39-A143-C21CB0482A50}"/>
              </a:ext>
            </a:extLst>
          </p:cNvPr>
          <p:cNvSpPr txBox="1"/>
          <p:nvPr/>
        </p:nvSpPr>
        <p:spPr>
          <a:xfrm>
            <a:off x="444568" y="4812017"/>
            <a:ext cx="431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Tmin</a:t>
            </a:r>
            <a:r>
              <a:rPr lang="en-US" sz="1600" dirty="0">
                <a:solidFill>
                  <a:schemeClr val="bg1"/>
                </a:solidFill>
              </a:rPr>
              <a:t> and </a:t>
            </a:r>
            <a:r>
              <a:rPr lang="en-US" sz="1600" dirty="0" err="1">
                <a:solidFill>
                  <a:schemeClr val="bg1"/>
                </a:solidFill>
              </a:rPr>
              <a:t>Tmax</a:t>
            </a:r>
            <a:r>
              <a:rPr lang="en-US" sz="1600" dirty="0">
                <a:solidFill>
                  <a:schemeClr val="bg1"/>
                </a:solidFill>
              </a:rPr>
              <a:t> correspond to the period range you are interested 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CFB40D-3811-757E-1C69-534844FC152F}"/>
              </a:ext>
            </a:extLst>
          </p:cNvPr>
          <p:cNvSpPr txBox="1"/>
          <p:nvPr/>
        </p:nvSpPr>
        <p:spPr>
          <a:xfrm>
            <a:off x="899246" y="5582818"/>
            <a:ext cx="4885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NOISE_MODEL denotes the noise model you will be using (’NLNM’ for New Low Noise Model or ’NHNM’ for New High Noise Model).</a:t>
            </a:r>
          </a:p>
        </p:txBody>
      </p:sp>
    </p:spTree>
    <p:extLst>
      <p:ext uri="{BB962C8B-B14F-4D97-AF65-F5344CB8AC3E}">
        <p14:creationId xmlns:p14="http://schemas.microsoft.com/office/powerpoint/2010/main" val="312130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Noise cross-correlation simulations – other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23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8" y="859683"/>
            <a:ext cx="115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Several other parameters need to be carefully set: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35F78-B57E-E888-3F00-0767403A8BA5}"/>
              </a:ext>
            </a:extLst>
          </p:cNvPr>
          <p:cNvSpPr txBox="1"/>
          <p:nvPr/>
        </p:nvSpPr>
        <p:spPr>
          <a:xfrm>
            <a:off x="444569" y="1461208"/>
            <a:ext cx="111965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File </a:t>
            </a:r>
            <a:r>
              <a:rPr lang="en-US" dirty="0" err="1">
                <a:solidFill>
                  <a:schemeClr val="bg1"/>
                </a:solidFill>
              </a:rPr>
              <a:t>irec_main_noise</a:t>
            </a:r>
            <a:endParaRPr lang="en-US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contains only one integer, which is the ID of the ‘main’ receiver.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For example, if this file contains 10, it means that the tent receiver listed in DATA/STATIONS becomes the master node or the reference station for cross-correlation calculations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D54CE-5501-020B-33C4-A5E9C385A73C}"/>
              </a:ext>
            </a:extLst>
          </p:cNvPr>
          <p:cNvSpPr txBox="1"/>
          <p:nvPr/>
        </p:nvSpPr>
        <p:spPr>
          <a:xfrm>
            <a:off x="444568" y="2874854"/>
            <a:ext cx="111965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File </a:t>
            </a:r>
            <a:r>
              <a:rPr lang="en-US" dirty="0" err="1">
                <a:solidFill>
                  <a:schemeClr val="bg1"/>
                </a:solidFill>
              </a:rPr>
              <a:t>nu_main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This file holds three numbers, forming a (unit) vector. It describes which component we are cross-correlating at the ‘main’ receiver,’.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three numbers correspond to E/N/Z components respectively. Most often, the vertical component is used, and in those cases the three numbers should be 0, 0 and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627EF-30D6-03C4-CC53-65545C704D8F}"/>
              </a:ext>
            </a:extLst>
          </p:cNvPr>
          <p:cNvSpPr txBox="1"/>
          <p:nvPr/>
        </p:nvSpPr>
        <p:spPr>
          <a:xfrm flipH="1">
            <a:off x="328577" y="4660254"/>
            <a:ext cx="109756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noise_tomography.f90.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default assumes vertical noise and a uniform distribution across the whole free surface of the model.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Modifications  can be done – then recompile the software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DE0DD-6BF9-EA3B-7C21-D952728CE655}"/>
              </a:ext>
            </a:extLst>
          </p:cNvPr>
          <p:cNvSpPr txBox="1"/>
          <p:nvPr/>
        </p:nvSpPr>
        <p:spPr>
          <a:xfrm>
            <a:off x="383947" y="5936465"/>
            <a:ext cx="1002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Careful: It is recommended to run all the three steps continuously in the same job in a cluster</a:t>
            </a:r>
          </a:p>
        </p:txBody>
      </p:sp>
    </p:spTree>
    <p:extLst>
      <p:ext uri="{BB962C8B-B14F-4D97-AF65-F5344CB8AC3E}">
        <p14:creationId xmlns:p14="http://schemas.microsoft.com/office/powerpoint/2010/main" val="90430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700" i="1" dirty="0">
                <a:solidFill>
                  <a:schemeClr val="bg1"/>
                </a:solidFill>
              </a:rPr>
              <a:t>Noise cross-correlation simulations – output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24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8" y="859683"/>
            <a:ext cx="115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Outputs are generated for both time domain cross-correlations and sensitivity kernels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5DE0DD-6BF9-EA3B-7C21-D952728CE655}"/>
                  </a:ext>
                </a:extLst>
              </p:cNvPr>
              <p:cNvSpPr txBox="1"/>
              <p:nvPr/>
            </p:nvSpPr>
            <p:spPr>
              <a:xfrm>
                <a:off x="383947" y="5841752"/>
                <a:ext cx="112571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effectLst/>
                  </a:rPr>
                  <a:t>Record sections of cross correlations between the first and 11 other receivers in a linear array along the equator, with distances varying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14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chemeClr val="bg1"/>
                    </a:solidFill>
                    <a:effectLst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chemeClr val="bg1"/>
                    </a:solidFill>
                    <a:effectLst/>
                  </a:rPr>
                  <a:t>. The noise is assumed to be uniform, and the earth model is PREM.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5DE0DD-6BF9-EA3B-7C21-D952728CE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7" y="5841752"/>
                <a:ext cx="11257190" cy="523220"/>
              </a:xfrm>
              <a:prstGeom prst="rect">
                <a:avLst/>
              </a:prstGeom>
              <a:blipFill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2ED7086-8E88-ECB7-55C0-62996772A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24" y="1323727"/>
            <a:ext cx="5403850" cy="45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3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Conclusions</a:t>
            </a:r>
            <a:endParaRPr lang="en-US" sz="2700" i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25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328578" y="859683"/>
            <a:ext cx="115485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Motivation: Understand the medium and propagation of seismic waves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SPECFEM3D is a scalable (weak and strong) acoustic, elastic, viscoelastic, and a </a:t>
            </a:r>
            <a:r>
              <a:rPr lang="en-US" dirty="0" err="1">
                <a:solidFill>
                  <a:schemeClr val="bg1"/>
                </a:solidFill>
              </a:rPr>
              <a:t>poro</a:t>
            </a:r>
            <a:r>
              <a:rPr lang="en-US" dirty="0">
                <a:solidFill>
                  <a:schemeClr val="bg1"/>
                </a:solidFill>
              </a:rPr>
              <a:t>-elastic wave-propagation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about 10% of the computation time is consumed by the 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Creating a model from the user-end is the most time-consuming process and must be done carefully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CUBIT is preferred when compared to the in-built </a:t>
            </a:r>
            <a:r>
              <a:rPr lang="en-US" dirty="0" err="1">
                <a:solidFill>
                  <a:schemeClr val="bg1"/>
                </a:solidFill>
              </a:rPr>
              <a:t>mesher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Imposing the absorbing boundary conditions can be tedious process and if not well can degrade the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CPML is preferred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Both CMT solutions and user-defined sources can be used (multiple earthquake sources can be simulated simultaneously)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Possibility to estimate noise cross-correlations between stations without simulating for individual sources manually – three step process to estimate the cross-correlation density sensitivity kernels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2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80" y="2876760"/>
            <a:ext cx="11091600" cy="552240"/>
          </a:xfrm>
        </p:spPr>
        <p:txBody>
          <a:bodyPr>
            <a:normAutofit/>
          </a:bodyPr>
          <a:lstStyle/>
          <a:p>
            <a:pPr algn="ctr"/>
            <a:r>
              <a:rPr lang="en-US" sz="3100" i="1" dirty="0">
                <a:solidFill>
                  <a:schemeClr val="bg1"/>
                </a:solidFill>
              </a:rPr>
              <a:t>Questions</a:t>
            </a:r>
            <a:endParaRPr lang="en-US" sz="2700" i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26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9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713708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Motivation – </a:t>
            </a:r>
            <a:r>
              <a:rPr lang="en-US" sz="2800" i="1" dirty="0">
                <a:solidFill>
                  <a:schemeClr val="bg1"/>
                </a:solidFill>
              </a:rPr>
              <a:t>Forward vs Inverse problem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3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9B3E81-8B44-C6A9-CB16-11BC714EEAA9}"/>
                  </a:ext>
                </a:extLst>
              </p:cNvPr>
              <p:cNvSpPr txBox="1"/>
              <p:nvPr/>
            </p:nvSpPr>
            <p:spPr>
              <a:xfrm>
                <a:off x="217604" y="823465"/>
                <a:ext cx="1123049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General non-linear set up of our problem</a:t>
                </a:r>
              </a:p>
              <a:p>
                <a:pPr marL="2571750" lvl="5" indent="-28575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2571750" lvl="5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𝐆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						(1)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𝐆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is the simulation function or the kernel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are the model parameters – in our case P (S)-wave velocity, density, Quality factor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are the observed variables – in our case, ground motion recorded (traces)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9B3E81-8B44-C6A9-CB16-11BC714EE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4" y="823465"/>
                <a:ext cx="11230499" cy="2585323"/>
              </a:xfrm>
              <a:prstGeom prst="rect">
                <a:avLst/>
              </a:prstGeom>
              <a:blipFill>
                <a:blip r:embed="rId2"/>
                <a:stretch>
                  <a:fillRect l="-380" t="-943" b="-3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7295AB-F798-C4C1-77BF-D1A3EEDE77F1}"/>
                  </a:ext>
                </a:extLst>
              </p:cNvPr>
              <p:cNvSpPr txBox="1"/>
              <p:nvPr/>
            </p:nvSpPr>
            <p:spPr>
              <a:xfrm>
                <a:off x="217604" y="3921889"/>
                <a:ext cx="1123049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Given we know the physical process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Use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to determine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– Forward Problem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Use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to determine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– Inverse problem (seismic imaging)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7295AB-F798-C4C1-77BF-D1A3EEDE7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4" y="3921889"/>
                <a:ext cx="11230499" cy="1477328"/>
              </a:xfrm>
              <a:prstGeom prst="rect">
                <a:avLst/>
              </a:prstGeom>
              <a:blipFill>
                <a:blip r:embed="rId3"/>
                <a:stretch>
                  <a:fillRect l="-380" t="-1646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64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- </a:t>
            </a:r>
            <a:r>
              <a:rPr lang="en-US" sz="2800" i="1" dirty="0">
                <a:solidFill>
                  <a:schemeClr val="bg1"/>
                </a:solidFill>
              </a:rPr>
              <a:t>An example forward problem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4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9B3E81-8B44-C6A9-CB16-11BC714EEAA9}"/>
                  </a:ext>
                </a:extLst>
              </p:cNvPr>
              <p:cNvSpPr txBox="1"/>
              <p:nvPr/>
            </p:nvSpPr>
            <p:spPr>
              <a:xfrm>
                <a:off x="6764959" y="1080894"/>
                <a:ext cx="5098464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Simulation domain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400 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60 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A total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1,999,200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elements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GLL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grid points ) points per element – a total of </a:t>
                </a:r>
                <a:r>
                  <a:rPr lang="en-US" dirty="0">
                    <a:solidFill>
                      <a:schemeClr val="bg2"/>
                    </a:solidFill>
                  </a:rPr>
                  <a:t>442,592,131 grid points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Maximum grid point distance of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5000 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at the bottom and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92 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+mj-lt"/>
                  </a:rPr>
                  <a:t> on the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time step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0.002 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and iterated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100,000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time-steps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200 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total)..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The calculation took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12.0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hours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240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cores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2880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CPU-hours) on the high-performance computing cluster</a:t>
                </a:r>
                <a:endParaRPr lang="en-US" dirty="0">
                  <a:solidFill>
                    <a:schemeClr val="bg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9B3E81-8B44-C6A9-CB16-11BC714EE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959" y="1080894"/>
                <a:ext cx="5098464" cy="5078313"/>
              </a:xfrm>
              <a:prstGeom prst="rect">
                <a:avLst/>
              </a:prstGeom>
              <a:blipFill>
                <a:blip r:embed="rId4"/>
                <a:stretch>
                  <a:fillRect l="-837" t="-480" b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Y2Mate.is - Earthquakes near Nenana basin, Alaska (computer simulations)-og4q2pCC5_g-720p-1656718277445">
            <a:hlinkClick r:id="" action="ppaction://media"/>
            <a:extLst>
              <a:ext uri="{FF2B5EF4-FFF2-40B4-BE49-F238E27FC236}">
                <a16:creationId xmlns:a16="http://schemas.microsoft.com/office/drawing/2014/main" id="{8FA488EB-FBE1-DC21-2A42-EAB62BAA4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697" r="11663"/>
          <a:stretch/>
        </p:blipFill>
        <p:spPr>
          <a:xfrm>
            <a:off x="328577" y="959648"/>
            <a:ext cx="6340178" cy="4653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B53CE-368F-2DF7-3C92-A1A71EB87D54}"/>
              </a:ext>
            </a:extLst>
          </p:cNvPr>
          <p:cNvSpPr txBox="1"/>
          <p:nvPr/>
        </p:nvSpPr>
        <p:spPr>
          <a:xfrm>
            <a:off x="328577" y="5626255"/>
            <a:ext cx="590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Computer simulations for three earthquakes near Nenana basin, a sedimentary basin west of the town of Nenana on the Parks Highway between Fairbanks and Anchorage. Credit: Carl Tape</a:t>
            </a:r>
          </a:p>
        </p:txBody>
      </p:sp>
    </p:spTree>
    <p:extLst>
      <p:ext uri="{BB962C8B-B14F-4D97-AF65-F5344CB8AC3E}">
        <p14:creationId xmlns:p14="http://schemas.microsoft.com/office/powerpoint/2010/main" val="289065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-11490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800" i="1" dirty="0">
                <a:solidFill>
                  <a:schemeClr val="bg1"/>
                </a:solidFill>
              </a:rPr>
              <a:t>Physics of elastic wave propagation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5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8B53CE-368F-2DF7-3C92-A1A71EB87D54}"/>
                  </a:ext>
                </a:extLst>
              </p:cNvPr>
              <p:cNvSpPr txBox="1"/>
              <p:nvPr/>
            </p:nvSpPr>
            <p:spPr>
              <a:xfrm>
                <a:off x="328576" y="948164"/>
                <a:ext cx="11492543" cy="196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The wave equation is given by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2"/>
                  </a:solidFill>
                </a:endParaRPr>
              </a:p>
              <a:p>
                <a:pPr marL="1085850" lvl="2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acc>
                      <m:accPr>
                        <m:chr m:val="̈"/>
                        <m:ctrlPr>
                          <a:rPr lang="en-US" sz="1600" b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(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)+ </m:t>
                    </m:r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acc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</m:t>
                    </m:r>
                    <m:r>
                      <a:rPr lang="en-US" sz="16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6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endParaRPr lang="en-US" sz="1600" b="0" dirty="0">
                  <a:solidFill>
                    <a:schemeClr val="bg2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2"/>
                  </a:solidFill>
                </a:endParaRPr>
              </a:p>
              <a:p>
                <a:pPr marL="1085850" lvl="2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2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(3)</m:t>
                    </m:r>
                  </m:oMath>
                </a14:m>
                <a:r>
                  <a:rPr lang="en-US" sz="1600" dirty="0">
                    <a:solidFill>
                      <a:schemeClr val="bg2"/>
                    </a:solidFill>
                  </a:rPr>
                  <a:t> 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2"/>
                  </a:solidFill>
                </a:endParaRPr>
              </a:p>
              <a:p>
                <a:pPr marL="1085850" lvl="2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bg2"/>
                    </a:solidFill>
                  </a:rPr>
                  <a:t> is the fourth order elasticity tensor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8B53CE-368F-2DF7-3C92-A1A71EB8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76" y="948164"/>
                <a:ext cx="11492543" cy="1960986"/>
              </a:xfrm>
              <a:prstGeom prst="rect">
                <a:avLst/>
              </a:prstGeom>
              <a:blipFill>
                <a:blip r:embed="rId2"/>
                <a:stretch>
                  <a:fillRect l="-371" t="-1558" b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3A14E78-3076-9688-BC7E-E12A19D1F734}"/>
              </a:ext>
            </a:extLst>
          </p:cNvPr>
          <p:cNvSpPr txBox="1"/>
          <p:nvPr/>
        </p:nvSpPr>
        <p:spPr>
          <a:xfrm>
            <a:off x="328577" y="3102771"/>
            <a:ext cx="11492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SPECFEM seeks a spectral element solution to this problem (</a:t>
            </a:r>
            <a:r>
              <a:rPr lang="en-US" dirty="0">
                <a:solidFill>
                  <a:schemeClr val="bg2"/>
                </a:solidFill>
                <a:hlinkClick r:id="rId3"/>
              </a:rPr>
              <a:t>Komatitsch &amp; Tromp, 1999,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hlinkClick r:id="rId4"/>
              </a:rPr>
              <a:t>2002a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hlinkClick r:id="rId5"/>
              </a:rPr>
              <a:t>2002b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Continuous </a:t>
            </a:r>
            <a:r>
              <a:rPr lang="en-US" sz="1600" dirty="0" err="1">
                <a:solidFill>
                  <a:schemeClr val="bg2"/>
                </a:solidFill>
              </a:rPr>
              <a:t>Galerkin</a:t>
            </a:r>
            <a:r>
              <a:rPr lang="en-US" sz="1600" dirty="0">
                <a:solidFill>
                  <a:schemeClr val="bg2"/>
                </a:solidFill>
              </a:rPr>
              <a:t> method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Basis function generated using Lagrange polynomials at each GLL (Gauss-</a:t>
            </a:r>
            <a:r>
              <a:rPr lang="en-US" sz="1600" dirty="0" err="1">
                <a:solidFill>
                  <a:schemeClr val="bg2"/>
                </a:solidFill>
              </a:rPr>
              <a:t>Lobatto</a:t>
            </a:r>
            <a:r>
              <a:rPr lang="en-US" sz="1600" dirty="0">
                <a:solidFill>
                  <a:schemeClr val="bg2"/>
                </a:solidFill>
              </a:rPr>
              <a:t>-Legendre) points per element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219F2C-B80C-D3A6-2E84-9449579689F7}"/>
                  </a:ext>
                </a:extLst>
              </p:cNvPr>
              <p:cNvSpPr txBox="1"/>
              <p:nvPr/>
            </p:nvSpPr>
            <p:spPr>
              <a:xfrm>
                <a:off x="328576" y="4717674"/>
                <a:ext cx="1149254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Eqn (2) can be rewritten in FEM domain as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</a:endParaRPr>
              </a:p>
              <a:p>
                <a:pPr marL="1085850" lvl="2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𝐌</m:t>
                    </m:r>
                    <m:acc>
                      <m:accPr>
                        <m:chr m:val="̈"/>
                        <m:ctrlPr>
                          <a:rPr lang="en-US" sz="1600" b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en-US" sz="16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0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𝐊𝐮</m:t>
                    </m:r>
                    <m:r>
                      <a:rPr lang="en-US" sz="16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0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sz="1600" dirty="0">
                    <a:solidFill>
                      <a:schemeClr val="bg2"/>
                    </a:solidFill>
                  </a:rPr>
                  <a:t>, where is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 dirty="0">
                    <a:solidFill>
                      <a:schemeClr val="bg2"/>
                    </a:solidFill>
                  </a:rPr>
                  <a:t> is diagonal                                                       (4)</a:t>
                </a:r>
              </a:p>
              <a:p>
                <a:pPr marL="1085850" lvl="2" indent="-171450">
                  <a:buFont typeface="Arial" panose="020B0604020202020204" pitchFamily="34" charset="0"/>
                  <a:buChar char="•"/>
                </a:pPr>
                <a:endParaRPr lang="en-US" sz="1600" b="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1085850" lvl="2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1600" b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en-US" sz="16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0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0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0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𝐊𝐮</m:t>
                        </m:r>
                      </m:e>
                    </m:d>
                    <m:r>
                      <a:rPr lang="en-US" sz="16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        (5)</m:t>
                    </m:r>
                  </m:oMath>
                </a14:m>
                <a:endParaRPr lang="en-US" sz="1600" dirty="0">
                  <a:solidFill>
                    <a:schemeClr val="bg2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219F2C-B80C-D3A6-2E84-944957968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76" y="4717674"/>
                <a:ext cx="11492543" cy="1384995"/>
              </a:xfrm>
              <a:prstGeom prst="rect">
                <a:avLst/>
              </a:prstGeom>
              <a:blipFill>
                <a:blip r:embed="rId6"/>
                <a:stretch>
                  <a:fillRect l="-371" t="-2203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800" i="1" dirty="0">
                <a:solidFill>
                  <a:schemeClr val="bg1"/>
                </a:solidFill>
              </a:rPr>
              <a:t>Some details of the SE-model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6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B53CE-368F-2DF7-3C92-A1A71EB87D54}"/>
              </a:ext>
            </a:extLst>
          </p:cNvPr>
          <p:cNvSpPr txBox="1"/>
          <p:nvPr/>
        </p:nvSpPr>
        <p:spPr>
          <a:xfrm>
            <a:off x="322503" y="4029844"/>
            <a:ext cx="114925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Meshing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Only hexahedral elements supported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Setting up the model can be done in </a:t>
            </a:r>
            <a:r>
              <a:rPr lang="en-US" sz="1600" dirty="0">
                <a:solidFill>
                  <a:schemeClr val="bg2"/>
                </a:solidFill>
                <a:hlinkClick r:id="rId3"/>
              </a:rPr>
              <a:t>CUBIT</a:t>
            </a:r>
            <a:r>
              <a:rPr lang="en-US" sz="1600" dirty="0">
                <a:solidFill>
                  <a:schemeClr val="bg2"/>
                </a:solidFill>
              </a:rPr>
              <a:t> (previously Trellis)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In case of tetrahedral meshes – other software like </a:t>
            </a:r>
            <a:r>
              <a:rPr lang="en-US" sz="1600" dirty="0">
                <a:solidFill>
                  <a:schemeClr val="bg2"/>
                </a:solidFill>
                <a:hlinkClick r:id="rId4"/>
              </a:rPr>
              <a:t>ADER-DG</a:t>
            </a:r>
            <a:r>
              <a:rPr lang="en-US" sz="1600" dirty="0">
                <a:solidFill>
                  <a:schemeClr val="bg2"/>
                </a:solidFill>
              </a:rPr>
              <a:t> can be used (discontinuous </a:t>
            </a:r>
            <a:r>
              <a:rPr lang="en-US" sz="1600" dirty="0" err="1">
                <a:solidFill>
                  <a:schemeClr val="bg2"/>
                </a:solidFill>
              </a:rPr>
              <a:t>Galerkin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A14E78-3076-9688-BC7E-E12A19D1F734}"/>
                  </a:ext>
                </a:extLst>
              </p:cNvPr>
              <p:cNvSpPr txBox="1"/>
              <p:nvPr/>
            </p:nvSpPr>
            <p:spPr>
              <a:xfrm>
                <a:off x="370880" y="698843"/>
                <a:ext cx="11492543" cy="3263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Explicit Newmark time stepping (</a:t>
                </a:r>
                <a:r>
                  <a:rPr lang="en-US" dirty="0">
                    <a:solidFill>
                      <a:schemeClr val="bg2"/>
                    </a:solidFill>
                    <a:hlinkClick r:id="rId5"/>
                  </a:rPr>
                  <a:t>Rietmann, 2017</a:t>
                </a:r>
                <a:r>
                  <a:rPr lang="en-US" dirty="0">
                    <a:solidFill>
                      <a:schemeClr val="bg2"/>
                    </a:solidFill>
                  </a:rPr>
                  <a:t>)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2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𝐌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sz="1600" b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0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acc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1" i="0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𝐊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 (6)</m:t>
                    </m:r>
                  </m:oMath>
                </a14:m>
                <a:endParaRPr lang="en-US" sz="1600" b="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600" b="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sz="1600" b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d>
                  </m:oMath>
                </a14:m>
                <a:endParaRPr lang="en-US" sz="1600" b="0" dirty="0">
                  <a:solidFill>
                    <a:schemeClr val="bg2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2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b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sz="16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sz="1600" b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</m:oMath>
                </a14:m>
                <a:endParaRPr lang="en-US" sz="1600" b="0" dirty="0">
                  <a:solidFill>
                    <a:schemeClr val="bg2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2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>
                    <a:solidFill>
                      <a:schemeClr val="bg2"/>
                    </a:solidFill>
                  </a:rPr>
                  <a:t> : </a:t>
                </a:r>
                <a:r>
                  <a:rPr lang="en-US" sz="1600" dirty="0">
                    <a:solidFill>
                      <a:srgbClr val="0066FF"/>
                    </a:solidFill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Courant–Friedrichs–Lewy condition</a:t>
                </a:r>
              </a:p>
              <a:p>
                <a:pPr lvl="1"/>
                <a:endParaRPr lang="en-US" sz="1600" dirty="0">
                  <a:solidFill>
                    <a:srgbClr val="0066FF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Last step: MPI called across mesh boundaries - synchronizing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A14E78-3076-9688-BC7E-E12A19D1F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0" y="698843"/>
                <a:ext cx="11492543" cy="3263394"/>
              </a:xfrm>
              <a:prstGeom prst="rect">
                <a:avLst/>
              </a:prstGeom>
              <a:blipFill>
                <a:blip r:embed="rId7"/>
                <a:stretch>
                  <a:fillRect l="-371" t="-935" b="-1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11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800" i="1" dirty="0">
                <a:solidFill>
                  <a:schemeClr val="bg1"/>
                </a:solidFill>
              </a:rPr>
              <a:t>Building the mesh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7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B53CE-368F-2DF7-3C92-A1A71EB87D54}"/>
              </a:ext>
            </a:extLst>
          </p:cNvPr>
          <p:cNvSpPr txBox="1"/>
          <p:nvPr/>
        </p:nvSpPr>
        <p:spPr>
          <a:xfrm>
            <a:off x="328577" y="826918"/>
            <a:ext cx="11492543" cy="134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first step in running a spectral-element simulation consists of constructing a high-quality mesh for the region under consideration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relying on the external, hexahedral </a:t>
            </a:r>
            <a:r>
              <a:rPr lang="en-US" sz="1600" dirty="0" err="1">
                <a:solidFill>
                  <a:schemeClr val="bg1"/>
                </a:solidFill>
              </a:rPr>
              <a:t>mesher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  <a:hlinkClick r:id="rId3"/>
              </a:rPr>
              <a:t>CUBIT</a:t>
            </a:r>
            <a:endParaRPr lang="en-US" sz="1600" b="1" dirty="0">
              <a:solidFill>
                <a:schemeClr val="bg1"/>
              </a:solidFill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internal </a:t>
            </a:r>
            <a:r>
              <a:rPr lang="en-US" sz="1600" dirty="0" err="1">
                <a:solidFill>
                  <a:schemeClr val="bg1"/>
                </a:solidFill>
              </a:rPr>
              <a:t>mesher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xmeshfem3D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F1D67-0F3E-7128-2B75-D0A3CD813A6E}"/>
              </a:ext>
            </a:extLst>
          </p:cNvPr>
          <p:cNvSpPr txBox="1"/>
          <p:nvPr/>
        </p:nvSpPr>
        <p:spPr>
          <a:xfrm>
            <a:off x="289004" y="2813170"/>
            <a:ext cx="114925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Using CUBIT is preferred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Using journal files – setting up scripts that can help keep track of changes and automate the process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Integration of CUBIT with python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hlinkClick r:id="rId4"/>
              </a:rPr>
              <a:t>GEOCUBIT</a:t>
            </a:r>
            <a:r>
              <a:rPr lang="en-US" sz="1600" dirty="0">
                <a:solidFill>
                  <a:schemeClr val="bg1"/>
                </a:solidFill>
              </a:rPr>
              <a:t> is a python package maintained by </a:t>
            </a:r>
            <a:r>
              <a:rPr lang="en-US" sz="1600" dirty="0" err="1">
                <a:solidFill>
                  <a:schemeClr val="bg1"/>
                </a:solidFill>
              </a:rPr>
              <a:t>Emanuelle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Casarotti</a:t>
            </a:r>
            <a:r>
              <a:rPr lang="en-US" sz="1600" dirty="0">
                <a:solidFill>
                  <a:schemeClr val="bg1"/>
                </a:solidFill>
              </a:rPr>
              <a:t> at INGV that helps I/O between SPECFEM3D and CUBIT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hlinkClick r:id="rId5"/>
              </a:rPr>
              <a:t>pyLith</a:t>
            </a:r>
            <a:r>
              <a:rPr lang="en-US" sz="1600" dirty="0">
                <a:solidFill>
                  <a:schemeClr val="bg1"/>
                </a:solidFill>
              </a:rPr>
              <a:t> has useful examples of mesh-generation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800" i="1" dirty="0">
                <a:solidFill>
                  <a:schemeClr val="bg1"/>
                </a:solidFill>
              </a:rPr>
              <a:t>Building the mesh – the steps (contours)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8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Generating contours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4936593"/>
            <a:ext cx="786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the few contours that are generated by the commands shown in the journal file (right)</a:t>
            </a:r>
          </a:p>
        </p:txBody>
      </p:sp>
    </p:spTree>
    <p:extLst>
      <p:ext uri="{BB962C8B-B14F-4D97-AF65-F5344CB8AC3E}">
        <p14:creationId xmlns:p14="http://schemas.microsoft.com/office/powerpoint/2010/main" val="292583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6501-32A5-97E3-7BE4-E8E4AC36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7" y="109757"/>
            <a:ext cx="11091600" cy="552240"/>
          </a:xfrm>
        </p:spPr>
        <p:txBody>
          <a:bodyPr>
            <a:normAutofit/>
          </a:bodyPr>
          <a:lstStyle/>
          <a:p>
            <a:r>
              <a:rPr lang="en-US" sz="3100" i="1" dirty="0">
                <a:solidFill>
                  <a:schemeClr val="bg1"/>
                </a:solidFill>
              </a:rPr>
              <a:t>SPECFEM3D – </a:t>
            </a:r>
            <a:r>
              <a:rPr lang="en-US" sz="2800" i="1" dirty="0">
                <a:solidFill>
                  <a:schemeClr val="bg1"/>
                </a:solidFill>
              </a:rPr>
              <a:t>Building the mesh – the steps (surfaces)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8B29-F8E6-BDF4-813A-5932EFBD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6682" y="6507212"/>
            <a:ext cx="6379210" cy="153888"/>
          </a:xfrm>
        </p:spPr>
        <p:txBody>
          <a:bodyPr/>
          <a:lstStyle/>
          <a:p>
            <a:r>
              <a:rPr lang="it-IT">
                <a:solidFill>
                  <a:schemeClr val="bg1">
                    <a:alpha val="80000"/>
                  </a:schemeClr>
                </a:solidFill>
              </a:rPr>
              <a:t>Lunar Gravitational-wave Antenna, L'Aquila, Italy - Feb 09-10, 2023                        soumen.koley@gssi.it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B3E4-582F-F27D-AE64-CD4E2E61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t>9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E820C3-182C-0647-9513-F160F63B2CEE}"/>
              </a:ext>
            </a:extLst>
          </p:cNvPr>
          <p:cNvSpPr/>
          <p:nvPr/>
        </p:nvSpPr>
        <p:spPr>
          <a:xfrm>
            <a:off x="505193" y="894192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Generating contours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E71C3-8729-EC7C-F497-A57D7FC8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87583" cy="404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8F6C9-6BD3-AC24-D647-FC2419D859B0}"/>
              </a:ext>
            </a:extLst>
          </p:cNvPr>
          <p:cNvSpPr txBox="1"/>
          <p:nvPr/>
        </p:nvSpPr>
        <p:spPr>
          <a:xfrm>
            <a:off x="2822285" y="4936593"/>
            <a:ext cx="786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 CUBIT instance showing surface generated using the contours corresponding to the command “create surface skin curve all”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50B1E7-7091-26CC-3153-B6456C9CA492}"/>
              </a:ext>
            </a:extLst>
          </p:cNvPr>
          <p:cNvSpPr/>
          <p:nvPr/>
        </p:nvSpPr>
        <p:spPr>
          <a:xfrm>
            <a:off x="505193" y="2708678"/>
            <a:ext cx="2142020" cy="914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Constructing a surface using the contours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26FE2E-9201-9C44-12CD-4854D0436011}"/>
              </a:ext>
            </a:extLst>
          </p:cNvPr>
          <p:cNvCxnSpPr>
            <a:cxnSpLocks/>
            <a:stCxn id="7" idx="2"/>
            <a:endCxn id="3" idx="0"/>
          </p:cNvCxnSpPr>
          <p:nvPr/>
        </p:nvCxnSpPr>
        <p:spPr>
          <a:xfrm>
            <a:off x="1576203" y="1808592"/>
            <a:ext cx="0" cy="90008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A2D766-11DB-93B7-8C3B-684B5382D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5" y="894192"/>
            <a:ext cx="9054813" cy="40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5896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2710</Words>
  <Application>Microsoft Office PowerPoint</Application>
  <PresentationFormat>Widescreen</PresentationFormat>
  <Paragraphs>308</Paragraphs>
  <Slides>26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Next LT Pro</vt:lpstr>
      <vt:lpstr>Calibri</vt:lpstr>
      <vt:lpstr>Cambria Math</vt:lpstr>
      <vt:lpstr>3DFloatVTI</vt:lpstr>
      <vt:lpstr>PowerPoint Presentation</vt:lpstr>
      <vt:lpstr>SPECFEM3D - Introduction</vt:lpstr>
      <vt:lpstr>SPECFEM3D Motivation – Forward vs Inverse problem</vt:lpstr>
      <vt:lpstr>SPECFEM3D - An example forward problem</vt:lpstr>
      <vt:lpstr>SPECFEM3D – Physics of elastic wave propagation</vt:lpstr>
      <vt:lpstr>SPECFEM3D – Some details of the SE-model</vt:lpstr>
      <vt:lpstr>SPECFEM3D – Building the mesh</vt:lpstr>
      <vt:lpstr>SPECFEM3D – Building the mesh – the steps (contours)</vt:lpstr>
      <vt:lpstr>SPECFEM3D – Building the mesh – the steps (surfaces)</vt:lpstr>
      <vt:lpstr>SPECFEM3D – Building the mesh – the steps (multiple surfaces)</vt:lpstr>
      <vt:lpstr>SPECFEM3D – Building the mesh – the steps (volume)</vt:lpstr>
      <vt:lpstr>SPECFEM3D – Building the mesh – the steps (intersecting volumes)</vt:lpstr>
      <vt:lpstr>SPECFEM3D – Building the mesh – the steps (merging and imprinting volume)</vt:lpstr>
      <vt:lpstr>SPECFEM3D – Building the mesh – the steps (creating mesh elements)</vt:lpstr>
      <vt:lpstr>SPECFEM3D – Building the mesh – the steps (mesh quality)</vt:lpstr>
      <vt:lpstr>SPECFEM3D – Absorbing boundary conditions</vt:lpstr>
      <vt:lpstr>SPECFEM3D – Mesh decomposition</vt:lpstr>
      <vt:lpstr>SPECFEM3D – Source excitation</vt:lpstr>
      <vt:lpstr>SPECFEM3D – Run the forward model code xspecfem3d</vt:lpstr>
      <vt:lpstr>SPECFEM3D – Output files</vt:lpstr>
      <vt:lpstr>SPECFEM3D – Noise cross-correlation simulations</vt:lpstr>
      <vt:lpstr>SPECFEM3D – Noise cross-correlation simulations – other parameters</vt:lpstr>
      <vt:lpstr>SPECFEM3D – Noise cross-correlation simulations – other parameters</vt:lpstr>
      <vt:lpstr>SPECFEM3D – Noise cross-correlation simulations – output</vt:lpstr>
      <vt:lpstr>SPECFEM3D – Conclusions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Soumen Koley</dc:creator>
  <cp:lastModifiedBy>Soumen Koley</cp:lastModifiedBy>
  <cp:revision>64</cp:revision>
  <dcterms:created xsi:type="dcterms:W3CDTF">2023-02-08T08:04:22Z</dcterms:created>
  <dcterms:modified xsi:type="dcterms:W3CDTF">2023-02-10T06:48:05Z</dcterms:modified>
</cp:coreProperties>
</file>