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4" r:id="rId5"/>
    <p:sldId id="27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48"/>
  </p:normalViewPr>
  <p:slideViewPr>
    <p:cSldViewPr snapToGrid="0">
      <p:cViewPr varScale="1">
        <p:scale>
          <a:sx n="82" d="100"/>
          <a:sy n="82" d="100"/>
        </p:scale>
        <p:origin x="1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21"/>
          </p:nvPr>
        </p:nvSpPr>
        <p:spPr>
          <a:xfrm>
            <a:off x="-177800" y="0"/>
            <a:ext cx="133731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, punti elenco e 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Vista frontale di una motocicletta Ducati di colore rosso"/>
          <p:cNvSpPr>
            <a:spLocks noGrp="1"/>
          </p:cNvSpPr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</p:spPr>
        <p:txBody>
          <a:bodyPr anchor="ctr"/>
          <a:lstStyle>
            <a:lvl1pPr algn="ctr">
              <a:defRPr sz="7200" cap="all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 anchor="ctr"/>
          <a:lstStyle>
            <a:lvl1pPr marL="431800" indent="-4318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863600" indent="-4318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295400" indent="-4318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727200" indent="-4318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59000" indent="-431800">
              <a:spcBef>
                <a:spcPts val="3800"/>
              </a:spcBef>
              <a:buSzPct val="82000"/>
              <a:buFontTx/>
              <a:defRPr sz="3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Line"/>
          <p:cNvSpPr/>
          <p:nvPr/>
        </p:nvSpPr>
        <p:spPr>
          <a:xfrm>
            <a:off x="74320" y="9385300"/>
            <a:ext cx="5791429" cy="0"/>
          </a:xfrm>
          <a:prstGeom prst="line">
            <a:avLst/>
          </a:prstGeom>
          <a:ln w="12700">
            <a:solidFill>
              <a:srgbClr val="5A5F5E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639678" y="9361722"/>
            <a:ext cx="342901" cy="355601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0" name="XXVIII Epiphany Conference, Cracow - 10 Jan 2022"/>
          <p:cNvSpPr txBox="1"/>
          <p:nvPr/>
        </p:nvSpPr>
        <p:spPr>
          <a:xfrm>
            <a:off x="3996097" y="9342672"/>
            <a:ext cx="501260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i="1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XXVIII Epiphany Conference, Cracow - 10 Jan 2022</a:t>
            </a:r>
          </a:p>
        </p:txBody>
      </p:sp>
      <p:sp>
        <p:nvSpPr>
          <p:cNvPr id="131" name="A. Castellina"/>
          <p:cNvSpPr txBox="1"/>
          <p:nvPr/>
        </p:nvSpPr>
        <p:spPr>
          <a:xfrm>
            <a:off x="58700" y="9342672"/>
            <a:ext cx="125420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i="1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A. Castellina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21"/>
          </p:nvPr>
        </p:nvSpPr>
        <p:spPr>
          <a:xfrm>
            <a:off x="0" y="-25400"/>
            <a:ext cx="13004800" cy="77253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21"/>
          </p:nvPr>
        </p:nvSpPr>
        <p:spPr>
          <a:xfrm>
            <a:off x="4775200" y="0"/>
            <a:ext cx="15392400" cy="9766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21"/>
          </p:nvPr>
        </p:nvSpPr>
        <p:spPr>
          <a:xfrm>
            <a:off x="6477000" y="-152400"/>
            <a:ext cx="6654800" cy="990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3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half" idx="21"/>
          </p:nvPr>
        </p:nvSpPr>
        <p:spPr>
          <a:xfrm>
            <a:off x="9168011" y="4584788"/>
            <a:ext cx="6506665" cy="4343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22"/>
          </p:nvPr>
        </p:nvSpPr>
        <p:spPr>
          <a:xfrm>
            <a:off x="9182100" y="-101600"/>
            <a:ext cx="3365500" cy="500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23"/>
          </p:nvPr>
        </p:nvSpPr>
        <p:spPr>
          <a:xfrm>
            <a:off x="-800100" y="469900"/>
            <a:ext cx="11049000" cy="80539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Discussion session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Discussion session </a:t>
            </a:r>
          </a:p>
        </p:txBody>
      </p:sp>
      <p:sp>
        <p:nvSpPr>
          <p:cNvPr id="141" name="Roberto Aloisio and Antonella Castellina"/>
          <p:cNvSpPr txBox="1"/>
          <p:nvPr/>
        </p:nvSpPr>
        <p:spPr>
          <a:xfrm>
            <a:off x="5304602" y="5003928"/>
            <a:ext cx="7175501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/>
            </a:lvl1pPr>
          </a:lstStyle>
          <a:p>
            <a:r>
              <a:t> Roberto Aloisio and Antonella Castellina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55" y="3978727"/>
            <a:ext cx="5668885" cy="515148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1/ overall energy rescaling of 9%: can the two collaborations use the same fluorescence yield and invisible energy ?…"/>
          <p:cNvSpPr txBox="1"/>
          <p:nvPr/>
        </p:nvSpPr>
        <p:spPr>
          <a:xfrm>
            <a:off x="470208" y="1499445"/>
            <a:ext cx="1206438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1) Is there really a disagreement? Is there a difference in the spectrum in the Northern and Southern sky?</a:t>
            </a:r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/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2) It would be very useful if the two collaborations could use the same fluorescence yield and invisible energy.</a:t>
            </a:r>
          </a:p>
        </p:txBody>
      </p:sp>
      <p:sp>
        <p:nvSpPr>
          <p:cNvPr id="145" name="Differences in energy spectrum between Auger and TA ?"/>
          <p:cNvSpPr txBox="1"/>
          <p:nvPr/>
        </p:nvSpPr>
        <p:spPr>
          <a:xfrm>
            <a:off x="367080" y="222546"/>
            <a:ext cx="11409110" cy="746869"/>
          </a:xfrm>
          <a:prstGeom prst="rect">
            <a:avLst/>
          </a:prstGeom>
          <a:ln w="12700">
            <a:miter lim="400000"/>
          </a:ln>
          <a:effectLst>
            <a:outerShdw blurRad="1397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>
              <a:defRPr sz="4000" i="1">
                <a:solidFill>
                  <a:srgbClr val="002E7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Differences in energy spectrum between Auger and TA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2" y="4421417"/>
            <a:ext cx="6284058" cy="446849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[V.Verzi, Auger+TA working group]"/>
          <p:cNvSpPr txBox="1"/>
          <p:nvPr/>
        </p:nvSpPr>
        <p:spPr>
          <a:xfrm>
            <a:off x="613229" y="8755615"/>
            <a:ext cx="3421458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[V.Verzi, Auger+TA working group]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5" y="5176827"/>
            <a:ext cx="5991472" cy="4180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277" y="6197704"/>
            <a:ext cx="3737618" cy="305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"/>
          <p:cNvGrpSpPr/>
          <p:nvPr/>
        </p:nvGrpSpPr>
        <p:grpSpPr>
          <a:xfrm>
            <a:off x="6568575" y="5295182"/>
            <a:ext cx="5571898" cy="3944152"/>
            <a:chOff x="0" y="0"/>
            <a:chExt cx="5571896" cy="3944150"/>
          </a:xfrm>
        </p:grpSpPr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71897" cy="39441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latex-image-1.pdf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756" y="2233158"/>
              <a:ext cx="3964661" cy="331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Differences in mass composition between Auger and TA ?"/>
          <p:cNvSpPr txBox="1"/>
          <p:nvPr/>
        </p:nvSpPr>
        <p:spPr>
          <a:xfrm>
            <a:off x="367080" y="168100"/>
            <a:ext cx="11409110" cy="746869"/>
          </a:xfrm>
          <a:prstGeom prst="rect">
            <a:avLst/>
          </a:prstGeom>
          <a:ln w="12700">
            <a:miter lim="400000"/>
          </a:ln>
          <a:effectLst>
            <a:outerShdw blurRad="1397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>
              <a:defRPr sz="4000" i="1">
                <a:solidFill>
                  <a:srgbClr val="002E7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Differences in mass composition between Auger and TA</a:t>
            </a:r>
          </a:p>
        </p:txBody>
      </p:sp>
      <p:sp>
        <p:nvSpPr>
          <p:cNvPr id="189" name="Need for a clear statement to stop the confusion still present in the community…"/>
          <p:cNvSpPr txBox="1"/>
          <p:nvPr/>
        </p:nvSpPr>
        <p:spPr>
          <a:xfrm>
            <a:off x="367080" y="1038879"/>
            <a:ext cx="12031565" cy="3765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Need for a clear statement to avoid confusion still present in the community</a:t>
            </a:r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/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1) a robust difference between the Auger and TA </a:t>
            </a:r>
            <a:r>
              <a:rPr lang="en-US" dirty="0" err="1"/>
              <a:t>X</a:t>
            </a:r>
            <a:r>
              <a:rPr lang="en-US" baseline="-5999" dirty="0" err="1"/>
              <a:t>max</a:t>
            </a:r>
            <a:r>
              <a:rPr lang="en-US" baseline="-39583" dirty="0"/>
              <a:t> </a:t>
            </a:r>
            <a:r>
              <a:rPr lang="en-US" dirty="0"/>
              <a:t>measurements has not been found</a:t>
            </a:r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/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2) can the two collaborations agree on a break at ~3 </a:t>
            </a:r>
            <a:r>
              <a:rPr lang="en-US" dirty="0" err="1"/>
              <a:t>EeV</a:t>
            </a:r>
            <a:r>
              <a:rPr lang="en-US" dirty="0"/>
              <a:t>? </a:t>
            </a:r>
          </a:p>
          <a:p>
            <a:pPr lvl="1"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200" dirty="0"/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dirty="0"/>
              <a:t>3) </a:t>
            </a:r>
            <a:r>
              <a:rPr lang="en-US" dirty="0">
                <a:solidFill>
                  <a:srgbClr val="005493"/>
                </a:solidFill>
              </a:rPr>
              <a:t>can </a:t>
            </a:r>
            <a:r>
              <a:rPr lang="en-US" dirty="0" err="1">
                <a:solidFill>
                  <a:srgbClr val="005493"/>
                </a:solidFill>
              </a:rPr>
              <a:t>AugerPrime</a:t>
            </a:r>
            <a:r>
              <a:rPr lang="en-US" dirty="0">
                <a:solidFill>
                  <a:srgbClr val="005493"/>
                </a:solidFill>
              </a:rPr>
              <a:t> and TAx4 provide a measurement of the</a:t>
            </a:r>
            <a:r>
              <a:rPr lang="en-US" dirty="0"/>
              <a:t> </a:t>
            </a:r>
            <a:r>
              <a:rPr lang="en-US" sz="2400" dirty="0">
                <a:solidFill>
                  <a:srgbClr val="005493"/>
                </a:solidFill>
                <a:latin typeface="Gill Sans"/>
                <a:cs typeface="Gill Sans"/>
              </a:rPr>
              <a:t>composition on an event-by-event basis? Perspectives to determine mass composition at the highest energies.</a:t>
            </a:r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2400" dirty="0">
              <a:solidFill>
                <a:srgbClr val="005493"/>
              </a:solidFill>
              <a:latin typeface="Gill Sans"/>
              <a:cs typeface="Gill Sans"/>
            </a:endParaRPr>
          </a:p>
          <a:p>
            <a:pPr algn="l">
              <a:defRPr sz="2400">
                <a:solidFill>
                  <a:srgbClr val="00549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dirty="0">
                <a:solidFill>
                  <a:srgbClr val="005493"/>
                </a:solidFill>
                <a:latin typeface="Gill Sans"/>
                <a:cs typeface="Gill Sans"/>
              </a:rPr>
              <a:t>4) Perspectives for the description of the hadronic interaction models at UHE. </a:t>
            </a:r>
          </a:p>
        </p:txBody>
      </p:sp>
      <p:sp>
        <p:nvSpPr>
          <p:cNvPr id="190" name="[D.Bergman, Auger+TA working group]"/>
          <p:cNvSpPr txBox="1"/>
          <p:nvPr/>
        </p:nvSpPr>
        <p:spPr>
          <a:xfrm>
            <a:off x="281920" y="9290527"/>
            <a:ext cx="3920719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i="1">
                <a:solidFill>
                  <a:srgbClr val="0433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[</a:t>
            </a:r>
            <a:r>
              <a:rPr dirty="0" err="1"/>
              <a:t>D.Bergman</a:t>
            </a:r>
            <a:r>
              <a:rPr dirty="0"/>
              <a:t>, </a:t>
            </a:r>
            <a:r>
              <a:rPr dirty="0" err="1"/>
              <a:t>Auger+TA</a:t>
            </a:r>
            <a:r>
              <a:rPr dirty="0"/>
              <a:t> working group]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polar anisotropy above 8 EeV confirmed"/>
          <p:cNvSpPr txBox="1"/>
          <p:nvPr/>
        </p:nvSpPr>
        <p:spPr>
          <a:xfrm>
            <a:off x="233028" y="1057251"/>
            <a:ext cx="1227064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b="1" i="1" dirty="0"/>
              <a:t>1) </a:t>
            </a:r>
            <a:r>
              <a:rPr b="1" i="1" dirty="0"/>
              <a:t>Dipolar anisotropy above 8 </a:t>
            </a:r>
            <a:r>
              <a:rPr b="1" i="1" dirty="0" err="1"/>
              <a:t>EeV</a:t>
            </a:r>
            <a:r>
              <a:rPr b="1" i="1" dirty="0"/>
              <a:t> confirmed</a:t>
            </a:r>
            <a:endParaRPr lang="it-IT" b="1" i="1" dirty="0"/>
          </a:p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IT" i="1" dirty="0"/>
              <a:t>EGCR at E&gt;8 EeV, amplitude increasing with energy as expected in the case of transition GCR-EGCR between 0.1-1.0 EeV. </a:t>
            </a:r>
            <a:r>
              <a:rPr dirty="0"/>
              <a:t> </a:t>
            </a:r>
          </a:p>
        </p:txBody>
      </p:sp>
      <p:sp>
        <p:nvSpPr>
          <p:cNvPr id="241" name="Intermediate anisotropy above 38 EeV…"/>
          <p:cNvSpPr txBox="1"/>
          <p:nvPr/>
        </p:nvSpPr>
        <p:spPr>
          <a:xfrm>
            <a:off x="270968" y="5193278"/>
            <a:ext cx="1250080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i="1" dirty="0"/>
              <a:t>2) Intermediate anisotropy above 38 </a:t>
            </a:r>
            <a:r>
              <a:rPr lang="en-US" b="1" i="1" dirty="0" err="1"/>
              <a:t>EeV</a:t>
            </a:r>
            <a:endParaRPr lang="en-US" b="1" i="1" dirty="0"/>
          </a:p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Only indication of how significantly we can exclude isotropy, unless we know/include magnetic fields effects. </a:t>
            </a:r>
          </a:p>
        </p:txBody>
      </p:sp>
      <p:sp>
        <p:nvSpPr>
          <p:cNvPr id="242" name="UHECR anisotropy searches"/>
          <p:cNvSpPr txBox="1"/>
          <p:nvPr/>
        </p:nvSpPr>
        <p:spPr>
          <a:xfrm>
            <a:off x="212098" y="174727"/>
            <a:ext cx="5925233" cy="746869"/>
          </a:xfrm>
          <a:prstGeom prst="rect">
            <a:avLst/>
          </a:prstGeom>
          <a:ln w="12700">
            <a:miter lim="400000"/>
          </a:ln>
          <a:effectLst>
            <a:outerShdw blurRad="1397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5023" tIns="65023" rIns="65023" bIns="65023">
            <a:spAutoFit/>
          </a:bodyPr>
          <a:lstStyle>
            <a:lvl1pPr algn="l">
              <a:defRPr sz="4000" i="1">
                <a:solidFill>
                  <a:srgbClr val="002E7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UHECR anisotropy</a:t>
            </a:r>
          </a:p>
        </p:txBody>
      </p:sp>
      <p:sp>
        <p:nvSpPr>
          <p:cNvPr id="244" name="Hints of composition anisotropy: heavier nuclei around the Galactic Plane…"/>
          <p:cNvSpPr txBox="1"/>
          <p:nvPr/>
        </p:nvSpPr>
        <p:spPr>
          <a:xfrm>
            <a:off x="233028" y="6040729"/>
            <a:ext cx="1219778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it-IT" b="1" i="1" dirty="0"/>
              <a:t>3) </a:t>
            </a:r>
            <a:r>
              <a:rPr b="1" i="1" dirty="0"/>
              <a:t>Hints of composition anisotropy: heavier nuclei around the Galactic Plane</a:t>
            </a:r>
            <a:endParaRPr lang="en-IT" b="1" i="1" dirty="0"/>
          </a:p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GB" dirty="0"/>
              <a:t>How we can interpret this result? is this connected to the GMF?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AEBEF0-2428-64D3-4424-C6953D01B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548" y="2161625"/>
            <a:ext cx="8859566" cy="3193200"/>
          </a:xfrm>
          <a:prstGeom prst="rect">
            <a:avLst/>
          </a:prstGeom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C11048F-8C2F-7E46-3275-8B79AEE6C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96" y="6915198"/>
            <a:ext cx="5861404" cy="27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540F3F9D-7952-91FA-6E22-4C808DCE4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243" y="6641065"/>
            <a:ext cx="4661201" cy="29619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fferences in energy spectrum between Auger and TA ?">
            <a:extLst>
              <a:ext uri="{FF2B5EF4-FFF2-40B4-BE49-F238E27FC236}">
                <a16:creationId xmlns:a16="http://schemas.microsoft.com/office/drawing/2014/main" id="{F1DEA8DD-7D43-12F3-56FE-14B3167B8F00}"/>
              </a:ext>
            </a:extLst>
          </p:cNvPr>
          <p:cNvSpPr txBox="1"/>
          <p:nvPr/>
        </p:nvSpPr>
        <p:spPr>
          <a:xfrm>
            <a:off x="413575" y="300037"/>
            <a:ext cx="11409110" cy="746869"/>
          </a:xfrm>
          <a:prstGeom prst="rect">
            <a:avLst/>
          </a:prstGeom>
          <a:ln w="12700">
            <a:miter lim="400000"/>
          </a:ln>
          <a:effectLst>
            <a:outerShdw blurRad="139700" dist="254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>
              <a:defRPr sz="4000" i="1">
                <a:solidFill>
                  <a:srgbClr val="002E7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Combined fits of observables and possible sources</a:t>
            </a:r>
          </a:p>
        </p:txBody>
      </p:sp>
      <p:sp>
        <p:nvSpPr>
          <p:cNvPr id="4" name="Dipolar anisotropy above 8 EeV confirmed">
            <a:extLst>
              <a:ext uri="{FF2B5EF4-FFF2-40B4-BE49-F238E27FC236}">
                <a16:creationId xmlns:a16="http://schemas.microsoft.com/office/drawing/2014/main" id="{C7590D06-BF9D-F240-F915-B380BBE43E98}"/>
              </a:ext>
            </a:extLst>
          </p:cNvPr>
          <p:cNvSpPr txBox="1"/>
          <p:nvPr/>
        </p:nvSpPr>
        <p:spPr>
          <a:xfrm>
            <a:off x="116512" y="1166411"/>
            <a:ext cx="1249910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i="1" dirty="0"/>
              <a:t>1) Combined fits of spectrum and mass composition of UHECR show the need for two components: one soft and light at low energies (E ≲ 3x10</a:t>
            </a:r>
            <a:r>
              <a:rPr lang="en-US" b="1" i="1" baseline="30000" dirty="0"/>
              <a:t>18</a:t>
            </a:r>
            <a:r>
              <a:rPr lang="en-US" b="1" i="1" dirty="0"/>
              <a:t> eV) and one hard and heavy at high energy (E ≳ 3x10</a:t>
            </a:r>
            <a:r>
              <a:rPr lang="en-US" b="1" i="1" baseline="30000" dirty="0"/>
              <a:t>18</a:t>
            </a:r>
            <a:r>
              <a:rPr lang="en-US" b="1" i="1" dirty="0"/>
              <a:t> eV).</a:t>
            </a:r>
            <a:endParaRPr lang="en-US" b="1" i="1" baseline="30000" dirty="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F2DE703C-7BCB-FCC0-287D-1D3317529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26" y="2275694"/>
            <a:ext cx="11263278" cy="560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Osaka" panose="020B0600000000000000" pitchFamily="1" charset="-128"/>
              </a:defRPr>
            </a:lvl9pPr>
          </a:lstStyle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r>
              <a:rPr lang="en-US" altLang="it-IT" sz="1991" b="1" dirty="0">
                <a:ea typeface="Cambria Math" panose="02040503050406030204" pitchFamily="18" charset="0"/>
              </a:rPr>
              <a:t>Gamma Ray Bursts            </a:t>
            </a:r>
          </a:p>
          <a:p>
            <a:pPr marL="0" indent="0" algn="just">
              <a:buClr>
                <a:srgbClr val="009051"/>
              </a:buClr>
              <a:buSzPct val="150000"/>
            </a:pPr>
            <a:r>
              <a:rPr lang="en-US" altLang="it-IT" sz="1991" dirty="0">
                <a:ea typeface="Cambria Math" panose="02040503050406030204" pitchFamily="18" charset="0"/>
              </a:rPr>
              <a:t>UHECR heavy composition favors LL-GRB with a large number density (vs HL-GRB) and mildly relativistic jets. [Transient]</a:t>
            </a: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endParaRPr lang="en-US" altLang="it-IT" sz="1991" dirty="0">
              <a:ea typeface="Cambria Math" panose="02040503050406030204" pitchFamily="18" charset="0"/>
            </a:endParaRP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r>
              <a:rPr lang="en-US" altLang="it-IT" sz="1991" b="1" dirty="0">
                <a:ea typeface="Cambria Math" panose="02040503050406030204" pitchFamily="18" charset="0"/>
              </a:rPr>
              <a:t>Active Galactic Nuclei      </a:t>
            </a:r>
          </a:p>
          <a:p>
            <a:pPr marL="0" indent="0" algn="just">
              <a:buClr>
                <a:srgbClr val="009051"/>
              </a:buClr>
              <a:buSzPct val="150000"/>
            </a:pPr>
            <a:r>
              <a:rPr lang="en-US" altLang="it-IT" sz="1991" dirty="0">
                <a:ea typeface="Cambria Math" panose="02040503050406030204" pitchFamily="18" charset="0"/>
              </a:rPr>
              <a:t>Different models of acceleration: termination shock, compact regions at the base of the jet, shear  acceleration. [Steady]</a:t>
            </a: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endParaRPr lang="en-US" altLang="it-IT" sz="1991" dirty="0">
              <a:ea typeface="Cambria Math" panose="02040503050406030204" pitchFamily="18" charset="0"/>
            </a:endParaRP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r>
              <a:rPr lang="en-US" altLang="it-IT" sz="1991" b="1" dirty="0">
                <a:ea typeface="Cambria Math" panose="02040503050406030204" pitchFamily="18" charset="0"/>
              </a:rPr>
              <a:t>Pulsars</a:t>
            </a:r>
            <a:r>
              <a:rPr lang="en-US" altLang="it-IT" sz="1991" dirty="0">
                <a:ea typeface="Cambria Math" panose="02040503050406030204" pitchFamily="18" charset="0"/>
              </a:rPr>
              <a:t>                                        </a:t>
            </a:r>
          </a:p>
          <a:p>
            <a:pPr marL="0" indent="0" algn="just">
              <a:buClr>
                <a:srgbClr val="009051"/>
              </a:buClr>
              <a:buSzPct val="150000"/>
            </a:pPr>
            <a:r>
              <a:rPr lang="en-US" altLang="it-IT" sz="1991" dirty="0">
                <a:ea typeface="Cambria Math" panose="02040503050406030204" pitchFamily="18" charset="0"/>
              </a:rPr>
              <a:t>Very hard spectra γ~1, heavy composition due to internal dynamics at the source. [Steady]</a:t>
            </a: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endParaRPr lang="en-US" altLang="it-IT" sz="1991" dirty="0">
              <a:ea typeface="Cambria Math" panose="02040503050406030204" pitchFamily="18" charset="0"/>
            </a:endParaRP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r>
              <a:rPr lang="en-US" altLang="it-IT" sz="1991" b="1" dirty="0">
                <a:ea typeface="Cambria Math" panose="02040503050406030204" pitchFamily="18" charset="0"/>
              </a:rPr>
              <a:t>Tidal Disruption Events</a:t>
            </a:r>
            <a:r>
              <a:rPr lang="en-US" altLang="it-IT" sz="1991" dirty="0">
                <a:ea typeface="Cambria Math" panose="02040503050406030204" pitchFamily="18" charset="0"/>
              </a:rPr>
              <a:t>        </a:t>
            </a:r>
          </a:p>
          <a:p>
            <a:pPr marL="0" indent="0" algn="just">
              <a:buClr>
                <a:srgbClr val="009051"/>
              </a:buClr>
              <a:buSzPct val="150000"/>
            </a:pPr>
            <a:r>
              <a:rPr lang="en-US" altLang="it-IT" sz="1991" dirty="0">
                <a:ea typeface="Cambria Math" panose="02040503050406030204" pitchFamily="18" charset="0"/>
              </a:rPr>
              <a:t>Not clearly assessed acceleration mechanism (shocks?), recently associated with one event of high energy neutrinos. [Transient]</a:t>
            </a: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endParaRPr lang="en-US" altLang="it-IT" sz="1991" dirty="0">
              <a:ea typeface="Cambria Math" panose="02040503050406030204" pitchFamily="18" charset="0"/>
            </a:endParaRPr>
          </a:p>
          <a:p>
            <a:pPr algn="just">
              <a:buClr>
                <a:srgbClr val="009051"/>
              </a:buClr>
              <a:buSzPct val="150000"/>
              <a:buFont typeface="Wingdings" pitchFamily="2" charset="2"/>
              <a:buChar char="ü"/>
            </a:pPr>
            <a:r>
              <a:rPr lang="en-US" altLang="it-IT" sz="1991" b="1" dirty="0">
                <a:ea typeface="Cambria Math" panose="02040503050406030204" pitchFamily="18" charset="0"/>
              </a:rPr>
              <a:t>Starburst galaxies.                      </a:t>
            </a:r>
          </a:p>
          <a:p>
            <a:pPr marL="0" indent="0" algn="just">
              <a:buClr>
                <a:srgbClr val="009051"/>
              </a:buClr>
              <a:buSzPct val="150000"/>
            </a:pPr>
            <a:r>
              <a:rPr lang="en-US" altLang="it-IT" sz="1991" dirty="0">
                <a:ea typeface="Cambria Math" panose="02040503050406030204" pitchFamily="18" charset="0"/>
              </a:rPr>
              <a:t>Demanding in terms of luminosities and maximum energy, needs for Ultra Fast Outflows (UFO), hints of an excess in the Auger data at E&gt;38 </a:t>
            </a:r>
            <a:r>
              <a:rPr lang="en-US" altLang="it-IT" sz="1991" dirty="0" err="1">
                <a:ea typeface="Cambria Math" panose="02040503050406030204" pitchFamily="18" charset="0"/>
              </a:rPr>
              <a:t>EeV</a:t>
            </a:r>
            <a:r>
              <a:rPr lang="en-US" altLang="it-IT" sz="1991" dirty="0">
                <a:ea typeface="Cambria Math" panose="02040503050406030204" pitchFamily="18" charset="0"/>
              </a:rPr>
              <a:t>. [Steady]</a:t>
            </a:r>
          </a:p>
        </p:txBody>
      </p:sp>
      <p:sp>
        <p:nvSpPr>
          <p:cNvPr id="6" name="Dipolar anisotropy above 8 EeV confirmed">
            <a:extLst>
              <a:ext uri="{FF2B5EF4-FFF2-40B4-BE49-F238E27FC236}">
                <a16:creationId xmlns:a16="http://schemas.microsoft.com/office/drawing/2014/main" id="{746B3559-6C97-4F8A-A04A-021BC46467A7}"/>
              </a:ext>
            </a:extLst>
          </p:cNvPr>
          <p:cNvSpPr txBox="1"/>
          <p:nvPr/>
        </p:nvSpPr>
        <p:spPr>
          <a:xfrm>
            <a:off x="233028" y="8979769"/>
            <a:ext cx="110497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b="1" i="1" baseline="30000" dirty="0"/>
          </a:p>
        </p:txBody>
      </p:sp>
      <p:sp>
        <p:nvSpPr>
          <p:cNvPr id="7" name="Dipolar anisotropy above 8 EeV confirmed">
            <a:extLst>
              <a:ext uri="{FF2B5EF4-FFF2-40B4-BE49-F238E27FC236}">
                <a16:creationId xmlns:a16="http://schemas.microsoft.com/office/drawing/2014/main" id="{6B30EBCD-7ACF-154F-4B48-1ABAC4E3CA30}"/>
              </a:ext>
            </a:extLst>
          </p:cNvPr>
          <p:cNvSpPr txBox="1"/>
          <p:nvPr/>
        </p:nvSpPr>
        <p:spPr>
          <a:xfrm>
            <a:off x="291055" y="7965975"/>
            <a:ext cx="1232456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i="1" dirty="0"/>
              <a:t>2) All models show some deficit in the description of data (spectrum) at low energies (~10</a:t>
            </a:r>
            <a:r>
              <a:rPr lang="en-US" b="1" i="1" baseline="30000" dirty="0"/>
              <a:t>18</a:t>
            </a:r>
            <a:r>
              <a:rPr lang="en-US" b="1" i="1" dirty="0"/>
              <a:t> eV). galactic or extra-galactic component? </a:t>
            </a:r>
          </a:p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b="1" i="1" dirty="0"/>
          </a:p>
          <a:p>
            <a:pPr algn="l">
              <a:defRPr sz="2000">
                <a:solidFill>
                  <a:srgbClr val="0054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b="1" i="1" dirty="0"/>
              <a:t>3) Need for a clear-cut understanding of the dynamics inside EG sources: in-source backgrounds and UHECR interactions, magnetic field turbulence. </a:t>
            </a:r>
            <a:endParaRPr lang="en-US" b="1" i="1" baseline="30000" dirty="0"/>
          </a:p>
        </p:txBody>
      </p:sp>
    </p:spTree>
    <p:extLst>
      <p:ext uri="{BB962C8B-B14F-4D97-AF65-F5344CB8AC3E}">
        <p14:creationId xmlns:p14="http://schemas.microsoft.com/office/powerpoint/2010/main" val="42116288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496</Words>
  <Application>Microsoft Macintosh PowerPoint</Application>
  <PresentationFormat>Custom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Gill Sans</vt:lpstr>
      <vt:lpstr>Gill Sans Light</vt:lpstr>
      <vt:lpstr>Helvetica</vt:lpstr>
      <vt:lpstr>Helvetica Neue</vt:lpstr>
      <vt:lpstr>Helvetica Neue Light</vt:lpstr>
      <vt:lpstr>Helvetica Neue Medium</vt:lpstr>
      <vt:lpstr>Times New Roman</vt:lpstr>
      <vt:lpstr>Wingdings</vt:lpstr>
      <vt:lpstr>ModernPortfolio</vt:lpstr>
      <vt:lpstr>Discussion session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session </dc:title>
  <cp:lastModifiedBy>Roberto Aloisio</cp:lastModifiedBy>
  <cp:revision>33</cp:revision>
  <dcterms:modified xsi:type="dcterms:W3CDTF">2022-10-07T09:32:32Z</dcterms:modified>
</cp:coreProperties>
</file>