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sldIdLst>
    <p:sldId id="256" r:id="rId2"/>
    <p:sldId id="367" r:id="rId3"/>
    <p:sldId id="381" r:id="rId4"/>
    <p:sldId id="345" r:id="rId5"/>
    <p:sldId id="368" r:id="rId6"/>
    <p:sldId id="374" r:id="rId7"/>
    <p:sldId id="369" r:id="rId8"/>
    <p:sldId id="370" r:id="rId9"/>
    <p:sldId id="379" r:id="rId10"/>
    <p:sldId id="375" r:id="rId11"/>
    <p:sldId id="377" r:id="rId12"/>
    <p:sldId id="380" r:id="rId13"/>
    <p:sldId id="376" r:id="rId14"/>
    <p:sldId id="371" r:id="rId15"/>
    <p:sldId id="378" r:id="rId16"/>
    <p:sldId id="372" r:id="rId17"/>
    <p:sldId id="333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AAAA"/>
    <a:srgbClr val="2C9FDF"/>
    <a:srgbClr val="F7FBFF"/>
    <a:srgbClr val="F28F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405"/>
  </p:normalViewPr>
  <p:slideViewPr>
    <p:cSldViewPr snapToGrid="0">
      <p:cViewPr varScale="1">
        <p:scale>
          <a:sx n="131" d="100"/>
          <a:sy n="131" d="100"/>
        </p:scale>
        <p:origin x="6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6C1F5-4F0A-4345-A6B1-E066A01AC369}" type="datetimeFigureOut">
              <a:rPr lang="en-US" smtClean="0"/>
              <a:t>10/3/22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5AF9-E469-AD49-BBDD-738F140D8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666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6C1F5-4F0A-4345-A6B1-E066A01AC369}" type="datetimeFigureOut">
              <a:rPr lang="en-US" smtClean="0"/>
              <a:t>10/3/22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5AF9-E469-AD49-BBDD-738F140D8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593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6C1F5-4F0A-4345-A6B1-E066A01AC369}" type="datetimeFigureOut">
              <a:rPr lang="en-US" smtClean="0"/>
              <a:t>10/3/22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5AF9-E469-AD49-BBDD-738F140D8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63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19" cy="1143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FC02B48-0715-F41D-4CAE-9DCCCCCADAE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B73701-E9C6-1B8F-B4E0-B73C4D2B925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GB" dirty="0"/>
              <a:t>Andrew Taylor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83DF02F-FBA6-9847-56AD-C963325269F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A535E-F935-7C41-8182-394CF4D74D1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64258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6C1F5-4F0A-4345-A6B1-E066A01AC369}" type="datetimeFigureOut">
              <a:rPr lang="en-US" smtClean="0"/>
              <a:t>10/3/22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5AF9-E469-AD49-BBDD-738F140D8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38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6C1F5-4F0A-4345-A6B1-E066A01AC369}" type="datetimeFigureOut">
              <a:rPr lang="en-US" smtClean="0"/>
              <a:t>10/3/22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5AF9-E469-AD49-BBDD-738F140D8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08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6C1F5-4F0A-4345-A6B1-E066A01AC369}" type="datetimeFigureOut">
              <a:rPr lang="en-US" smtClean="0"/>
              <a:t>10/3/22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5AF9-E469-AD49-BBDD-738F140D8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38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6C1F5-4F0A-4345-A6B1-E066A01AC369}" type="datetimeFigureOut">
              <a:rPr lang="en-US" smtClean="0"/>
              <a:t>10/3/22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5AF9-E469-AD49-BBDD-738F140D8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53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6C1F5-4F0A-4345-A6B1-E066A01AC369}" type="datetimeFigureOut">
              <a:rPr lang="en-US" smtClean="0"/>
              <a:t>10/3/22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5AF9-E469-AD49-BBDD-738F140D8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30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6C1F5-4F0A-4345-A6B1-E066A01AC369}" type="datetimeFigureOut">
              <a:rPr lang="en-US" smtClean="0"/>
              <a:t>10/3/22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5AF9-E469-AD49-BBDD-738F140D8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544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6C1F5-4F0A-4345-A6B1-E066A01AC369}" type="datetimeFigureOut">
              <a:rPr lang="en-US" smtClean="0"/>
              <a:t>10/3/22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5AF9-E469-AD49-BBDD-738F140D8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95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6C1F5-4F0A-4345-A6B1-E066A01AC369}" type="datetimeFigureOut">
              <a:rPr lang="en-US" smtClean="0"/>
              <a:t>10/3/22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55AF9-E469-AD49-BBDD-738F140D8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17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6C1F5-4F0A-4345-A6B1-E066A01AC369}" type="datetimeFigureOut">
              <a:rPr lang="en-US" smtClean="0"/>
              <a:t>10/3/22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55AF9-E469-AD49-BBDD-738F140D8C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fik 9">
            <a:extLst>
              <a:ext uri="{FF2B5EF4-FFF2-40B4-BE49-F238E27FC236}">
                <a16:creationId xmlns:a16="http://schemas.microsoft.com/office/drawing/2014/main" id="{E78954ED-EF1A-FC1E-21EF-B5B193DD398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6538912"/>
            <a:ext cx="428625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4085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emf"/><Relationship Id="rId5" Type="http://schemas.openxmlformats.org/officeDocument/2006/relationships/image" Target="../media/image16.emf"/><Relationship Id="rId4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png"/><Relationship Id="rId7" Type="http://schemas.openxmlformats.org/officeDocument/2006/relationships/image" Target="../media/image9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emf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67F1A8-006B-178E-9089-C109B002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755" t="2606" r="6309" b="21426"/>
          <a:stretch/>
        </p:blipFill>
        <p:spPr>
          <a:xfrm>
            <a:off x="0" y="0"/>
            <a:ext cx="4688733" cy="42980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D43D8A-09A4-EA1B-6C1D-FC45A21A1B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7470" y="-638345"/>
            <a:ext cx="7772400" cy="2387600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Echoes from Cen A’s Active Past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DB2D0F-5276-24E9-82BB-F3BC9AA1E74C}"/>
              </a:ext>
            </a:extLst>
          </p:cNvPr>
          <p:cNvSpPr/>
          <p:nvPr/>
        </p:nvSpPr>
        <p:spPr>
          <a:xfrm>
            <a:off x="3570051" y="5108745"/>
            <a:ext cx="5573949" cy="174925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solidFill>
              <a:schemeClr val="bg1">
                <a:alpha val="58165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99A119-5B79-612F-26DB-606BACFDA0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02139" y="5202238"/>
            <a:ext cx="6858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Work done in collaboration with: </a:t>
            </a:r>
          </a:p>
          <a:p>
            <a:r>
              <a:rPr lang="en-US" dirty="0"/>
              <a:t>James Matthews (University of Cambridge/Oxford) </a:t>
            </a:r>
          </a:p>
          <a:p>
            <a:r>
              <a:rPr lang="en-US" dirty="0"/>
              <a:t>and </a:t>
            </a:r>
          </a:p>
          <a:p>
            <a:r>
              <a:rPr lang="en-US" dirty="0"/>
              <a:t>Tony Bell (University of Oxford)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BF7077-F32A-7F03-B202-8DBA39581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364" y="2444988"/>
            <a:ext cx="3995636" cy="2663757"/>
          </a:xfrm>
          <a:prstGeom prst="rect">
            <a:avLst/>
          </a:prstGeom>
        </p:spPr>
      </p:pic>
      <p:sp>
        <p:nvSpPr>
          <p:cNvPr id="6" name="Text Box 24">
            <a:extLst>
              <a:ext uri="{FF2B5EF4-FFF2-40B4-BE49-F238E27FC236}">
                <a16:creationId xmlns:a16="http://schemas.microsoft.com/office/drawing/2014/main" id="{15339A38-F395-A76D-AD77-FFEB4E293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19" y="6457728"/>
            <a:ext cx="3995636" cy="49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32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r>
              <a:rPr lang="en-US" sz="1100" dirty="0">
                <a:solidFill>
                  <a:srgbClr val="AAAAAA"/>
                </a:solidFill>
                <a:latin typeface="+mn-lt"/>
                <a:cs typeface="Calibri" panose="020F0502020204030204" pitchFamily="34" charset="0"/>
              </a:rPr>
              <a:t>Building on the results of Bell et al. MNRAS 448 (2022)</a:t>
            </a:r>
          </a:p>
        </p:txBody>
      </p:sp>
    </p:spTree>
    <p:extLst>
      <p:ext uri="{BB962C8B-B14F-4D97-AF65-F5344CB8AC3E}">
        <p14:creationId xmlns:p14="http://schemas.microsoft.com/office/powerpoint/2010/main" val="152587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48D5C5E-161A-EA45-12D1-78A338A880B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790205" cy="1143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2C9FD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Particle Acceleration/Release Scenarios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CDAFAC-6B9B-30D2-4A6B-9442147C7CDD}"/>
              </a:ext>
            </a:extLst>
          </p:cNvPr>
          <p:cNvSpPr txBox="1"/>
          <p:nvPr/>
        </p:nvSpPr>
        <p:spPr>
          <a:xfrm>
            <a:off x="104127" y="95159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I" b="1" u="sng" dirty="0"/>
              <a:t>Model B</a:t>
            </a:r>
            <a:r>
              <a:rPr lang="en-GI" dirty="0"/>
              <a:t>:</a:t>
            </a:r>
          </a:p>
          <a:p>
            <a:r>
              <a:rPr lang="en-GI" dirty="0"/>
              <a:t>The UHECR output of Cen A is described by: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23C76A-1C9F-2763-D6AF-CF0943E6D0E0}"/>
              </a:ext>
            </a:extLst>
          </p:cNvPr>
          <p:cNvSpPr txBox="1"/>
          <p:nvPr/>
        </p:nvSpPr>
        <p:spPr>
          <a:xfrm>
            <a:off x="104845" y="3609656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I" b="1" u="sng" dirty="0"/>
              <a:t>Model C</a:t>
            </a:r>
            <a:r>
              <a:rPr lang="en-GI" dirty="0"/>
              <a:t>:</a:t>
            </a:r>
          </a:p>
          <a:p>
            <a:r>
              <a:rPr lang="en-GI" dirty="0"/>
              <a:t>The UHECR leakage out of Cen A is rigidity dependent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FD7458-E518-B1B5-F736-9102DFDA8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019" y="1767825"/>
            <a:ext cx="23876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0F5A12-6EB1-B703-D562-76BFDBF37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164" y="4631830"/>
            <a:ext cx="3342640" cy="883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8D2969-C5D2-2E7A-4ADC-3FDCBCD06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29" y="2593145"/>
            <a:ext cx="2255520" cy="3251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17000D-508D-1B12-9D78-780715B2F6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729" y="5814882"/>
            <a:ext cx="2418080" cy="32512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9480588-B3DB-61A4-EEED-C9C35BC9F8A4}"/>
              </a:ext>
            </a:extLst>
          </p:cNvPr>
          <p:cNvSpPr/>
          <p:nvPr/>
        </p:nvSpPr>
        <p:spPr>
          <a:xfrm>
            <a:off x="731956" y="1641566"/>
            <a:ext cx="2732898" cy="646332"/>
          </a:xfrm>
          <a:prstGeom prst="roundRect">
            <a:avLst/>
          </a:prstGeom>
          <a:noFill/>
          <a:ln w="28575" cmpd="sng">
            <a:solidFill>
              <a:srgbClr val="F28F1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DE182FB-5E5E-900B-B45F-F4827ECEE92C}"/>
              </a:ext>
            </a:extLst>
          </p:cNvPr>
          <p:cNvSpPr/>
          <p:nvPr/>
        </p:nvSpPr>
        <p:spPr>
          <a:xfrm>
            <a:off x="723280" y="4545767"/>
            <a:ext cx="3581938" cy="1047612"/>
          </a:xfrm>
          <a:prstGeom prst="roundRect">
            <a:avLst/>
          </a:prstGeom>
          <a:noFill/>
          <a:ln w="28575" cmpd="sng">
            <a:solidFill>
              <a:srgbClr val="F28F1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B89338E-B646-C72C-AC39-5FFC047EFE1D}"/>
              </a:ext>
            </a:extLst>
          </p:cNvPr>
          <p:cNvSpPr/>
          <p:nvPr/>
        </p:nvSpPr>
        <p:spPr>
          <a:xfrm>
            <a:off x="0" y="862218"/>
            <a:ext cx="9144000" cy="2459531"/>
          </a:xfrm>
          <a:prstGeom prst="roundRect">
            <a:avLst/>
          </a:prstGeom>
          <a:noFill/>
          <a:ln w="31750">
            <a:solidFill>
              <a:srgbClr val="2C9F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03E3355-AA61-6145-2249-DF4A7E0C5AE1}"/>
              </a:ext>
            </a:extLst>
          </p:cNvPr>
          <p:cNvSpPr/>
          <p:nvPr/>
        </p:nvSpPr>
        <p:spPr>
          <a:xfrm>
            <a:off x="0" y="3533342"/>
            <a:ext cx="9144000" cy="2857730"/>
          </a:xfrm>
          <a:prstGeom prst="roundRect">
            <a:avLst/>
          </a:prstGeom>
          <a:noFill/>
          <a:ln w="31750">
            <a:solidFill>
              <a:srgbClr val="2C9F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731384-3013-40A2-1599-CCA74CE35D46}"/>
              </a:ext>
            </a:extLst>
          </p:cNvPr>
          <p:cNvSpPr txBox="1"/>
          <p:nvPr/>
        </p:nvSpPr>
        <p:spPr>
          <a:xfrm>
            <a:off x="4780254" y="1095584"/>
            <a:ext cx="4586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I"/>
              <a:t>The UHECR output of Cen A </a:t>
            </a:r>
            <a:r>
              <a:rPr lang="en-US" dirty="0"/>
              <a:t>exponentially decays after the initial burst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190514-E1BB-F0AF-20DA-E4F879424501}"/>
              </a:ext>
            </a:extLst>
          </p:cNvPr>
          <p:cNvSpPr txBox="1"/>
          <p:nvPr/>
        </p:nvSpPr>
        <p:spPr>
          <a:xfrm>
            <a:off x="4780254" y="3817437"/>
            <a:ext cx="4586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I"/>
              <a:t>The UHECR </a:t>
            </a:r>
            <a:r>
              <a:rPr lang="en-US" dirty="0"/>
              <a:t>escape from the source region in a rigidity dependent manner </a:t>
            </a:r>
          </a:p>
        </p:txBody>
      </p:sp>
    </p:spTree>
    <p:extLst>
      <p:ext uri="{BB962C8B-B14F-4D97-AF65-F5344CB8AC3E}">
        <p14:creationId xmlns:p14="http://schemas.microsoft.com/office/powerpoint/2010/main" val="4203057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0D611B3-67A1-09F9-ED9A-4871B8631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486" y="0"/>
            <a:ext cx="8226719" cy="114348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2C9FD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Distinguishing Between Model B and Model C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E8CB5-AE12-2937-BE91-C98A3C7F9A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239"/>
          <a:stretch/>
        </p:blipFill>
        <p:spPr>
          <a:xfrm>
            <a:off x="353795" y="1143480"/>
            <a:ext cx="3780968" cy="17898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033C03-3781-2ED6-4DCB-6CBAEBD6C4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605"/>
          <a:stretch/>
        </p:blipFill>
        <p:spPr>
          <a:xfrm>
            <a:off x="5009239" y="1162936"/>
            <a:ext cx="3780968" cy="17704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AE205A-AA88-EFD8-E477-79948383D9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/>
          <a:stretch/>
        </p:blipFill>
        <p:spPr>
          <a:xfrm>
            <a:off x="258291" y="3054721"/>
            <a:ext cx="3886200" cy="18163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4713C6-6FEB-8A9D-A9F2-3E426ECD52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/>
          <a:stretch/>
        </p:blipFill>
        <p:spPr>
          <a:xfrm>
            <a:off x="4942917" y="3057277"/>
            <a:ext cx="3886200" cy="18163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BF5F06-7751-CCF9-E485-B564C3E95958}"/>
              </a:ext>
            </a:extLst>
          </p:cNvPr>
          <p:cNvSpPr txBox="1"/>
          <p:nvPr/>
        </p:nvSpPr>
        <p:spPr>
          <a:xfrm>
            <a:off x="75663" y="774148"/>
            <a:ext cx="4601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I" b="1" u="sng"/>
              <a:t>Model B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1F50CD-C610-3DD8-6499-FB0624963B6B}"/>
              </a:ext>
            </a:extLst>
          </p:cNvPr>
          <p:cNvSpPr txBox="1"/>
          <p:nvPr/>
        </p:nvSpPr>
        <p:spPr>
          <a:xfrm>
            <a:off x="7641077" y="774148"/>
            <a:ext cx="4601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I" b="1" u="sng"/>
              <a:t>Model C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CE62E7-EEE7-856E-D277-EFE939EDC4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69"/>
          <a:stretch/>
        </p:blipFill>
        <p:spPr>
          <a:xfrm>
            <a:off x="353795" y="4992984"/>
            <a:ext cx="3818611" cy="18163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CC3C45-2F55-A9CC-62FF-D19E827247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/>
          <a:stretch/>
        </p:blipFill>
        <p:spPr>
          <a:xfrm>
            <a:off x="4970327" y="4997561"/>
            <a:ext cx="3886201" cy="181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33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2546D86-901B-EFEA-F3F5-C6959795F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486" y="0"/>
            <a:ext cx="8226719" cy="719847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2C9FD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F52FAD-0700-2F88-4702-364D99192013}"/>
              </a:ext>
            </a:extLst>
          </p:cNvPr>
          <p:cNvSpPr txBox="1"/>
          <p:nvPr/>
        </p:nvSpPr>
        <p:spPr>
          <a:xfrm>
            <a:off x="0" y="822558"/>
            <a:ext cx="914399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Observational evidence over the last 10 years has mounted suggesting that galaxies are significantly thermally pressured (suggesting magnetically pressured) out to their virial radius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UHECR propagating within the magnetic halos around local galaxies (in the Council of Giants structure) may be strongly deflected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strong deflection in magnetic halos are at play, the presence of the Council of Giant structure, within which Cen A and the Milky Way reside, can imprint itself on the arriving UHECR </a:t>
            </a:r>
            <a:r>
              <a:rPr lang="en-US" dirty="0" err="1"/>
              <a:t>skymap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Such an imprint may explain the correlation that PAO and TA have reported with local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key diagnostic of this imprint comes from the composition </a:t>
            </a:r>
            <a:r>
              <a:rPr lang="en-US" dirty="0" err="1"/>
              <a:t>skymaps</a:t>
            </a:r>
            <a:r>
              <a:rPr lang="en-US" dirty="0"/>
              <a:t>, expected to He rich in the echo and source regions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1DE88E-27F1-8FFA-200D-CC4037196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7085" y="4895588"/>
            <a:ext cx="3456914" cy="23046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92E1A1-0E9A-AFDF-CEDE-9AAFDE0D77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239"/>
          <a:stretch/>
        </p:blipFill>
        <p:spPr>
          <a:xfrm>
            <a:off x="1095909" y="5062767"/>
            <a:ext cx="3780968" cy="178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07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4147D61-0DF5-AF2E-8BFE-0BDBEA8BC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40" y="2285520"/>
            <a:ext cx="8226719" cy="114348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2C9FD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3407957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93D1D5F-1F35-469E-894A-FF554618CFC7}"/>
              </a:ext>
            </a:extLst>
          </p:cNvPr>
          <p:cNvSpPr txBox="1">
            <a:spLocks/>
          </p:cNvSpPr>
          <p:nvPr/>
        </p:nvSpPr>
        <p:spPr>
          <a:xfrm>
            <a:off x="2810577" y="-249448"/>
            <a:ext cx="4280888" cy="1143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2C9FD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Echo Waves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F79997-6652-F198-8A83-F35A61501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503" y="3328374"/>
            <a:ext cx="5486400" cy="365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BD033D-09A2-A27C-FD7E-4E4FAAD86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6" y="1078857"/>
            <a:ext cx="7165602" cy="1810257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C7E7CA8-CFBA-6972-53C5-30DC4AFF5D88}"/>
              </a:ext>
            </a:extLst>
          </p:cNvPr>
          <p:cNvCxnSpPr/>
          <p:nvPr/>
        </p:nvCxnSpPr>
        <p:spPr>
          <a:xfrm>
            <a:off x="2810577" y="2889114"/>
            <a:ext cx="2617457" cy="63229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4A7A88C-B762-8B7D-99C5-45982303A350}"/>
              </a:ext>
            </a:extLst>
          </p:cNvPr>
          <p:cNvCxnSpPr>
            <a:cxnSpLocks/>
          </p:cNvCxnSpPr>
          <p:nvPr/>
        </p:nvCxnSpPr>
        <p:spPr>
          <a:xfrm>
            <a:off x="4383215" y="2889114"/>
            <a:ext cx="2085679" cy="63229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06F36E-FCD5-11EA-2E09-AAEF8CCA27AC}"/>
              </a:ext>
            </a:extLst>
          </p:cNvPr>
          <p:cNvCxnSpPr>
            <a:cxnSpLocks/>
          </p:cNvCxnSpPr>
          <p:nvPr/>
        </p:nvCxnSpPr>
        <p:spPr>
          <a:xfrm>
            <a:off x="6060877" y="2890628"/>
            <a:ext cx="1835017" cy="63078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EA38D37-72DE-61C7-2327-E8E6ABD6EFB7}"/>
              </a:ext>
            </a:extLst>
          </p:cNvPr>
          <p:cNvCxnSpPr/>
          <p:nvPr/>
        </p:nvCxnSpPr>
        <p:spPr>
          <a:xfrm flipH="1">
            <a:off x="6060877" y="1078857"/>
            <a:ext cx="1555880" cy="78885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ED19478-CD03-56EC-57FF-A493F96FBF74}"/>
              </a:ext>
            </a:extLst>
          </p:cNvPr>
          <p:cNvSpPr txBox="1"/>
          <p:nvPr/>
        </p:nvSpPr>
        <p:spPr>
          <a:xfrm>
            <a:off x="7538936" y="80177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Milky Way</a:t>
            </a:r>
            <a:endParaRPr lang="en-GI" dirty="0"/>
          </a:p>
        </p:txBody>
      </p:sp>
    </p:spTree>
    <p:extLst>
      <p:ext uri="{BB962C8B-B14F-4D97-AF65-F5344CB8AC3E}">
        <p14:creationId xmlns:p14="http://schemas.microsoft.com/office/powerpoint/2010/main" val="2180224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0D5A4B9-161C-48D7-D310-4CB5E0704F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97276" y="60934"/>
            <a:ext cx="9056449" cy="1143360"/>
          </a:xfrm>
        </p:spPr>
        <p:txBody>
          <a:bodyPr>
            <a:noAutofit/>
          </a:bodyPr>
          <a:lstStyle/>
          <a:p>
            <a:pPr algn="ctr"/>
            <a:r>
              <a:rPr lang="en-US" altLang="en-GI" sz="4000" b="1" dirty="0">
                <a:solidFill>
                  <a:srgbClr val="2C9FD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Uniqueness of Cen A within the Council of Giants</a:t>
            </a:r>
          </a:p>
        </p:txBody>
      </p:sp>
      <p:pic>
        <p:nvPicPr>
          <p:cNvPr id="5" name="Picture 4" descr="latex-image-1.pdf">
            <a:extLst>
              <a:ext uri="{FF2B5EF4-FFF2-40B4-BE49-F238E27FC236}">
                <a16:creationId xmlns:a16="http://schemas.microsoft.com/office/drawing/2014/main" id="{6B975AB9-FD75-B247-4586-A2D084A94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83" y="1336933"/>
            <a:ext cx="1822450" cy="72898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36556FC-EEF0-844E-8C6C-EC790FF4E8FF}"/>
              </a:ext>
            </a:extLst>
          </p:cNvPr>
          <p:cNvSpPr/>
          <p:nvPr/>
        </p:nvSpPr>
        <p:spPr>
          <a:xfrm>
            <a:off x="5540224" y="1168723"/>
            <a:ext cx="1995973" cy="907871"/>
          </a:xfrm>
          <a:prstGeom prst="roundRect">
            <a:avLst/>
          </a:prstGeom>
          <a:noFill/>
          <a:ln w="28575" cmpd="sng">
            <a:solidFill>
              <a:srgbClr val="F28F1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E1C6DCA-9833-E365-05B1-A31F30790B29}"/>
              </a:ext>
            </a:extLst>
          </p:cNvPr>
          <p:cNvSpPr/>
          <p:nvPr/>
        </p:nvSpPr>
        <p:spPr>
          <a:xfrm>
            <a:off x="727230" y="1168723"/>
            <a:ext cx="2127557" cy="996944"/>
          </a:xfrm>
          <a:prstGeom prst="roundRect">
            <a:avLst/>
          </a:prstGeom>
          <a:noFill/>
          <a:ln w="28575" cmpd="sng">
            <a:solidFill>
              <a:srgbClr val="F28F1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28F1F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ED0227A-8752-676C-27DA-530FC6D8608C}"/>
              </a:ext>
            </a:extLst>
          </p:cNvPr>
          <p:cNvCxnSpPr>
            <a:cxnSpLocks/>
          </p:cNvCxnSpPr>
          <p:nvPr/>
        </p:nvCxnSpPr>
        <p:spPr>
          <a:xfrm flipH="1">
            <a:off x="3845597" y="1966916"/>
            <a:ext cx="1694626" cy="517843"/>
          </a:xfrm>
          <a:prstGeom prst="straightConnector1">
            <a:avLst/>
          </a:prstGeom>
          <a:ln w="25400">
            <a:solidFill>
              <a:srgbClr val="F28F1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6900D79-86BD-6AEC-C587-25A9CBF428B9}"/>
              </a:ext>
            </a:extLst>
          </p:cNvPr>
          <p:cNvCxnSpPr>
            <a:cxnSpLocks/>
          </p:cNvCxnSpPr>
          <p:nvPr/>
        </p:nvCxnSpPr>
        <p:spPr>
          <a:xfrm>
            <a:off x="2812030" y="2107700"/>
            <a:ext cx="1076325" cy="374540"/>
          </a:xfrm>
          <a:prstGeom prst="straightConnector1">
            <a:avLst/>
          </a:prstGeom>
          <a:ln w="25400">
            <a:solidFill>
              <a:srgbClr val="F28F1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Box 6">
            <a:extLst>
              <a:ext uri="{FF2B5EF4-FFF2-40B4-BE49-F238E27FC236}">
                <a16:creationId xmlns:a16="http://schemas.microsoft.com/office/drawing/2014/main" id="{71C3A3AA-099A-3F44-A1CE-4B85B1613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5637" y="2235946"/>
            <a:ext cx="3265920" cy="442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32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9pPr>
          </a:lstStyle>
          <a:p>
            <a:r>
              <a:rPr lang="en-GB" sz="1300" b="1" dirty="0">
                <a:solidFill>
                  <a:srgbClr val="009FDF"/>
                </a:solidFill>
                <a:latin typeface="Ariel"/>
                <a:cs typeface="Ariel"/>
              </a:rPr>
              <a:t>[AM </a:t>
            </a:r>
            <a:r>
              <a:rPr lang="en-GB" sz="1300" b="1" dirty="0" err="1">
                <a:solidFill>
                  <a:srgbClr val="009FDF"/>
                </a:solidFill>
                <a:latin typeface="Ariel"/>
                <a:cs typeface="Ariel"/>
              </a:rPr>
              <a:t>Hillas</a:t>
            </a:r>
            <a:r>
              <a:rPr lang="en-GB" sz="1300" b="1" dirty="0">
                <a:solidFill>
                  <a:srgbClr val="009FDF"/>
                </a:solidFill>
                <a:latin typeface="Ariel"/>
                <a:cs typeface="Ariel"/>
              </a:rPr>
              <a:t> (1984)]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BD19ADC8-249D-F506-F9A8-078D5254D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4787" y="6453106"/>
            <a:ext cx="3429000" cy="365125"/>
          </a:xfrm>
        </p:spPr>
        <p:txBody>
          <a:bodyPr/>
          <a:lstStyle/>
          <a:p>
            <a:r>
              <a:rPr lang="en-US"/>
              <a:t>Andrew Taylor</a:t>
            </a:r>
          </a:p>
        </p:txBody>
      </p:sp>
      <p:pic>
        <p:nvPicPr>
          <p:cNvPr id="12" name="Picture 11" descr="bf_t_esc._=_frac.pdf">
            <a:extLst>
              <a:ext uri="{FF2B5EF4-FFF2-40B4-BE49-F238E27FC236}">
                <a16:creationId xmlns:a16="http://schemas.microsoft.com/office/drawing/2014/main" id="{409C77C1-F8AE-413E-1BB2-06194FB9B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120" y="1273550"/>
            <a:ext cx="1440180" cy="728980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58BCB65-6EDD-90F6-F4A3-54BC0B6DE398}"/>
              </a:ext>
            </a:extLst>
          </p:cNvPr>
          <p:cNvSpPr/>
          <p:nvPr/>
        </p:nvSpPr>
        <p:spPr>
          <a:xfrm>
            <a:off x="5540224" y="3214672"/>
            <a:ext cx="2711333" cy="667161"/>
          </a:xfrm>
          <a:prstGeom prst="roundRect">
            <a:avLst/>
          </a:prstGeom>
          <a:noFill/>
          <a:ln w="28575" cmpd="sng">
            <a:solidFill>
              <a:srgbClr val="F28F1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24">
            <a:extLst>
              <a:ext uri="{FF2B5EF4-FFF2-40B4-BE49-F238E27FC236}">
                <a16:creationId xmlns:a16="http://schemas.microsoft.com/office/drawing/2014/main" id="{173B0093-7001-4950-6226-4D301A01D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40" y="5326195"/>
            <a:ext cx="3626556" cy="49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32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r>
              <a:rPr lang="en-US" sz="1300" b="1" dirty="0">
                <a:solidFill>
                  <a:srgbClr val="009FDF"/>
                </a:solidFill>
              </a:rPr>
              <a:t>[Lovelace et al. (1976)]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59A62D8-A91B-EF97-4C9E-575675713612}"/>
              </a:ext>
            </a:extLst>
          </p:cNvPr>
          <p:cNvSpPr/>
          <p:nvPr/>
        </p:nvSpPr>
        <p:spPr>
          <a:xfrm>
            <a:off x="727230" y="5631950"/>
            <a:ext cx="8017936" cy="887795"/>
          </a:xfrm>
          <a:prstGeom prst="roundRect">
            <a:avLst/>
          </a:prstGeom>
          <a:noFill/>
          <a:ln w="28575" cmpd="sng">
            <a:solidFill>
              <a:srgbClr val="F28F1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302273C-1B33-D150-DED3-CC959EB3090D}"/>
              </a:ext>
            </a:extLst>
          </p:cNvPr>
          <p:cNvSpPr/>
          <p:nvPr/>
        </p:nvSpPr>
        <p:spPr>
          <a:xfrm>
            <a:off x="4985637" y="4204297"/>
            <a:ext cx="42610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el"/>
                <a:cs typeface="Ariel"/>
                <a:sym typeface="Wingdings"/>
              </a:rPr>
              <a:t>Under the assumption of </a:t>
            </a:r>
            <a:r>
              <a:rPr lang="en-US" sz="2000" dirty="0" err="1">
                <a:latin typeface="Ariel"/>
                <a:cs typeface="Ariel"/>
                <a:sym typeface="Wingdings"/>
              </a:rPr>
              <a:t>equipartition</a:t>
            </a:r>
            <a:r>
              <a:rPr lang="en-US" sz="2000" dirty="0">
                <a:latin typeface="Ariel"/>
                <a:cs typeface="Ariel"/>
                <a:sym typeface="Wingdings"/>
              </a:rPr>
              <a:t> of energy between kinetic energy and magnetic field: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BC49F7D-5F15-578B-5D45-BDB1E7900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3510" y="3355400"/>
            <a:ext cx="2524760" cy="3467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F79B6F7-1B75-9C1C-2B24-52216254F8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490" y="5722708"/>
            <a:ext cx="7772400" cy="744247"/>
          </a:xfrm>
          <a:prstGeom prst="rect">
            <a:avLst/>
          </a:prstGeom>
        </p:spPr>
      </p:pic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264CFBC-11DE-A1F1-EF81-DEFAF4830709}"/>
              </a:ext>
            </a:extLst>
          </p:cNvPr>
          <p:cNvSpPr/>
          <p:nvPr/>
        </p:nvSpPr>
        <p:spPr>
          <a:xfrm>
            <a:off x="2622778" y="2530480"/>
            <a:ext cx="2445639" cy="595229"/>
          </a:xfrm>
          <a:prstGeom prst="roundRect">
            <a:avLst/>
          </a:prstGeom>
          <a:noFill/>
          <a:ln w="28575" cmpd="sng">
            <a:solidFill>
              <a:srgbClr val="F28F1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28F1F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BFF6384-4DA4-285A-A50C-450D6D2AD8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2132" y="2706612"/>
            <a:ext cx="2106930" cy="29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62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A20A251-90E7-A9CB-21D3-61E13F0AC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486" y="0"/>
            <a:ext cx="8226719" cy="114348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2C9FD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Particle Acceleration/Release Scenarios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FC0E21-769F-5CCB-17DB-A2D0937FC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04" y="1478605"/>
            <a:ext cx="3780968" cy="53015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9AE0E4-263A-F3AC-8AC4-82A6D4E9D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326" y="1556425"/>
            <a:ext cx="3780968" cy="530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75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>
            <a:extLst>
              <a:ext uri="{FF2B5EF4-FFF2-40B4-BE49-F238E27FC236}">
                <a16:creationId xmlns:a16="http://schemas.microsoft.com/office/drawing/2014/main" id="{0760CEB1-B1F0-E8DE-1D6F-317EA3926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1" y="802441"/>
            <a:ext cx="9142560" cy="639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Rectangle 4">
            <a:extLst>
              <a:ext uri="{FF2B5EF4-FFF2-40B4-BE49-F238E27FC236}">
                <a16:creationId xmlns:a16="http://schemas.microsoft.com/office/drawing/2014/main" id="{08FA43FD-E64D-F6A9-7FFE-642371DBC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3361" y="387721"/>
            <a:ext cx="6566400" cy="113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3628" b="1" dirty="0">
                <a:solidFill>
                  <a:srgbClr val="118CD7"/>
                </a:solidFill>
              </a:rPr>
              <a:t>Extragalactic Magnetic Field is Hugely Uncertain</a:t>
            </a:r>
            <a:endParaRPr lang="en-US" altLang="en-US" sz="3628" dirty="0"/>
          </a:p>
        </p:txBody>
      </p:sp>
      <p:sp>
        <p:nvSpPr>
          <p:cNvPr id="49155" name="Footer Placeholder 1">
            <a:extLst>
              <a:ext uri="{FF2B5EF4-FFF2-40B4-BE49-F238E27FC236}">
                <a16:creationId xmlns:a16="http://schemas.microsoft.com/office/drawing/2014/main" id="{841A0B44-E4EE-BE9B-34A8-2AB7E1B764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56650" algn="l"/>
                <a:tab pos="1313299" algn="l"/>
                <a:tab pos="1969949" algn="l"/>
                <a:tab pos="2626599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656650" algn="l"/>
                <a:tab pos="1313299" algn="l"/>
                <a:tab pos="1969949" algn="l"/>
                <a:tab pos="2626599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656650" algn="l"/>
                <a:tab pos="1313299" algn="l"/>
                <a:tab pos="1969949" algn="l"/>
                <a:tab pos="2626599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656650" algn="l"/>
                <a:tab pos="1313299" algn="l"/>
                <a:tab pos="1969949" algn="l"/>
                <a:tab pos="2626599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656650" algn="l"/>
                <a:tab pos="1313299" algn="l"/>
                <a:tab pos="1969949" algn="l"/>
                <a:tab pos="2626599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280994" indent="-207363" defTabSz="407526" eaLnBrk="0" fontAlgn="base" hangingPunct="0">
              <a:spcBef>
                <a:spcPct val="0"/>
              </a:spcBef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695720" indent="-207363" defTabSz="407526" eaLnBrk="0" fontAlgn="base" hangingPunct="0">
              <a:spcBef>
                <a:spcPct val="0"/>
              </a:spcBef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10446" indent="-207363" defTabSz="407526" eaLnBrk="0" fontAlgn="base" hangingPunct="0">
              <a:spcBef>
                <a:spcPct val="0"/>
              </a:spcBef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525172" indent="-207363" defTabSz="407526" eaLnBrk="0" fontAlgn="base" hangingPunct="0">
              <a:spcBef>
                <a:spcPct val="0"/>
              </a:spcBef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Times New Roman" panose="02020603050405020304" pitchFamily="18" charset="0"/>
              <a:buNone/>
            </a:pPr>
            <a:r>
              <a:rPr lang="en-GB" altLang="en-GI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Andrew Taylor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B205078-55DD-6D12-5BA5-59C03F8939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9416" y="40490"/>
            <a:ext cx="8732401" cy="857610"/>
          </a:xfrm>
        </p:spPr>
        <p:txBody>
          <a:bodyPr>
            <a:noAutofit/>
          </a:bodyPr>
          <a:lstStyle/>
          <a:p>
            <a:r>
              <a:rPr lang="en-US" altLang="en-GI" sz="4000" b="1" dirty="0">
                <a:solidFill>
                  <a:srgbClr val="2C9FD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Large Thermal Pressure in the Halo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589300-B799-9F64-719B-03D81D32537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Andrew Taylor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39BB5A-520B-2943-2353-EB2CEB128F3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746799" y="1635969"/>
            <a:ext cx="3073021" cy="1755106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D24E50-C912-0846-E71E-B9FE071F9E8C}"/>
              </a:ext>
            </a:extLst>
          </p:cNvPr>
          <p:cNvSpPr txBox="1"/>
          <p:nvPr/>
        </p:nvSpPr>
        <p:spPr>
          <a:xfrm>
            <a:off x="0" y="839509"/>
            <a:ext cx="4192621" cy="616745"/>
          </a:xfrm>
          <a:prstGeom prst="rect">
            <a:avLst/>
          </a:prstGeom>
          <a:noFill/>
          <a:ln>
            <a:noFill/>
          </a:ln>
        </p:spPr>
        <p:txBody>
          <a:bodyPr vert="horz" wrap="none" lIns="61235" tIns="30617" rIns="61235" bIns="30617" compatLnSpc="0"/>
          <a:lstStyle/>
          <a:p>
            <a:pPr hangingPunct="0"/>
            <a:r>
              <a:rPr lang="en-US" sz="1497" dirty="0">
                <a:ea typeface="Bitstream Vera Sans" pitchFamily="18"/>
                <a:cs typeface="Arial" panose="020B0604020202020204" pitchFamily="34" charset="0"/>
              </a:rPr>
              <a:t>X-ray observations of bright AGN indicate the </a:t>
            </a:r>
          </a:p>
          <a:p>
            <a:pPr hangingPunct="0"/>
            <a:r>
              <a:rPr lang="en-US" sz="1497" dirty="0">
                <a:ea typeface="Bitstream Vera Sans" pitchFamily="18"/>
                <a:cs typeface="Arial" panose="020B0604020202020204" pitchFamily="34" charset="0"/>
              </a:rPr>
              <a:t>presence of a hot local absorber.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747CCE-15DC-0DE9-DFB0-C967285B32A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r="47591" b="77498"/>
          <a:stretch>
            <a:fillRect/>
          </a:stretch>
        </p:blipFill>
        <p:spPr>
          <a:xfrm>
            <a:off x="0" y="1775015"/>
            <a:ext cx="1695547" cy="738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7F5CEE-8A4B-DE2D-6527-048D500AB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107" y="1674194"/>
            <a:ext cx="2981434" cy="183793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EA80D19-147D-199E-B736-C8F8609DCEBD}"/>
              </a:ext>
            </a:extLst>
          </p:cNvPr>
          <p:cNvSpPr/>
          <p:nvPr/>
        </p:nvSpPr>
        <p:spPr>
          <a:xfrm>
            <a:off x="4951381" y="1380750"/>
            <a:ext cx="3606629" cy="259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89" dirty="0" err="1">
                <a:solidFill>
                  <a:schemeClr val="bg1">
                    <a:lumMod val="65000"/>
                  </a:schemeClr>
                </a:solidFill>
              </a:rPr>
              <a:t>Faerman</a:t>
            </a:r>
            <a:r>
              <a:rPr lang="en-GB" sz="1089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1089" dirty="0" err="1">
                <a:solidFill>
                  <a:schemeClr val="bg1">
                    <a:lumMod val="65000"/>
                  </a:schemeClr>
                </a:solidFill>
              </a:rPr>
              <a:t>ApJ</a:t>
            </a:r>
            <a:r>
              <a:rPr lang="en-GB" sz="1089" dirty="0">
                <a:solidFill>
                  <a:schemeClr val="bg1">
                    <a:lumMod val="65000"/>
                  </a:schemeClr>
                </a:solidFill>
              </a:rPr>
              <a:t> 835 (2017), </a:t>
            </a:r>
            <a:r>
              <a:rPr lang="en-GB" sz="1089" dirty="0" err="1">
                <a:solidFill>
                  <a:schemeClr val="bg1">
                    <a:lumMod val="65000"/>
                  </a:schemeClr>
                </a:solidFill>
              </a:rPr>
              <a:t>Martynenko</a:t>
            </a:r>
            <a:r>
              <a:rPr lang="en-GB" sz="1089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089" dirty="0">
                <a:solidFill>
                  <a:schemeClr val="bg1">
                    <a:lumMod val="65000"/>
                  </a:schemeClr>
                </a:solidFill>
              </a:rPr>
              <a:t>MNRAS, 511 (2022)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A2BA54-E70A-7CF2-AEE8-64FE46F144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07" y="4209893"/>
            <a:ext cx="2981434" cy="226275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20024EF-687A-8F24-2338-102FF1F2780F}"/>
              </a:ext>
            </a:extLst>
          </p:cNvPr>
          <p:cNvSpPr/>
          <p:nvPr/>
        </p:nvSpPr>
        <p:spPr>
          <a:xfrm>
            <a:off x="2704308" y="3961069"/>
            <a:ext cx="3410741" cy="259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89" dirty="0" err="1">
                <a:solidFill>
                  <a:schemeClr val="bg1">
                    <a:lumMod val="65000"/>
                  </a:schemeClr>
                </a:solidFill>
              </a:rPr>
              <a:t>Faerman</a:t>
            </a:r>
            <a:r>
              <a:rPr lang="en-GB" sz="1089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1089" dirty="0" err="1">
                <a:solidFill>
                  <a:schemeClr val="bg1">
                    <a:lumMod val="65000"/>
                  </a:schemeClr>
                </a:solidFill>
              </a:rPr>
              <a:t>ApJ</a:t>
            </a:r>
            <a:r>
              <a:rPr lang="en-GB" sz="1089" dirty="0">
                <a:solidFill>
                  <a:schemeClr val="bg1">
                    <a:lumMod val="65000"/>
                  </a:schemeClr>
                </a:solidFill>
              </a:rPr>
              <a:t> 835 (2017), </a:t>
            </a:r>
            <a:r>
              <a:rPr lang="en-GB" sz="1089" dirty="0" err="1">
                <a:solidFill>
                  <a:schemeClr val="bg1">
                    <a:lumMod val="65000"/>
                  </a:schemeClr>
                </a:solidFill>
              </a:rPr>
              <a:t>Tourmente</a:t>
            </a:r>
            <a:r>
              <a:rPr lang="en-GB" sz="1089" dirty="0">
                <a:solidFill>
                  <a:schemeClr val="bg1">
                    <a:lumMod val="65000"/>
                  </a:schemeClr>
                </a:solidFill>
              </a:rPr>
              <a:t> 2207.09189</a:t>
            </a:r>
            <a:r>
              <a:rPr lang="en-US" sz="1089" dirty="0">
                <a:solidFill>
                  <a:schemeClr val="bg1">
                    <a:lumMod val="65000"/>
                  </a:schemeClr>
                </a:solidFill>
              </a:rPr>
              <a:t>, (2022)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D010A2C-21CE-89AB-1757-D0F2B96484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3309" y="4209893"/>
            <a:ext cx="3052719" cy="22859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128D9F5-F4ED-3CE0-70F2-A4D258E06E54}"/>
              </a:ext>
            </a:extLst>
          </p:cNvPr>
          <p:cNvSpPr/>
          <p:nvPr/>
        </p:nvSpPr>
        <p:spPr>
          <a:xfrm>
            <a:off x="7072078" y="4426870"/>
            <a:ext cx="2580372" cy="259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89" dirty="0" err="1">
                <a:solidFill>
                  <a:schemeClr val="bg1">
                    <a:lumMod val="65000"/>
                  </a:schemeClr>
                </a:solidFill>
              </a:rPr>
              <a:t>Faerman</a:t>
            </a:r>
            <a:r>
              <a:rPr lang="en-GB" sz="1089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089" dirty="0" err="1">
                <a:solidFill>
                  <a:schemeClr val="bg1">
                    <a:lumMod val="65000"/>
                  </a:schemeClr>
                </a:solidFill>
              </a:rPr>
              <a:t>ApJ</a:t>
            </a:r>
            <a:r>
              <a:rPr lang="en-US" sz="1089" dirty="0">
                <a:solidFill>
                  <a:schemeClr val="bg1">
                    <a:lumMod val="65000"/>
                  </a:schemeClr>
                </a:solidFill>
              </a:rPr>
              <a:t>, 893 (2020)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D696965-8A91-BA6C-D9BC-21B2C09FBECD}"/>
              </a:ext>
            </a:extLst>
          </p:cNvPr>
          <p:cNvSpPr/>
          <p:nvPr/>
        </p:nvSpPr>
        <p:spPr>
          <a:xfrm>
            <a:off x="6609844" y="4704790"/>
            <a:ext cx="2360068" cy="440104"/>
          </a:xfrm>
          <a:prstGeom prst="roundRect">
            <a:avLst/>
          </a:prstGeom>
          <a:noFill/>
          <a:ln w="28575" cmpd="sng">
            <a:solidFill>
              <a:srgbClr val="F28F1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28F1F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9F1E858-0419-6025-912F-5725912EBF31}"/>
              </a:ext>
            </a:extLst>
          </p:cNvPr>
          <p:cNvCxnSpPr/>
          <p:nvPr/>
        </p:nvCxnSpPr>
        <p:spPr>
          <a:xfrm>
            <a:off x="7807785" y="5352854"/>
            <a:ext cx="0" cy="298916"/>
          </a:xfrm>
          <a:prstGeom prst="straightConnector1">
            <a:avLst/>
          </a:prstGeom>
          <a:ln w="19050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768DD16C-706F-92C4-4A39-4E77617411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5028" y="5837346"/>
            <a:ext cx="2035429" cy="2208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FFA061-C5B6-911E-A9FC-8E6C0C5863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9334" y="4827129"/>
            <a:ext cx="2136902" cy="2208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27FFB1C-E9F7-9BB9-964F-F3A39DDB1F83}"/>
              </a:ext>
            </a:extLst>
          </p:cNvPr>
          <p:cNvSpPr txBox="1"/>
          <p:nvPr/>
        </p:nvSpPr>
        <p:spPr>
          <a:xfrm>
            <a:off x="4920375" y="665647"/>
            <a:ext cx="4192621" cy="616745"/>
          </a:xfrm>
          <a:prstGeom prst="rect">
            <a:avLst/>
          </a:prstGeom>
          <a:noFill/>
          <a:ln>
            <a:noFill/>
          </a:ln>
        </p:spPr>
        <p:txBody>
          <a:bodyPr vert="horz" wrap="none" lIns="61235" tIns="30617" rIns="61235" bIns="30617" compatLnSpc="0"/>
          <a:lstStyle/>
          <a:p>
            <a:pPr hangingPunct="0"/>
            <a:r>
              <a:rPr lang="en-US" sz="1497" dirty="0">
                <a:ea typeface="Bitstream Vera Sans" pitchFamily="18"/>
                <a:cs typeface="Arial" panose="020B0604020202020204" pitchFamily="34" charset="0"/>
              </a:rPr>
              <a:t>More recently, the ram pressure stripping of satellite </a:t>
            </a:r>
          </a:p>
          <a:p>
            <a:pPr hangingPunct="0"/>
            <a:r>
              <a:rPr lang="en-US" sz="1497" dirty="0">
                <a:ea typeface="Bitstream Vera Sans" pitchFamily="18"/>
                <a:cs typeface="Arial" panose="020B0604020202020204" pitchFamily="34" charset="0"/>
              </a:rPr>
              <a:t>galaxies + emission from the hot absorber have been </a:t>
            </a:r>
          </a:p>
          <a:p>
            <a:pPr hangingPunct="0"/>
            <a:r>
              <a:rPr lang="en-US" sz="1497" dirty="0">
                <a:ea typeface="Bitstream Vera Sans" pitchFamily="18"/>
                <a:cs typeface="Arial" panose="020B0604020202020204" pitchFamily="34" charset="0"/>
              </a:rPr>
              <a:t>collectively used to probe the halo gas.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B21A4B-8A1C-477C-8262-7C213135EA15}"/>
              </a:ext>
            </a:extLst>
          </p:cNvPr>
          <p:cNvSpPr/>
          <p:nvPr/>
        </p:nvSpPr>
        <p:spPr>
          <a:xfrm>
            <a:off x="31004" y="1286168"/>
            <a:ext cx="2580372" cy="259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89" dirty="0">
                <a:solidFill>
                  <a:schemeClr val="bg1">
                    <a:lumMod val="65000"/>
                  </a:schemeClr>
                </a:solidFill>
              </a:rPr>
              <a:t>Gupta </a:t>
            </a:r>
            <a:r>
              <a:rPr lang="en-GB" sz="1089" dirty="0" err="1">
                <a:solidFill>
                  <a:schemeClr val="bg1">
                    <a:lumMod val="65000"/>
                  </a:schemeClr>
                </a:solidFill>
              </a:rPr>
              <a:t>ApJ</a:t>
            </a:r>
            <a:r>
              <a:rPr lang="en-US" sz="1089" dirty="0">
                <a:solidFill>
                  <a:schemeClr val="bg1">
                    <a:lumMod val="65000"/>
                  </a:schemeClr>
                </a:solidFill>
              </a:rPr>
              <a:t>, 756 (2012)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843CF1-36E8-5E04-C97B-33F931ACEFD4}"/>
              </a:ext>
            </a:extLst>
          </p:cNvPr>
          <p:cNvSpPr txBox="1"/>
          <p:nvPr/>
        </p:nvSpPr>
        <p:spPr>
          <a:xfrm>
            <a:off x="-44434" y="3692569"/>
            <a:ext cx="485410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ea typeface="Bitstream Vera Sans" pitchFamily="18"/>
                <a:cs typeface="Arial" panose="020B0604020202020204" pitchFamily="34" charset="0"/>
              </a:rPr>
              <a:t>These results are consistent with expectations if the halo gas is in hydrostatic equilibrium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730822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>
            <a:extLst>
              <a:ext uri="{FF2B5EF4-FFF2-40B4-BE49-F238E27FC236}">
                <a16:creationId xmlns:a16="http://schemas.microsoft.com/office/drawing/2014/main" id="{E8D64602-7303-5957-C92A-48103521B9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97275" y="60934"/>
            <a:ext cx="5404488" cy="1143360"/>
          </a:xfrm>
        </p:spPr>
        <p:txBody>
          <a:bodyPr>
            <a:noAutofit/>
          </a:bodyPr>
          <a:lstStyle/>
          <a:p>
            <a:pPr algn="ctr"/>
            <a:r>
              <a:rPr lang="en-US" altLang="en-GI" sz="4000" b="1" dirty="0">
                <a:solidFill>
                  <a:srgbClr val="2C9FD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Local Extragalactic </a:t>
            </a:r>
            <a:r>
              <a:rPr lang="en-US" altLang="en-GI" sz="4000" b="1" dirty="0" err="1">
                <a:solidFill>
                  <a:srgbClr val="2C9FD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Neighbourhood</a:t>
            </a:r>
            <a:endParaRPr lang="en-US" altLang="en-GI" sz="4000" b="1" dirty="0">
              <a:solidFill>
                <a:srgbClr val="2C9FD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222659-D2DF-6700-9AB9-514919B9D048}"/>
              </a:ext>
            </a:extLst>
          </p:cNvPr>
          <p:cNvSpPr/>
          <p:nvPr/>
        </p:nvSpPr>
        <p:spPr>
          <a:xfrm>
            <a:off x="217440" y="1727132"/>
            <a:ext cx="4743666" cy="1320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96" dirty="0"/>
              <a:t>The local (&lt;10 </a:t>
            </a:r>
            <a:r>
              <a:rPr lang="en-US" sz="1996" dirty="0" err="1"/>
              <a:t>Mpc</a:t>
            </a:r>
            <a:r>
              <a:rPr lang="en-US" sz="1996" dirty="0"/>
              <a:t>) </a:t>
            </a:r>
            <a:r>
              <a:rPr lang="en-US" sz="1996" u="sng" dirty="0"/>
              <a:t>extragalactic objects</a:t>
            </a:r>
            <a:r>
              <a:rPr lang="en-US" sz="1996" dirty="0"/>
              <a:t> are structured, sitting in a roughly circular disk shape </a:t>
            </a:r>
          </a:p>
          <a:p>
            <a:endParaRPr lang="en-US" sz="1996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5B5EAB5-E230-EFD2-DB7B-14ED872540C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Andrew Taylor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7044F5-71D2-62AC-325A-0CD939797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7213" y="22051"/>
            <a:ext cx="3619347" cy="6858000"/>
          </a:xfrm>
          <a:prstGeom prst="rect">
            <a:avLst/>
          </a:prstGeom>
        </p:spPr>
      </p:pic>
      <p:sp>
        <p:nvSpPr>
          <p:cNvPr id="5" name="Text Box 24">
            <a:extLst>
              <a:ext uri="{FF2B5EF4-FFF2-40B4-BE49-F238E27FC236}">
                <a16:creationId xmlns:a16="http://schemas.microsoft.com/office/drawing/2014/main" id="{0B416115-56BD-26E5-8295-8D950F63A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6976" y="6611117"/>
            <a:ext cx="3626556" cy="49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32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r>
              <a:rPr lang="en-US" sz="1100" dirty="0">
                <a:solidFill>
                  <a:srgbClr val="AAAAAA"/>
                </a:solidFill>
                <a:latin typeface="+mn-lt"/>
                <a:cs typeface="Calibri" panose="020F0502020204030204" pitchFamily="34" charset="0"/>
              </a:rPr>
              <a:t>McCall MNRAS 440 (2014)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C72B37-4CDB-0582-F81A-D018A6149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94" y="3005172"/>
            <a:ext cx="5361886" cy="3351179"/>
          </a:xfrm>
          <a:prstGeom prst="rect">
            <a:avLst/>
          </a:prstGeom>
        </p:spPr>
      </p:pic>
      <p:sp>
        <p:nvSpPr>
          <p:cNvPr id="8" name="Text Box 24">
            <a:extLst>
              <a:ext uri="{FF2B5EF4-FFF2-40B4-BE49-F238E27FC236}">
                <a16:creationId xmlns:a16="http://schemas.microsoft.com/office/drawing/2014/main" id="{A990671D-DE49-1865-0E45-9076338E3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232" y="2801123"/>
            <a:ext cx="3626556" cy="49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32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r>
              <a:rPr lang="en-US" sz="1100" dirty="0">
                <a:solidFill>
                  <a:srgbClr val="AAAAAA"/>
                </a:solidFill>
                <a:latin typeface="+mn-lt"/>
                <a:cs typeface="Calibri" panose="020F0502020204030204" pitchFamily="34" charset="0"/>
              </a:rPr>
              <a:t>van Vliet MNRAS 510 (2021)</a:t>
            </a:r>
          </a:p>
        </p:txBody>
      </p:sp>
    </p:spTree>
    <p:extLst>
      <p:ext uri="{BB962C8B-B14F-4D97-AF65-F5344CB8AC3E}">
        <p14:creationId xmlns:p14="http://schemas.microsoft.com/office/powerpoint/2010/main" val="2717666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>
            <a:extLst>
              <a:ext uri="{FF2B5EF4-FFF2-40B4-BE49-F238E27FC236}">
                <a16:creationId xmlns:a16="http://schemas.microsoft.com/office/drawing/2014/main" id="{E8D64602-7303-5957-C92A-48103521B9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97275" y="60934"/>
            <a:ext cx="5404488" cy="1143360"/>
          </a:xfrm>
        </p:spPr>
        <p:txBody>
          <a:bodyPr>
            <a:noAutofit/>
          </a:bodyPr>
          <a:lstStyle/>
          <a:p>
            <a:pPr algn="ctr"/>
            <a:r>
              <a:rPr lang="en-US" altLang="en-GI" sz="4000" b="1" dirty="0">
                <a:solidFill>
                  <a:srgbClr val="2C9FD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Extended Hot Gas Around </a:t>
            </a:r>
            <a:r>
              <a:rPr lang="en-US" altLang="en-GI" sz="4000" b="1" dirty="0" err="1">
                <a:solidFill>
                  <a:srgbClr val="2C9FD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CoG</a:t>
            </a:r>
            <a:r>
              <a:rPr lang="en-US" altLang="en-GI" sz="4000" b="1" dirty="0">
                <a:solidFill>
                  <a:srgbClr val="2C9FD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Members?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5B5EAB5-E230-EFD2-DB7B-14ED872540C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Andrew Taylor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4B5C9E-E84D-499C-0A7B-A690D0BE07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6" t="3881" r="34082" b="58337"/>
          <a:stretch/>
        </p:blipFill>
        <p:spPr>
          <a:xfrm>
            <a:off x="-614016" y="1060306"/>
            <a:ext cx="7977839" cy="5960495"/>
          </a:xfrm>
          <a:prstGeom prst="rect">
            <a:avLst/>
          </a:prstGeom>
        </p:spPr>
      </p:pic>
      <p:sp>
        <p:nvSpPr>
          <p:cNvPr id="10" name="Text Box 24">
            <a:extLst>
              <a:ext uri="{FF2B5EF4-FFF2-40B4-BE49-F238E27FC236}">
                <a16:creationId xmlns:a16="http://schemas.microsoft.com/office/drawing/2014/main" id="{9751B190-8F92-FF74-E5FC-1316219CE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3202" y="1060306"/>
            <a:ext cx="3626556" cy="49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32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r>
              <a:rPr lang="en-US" sz="1100" dirty="0">
                <a:solidFill>
                  <a:srgbClr val="AAAAAA"/>
                </a:solidFill>
                <a:latin typeface="+mn-lt"/>
                <a:cs typeface="Calibri" panose="020F0502020204030204" pitchFamily="34" charset="0"/>
              </a:rPr>
              <a:t>Bregman et al. </a:t>
            </a:r>
            <a:r>
              <a:rPr lang="en-US" sz="1100" dirty="0" err="1">
                <a:solidFill>
                  <a:srgbClr val="AAAAAA"/>
                </a:solidFill>
                <a:latin typeface="+mn-lt"/>
                <a:cs typeface="Calibri" panose="020F0502020204030204" pitchFamily="34" charset="0"/>
              </a:rPr>
              <a:t>ApJ</a:t>
            </a:r>
            <a:r>
              <a:rPr lang="en-US" sz="1100" dirty="0">
                <a:solidFill>
                  <a:srgbClr val="AAAAAA"/>
                </a:solidFill>
                <a:latin typeface="+mn-lt"/>
                <a:cs typeface="Calibri" panose="020F0502020204030204" pitchFamily="34" charset="0"/>
              </a:rPr>
              <a:t> 928 (2022)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AF2A67D-0906-D61A-7C06-74F391055B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5882" y="183536"/>
            <a:ext cx="6838544" cy="1143360"/>
          </a:xfrm>
        </p:spPr>
        <p:txBody>
          <a:bodyPr>
            <a:noAutofit/>
          </a:bodyPr>
          <a:lstStyle/>
          <a:p>
            <a:pPr algn="ctr"/>
            <a:r>
              <a:rPr lang="en-US" altLang="en-GI" sz="4000" b="1" dirty="0">
                <a:solidFill>
                  <a:srgbClr val="2C9FD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Extragalactic Structure The Council of Giants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8AC1B1-7867-3E0F-741D-55FE00DC8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7" y="3390967"/>
            <a:ext cx="3598225" cy="3509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31945D-E547-FB60-A58D-521783937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617" y="3964454"/>
            <a:ext cx="5208383" cy="28935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B557A5-8789-7420-FBB2-EB2DCD0CB0DC}"/>
              </a:ext>
            </a:extLst>
          </p:cNvPr>
          <p:cNvSpPr txBox="1"/>
          <p:nvPr/>
        </p:nvSpPr>
        <p:spPr>
          <a:xfrm>
            <a:off x="235211" y="1187087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Cen A is unique within the council of giant structure are being the only object proving a kinetic luminosity capable of giving rise to multi </a:t>
            </a:r>
            <a:r>
              <a:rPr lang="en-US" sz="1800" dirty="0" err="1"/>
              <a:t>EeV</a:t>
            </a:r>
            <a:r>
              <a:rPr lang="en-US" sz="1800" dirty="0"/>
              <a:t> acceleration</a:t>
            </a:r>
            <a:endParaRPr lang="en-US" dirty="0"/>
          </a:p>
        </p:txBody>
      </p:sp>
      <p:sp>
        <p:nvSpPr>
          <p:cNvPr id="5" name="Text Box 24">
            <a:extLst>
              <a:ext uri="{FF2B5EF4-FFF2-40B4-BE49-F238E27FC236}">
                <a16:creationId xmlns:a16="http://schemas.microsoft.com/office/drawing/2014/main" id="{B16B1B22-8E5B-B934-F672-05FE9E542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2621" y="2149105"/>
            <a:ext cx="3626556" cy="49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632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r>
              <a:rPr lang="en-US" sz="1100" dirty="0">
                <a:solidFill>
                  <a:srgbClr val="AAAAAA"/>
                </a:solidFill>
                <a:latin typeface="+mn-lt"/>
                <a:cs typeface="Calibri" panose="020F0502020204030204" pitchFamily="34" charset="0"/>
              </a:rPr>
              <a:t>Lovelace et al. (1976)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9B6E62B-394E-5B7B-0602-7BE9A0FA0642}"/>
              </a:ext>
            </a:extLst>
          </p:cNvPr>
          <p:cNvSpPr/>
          <p:nvPr/>
        </p:nvSpPr>
        <p:spPr>
          <a:xfrm>
            <a:off x="798243" y="2445294"/>
            <a:ext cx="8017936" cy="887795"/>
          </a:xfrm>
          <a:prstGeom prst="roundRect">
            <a:avLst/>
          </a:prstGeom>
          <a:noFill/>
          <a:ln w="28575" cmpd="sng">
            <a:solidFill>
              <a:srgbClr val="F28F1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88CE5D-4FEF-DEE3-B598-5E83BDE92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503" y="2536052"/>
            <a:ext cx="7772400" cy="74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94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7A01262-CDAA-A15E-3EDE-9F461C26250F}"/>
              </a:ext>
            </a:extLst>
          </p:cNvPr>
          <p:cNvSpPr txBox="1">
            <a:spLocks noChangeArrowheads="1"/>
          </p:cNvSpPr>
          <p:nvPr/>
        </p:nvSpPr>
        <p:spPr>
          <a:xfrm>
            <a:off x="-1157591" y="-88838"/>
            <a:ext cx="6838544" cy="1143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GI" sz="4000" b="1" dirty="0">
                <a:solidFill>
                  <a:srgbClr val="2C9FD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Simulation Setup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EC1A2-1573-AD98-BAA5-6350CEA2EC7E}"/>
              </a:ext>
            </a:extLst>
          </p:cNvPr>
          <p:cNvSpPr txBox="1"/>
          <p:nvPr/>
        </p:nvSpPr>
        <p:spPr>
          <a:xfrm>
            <a:off x="155643" y="879423"/>
            <a:ext cx="457200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Particles initially fill 300 kpc region surrounding Cen A (isotropic momentum distribution)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Large angle particle scattering occurs within the virial region (&lt; 300 kpc) of all members of the council of giant system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Outside the virial radii of these galaxies the particle propagation is treated as ballistic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Fundamental parameter of problem- optical depth of scattering regions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Echo signals results are rather insensitive to optical depth of scattering regions, provided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85D994-AA0D-2196-AED3-505B2E66E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5775" y="0"/>
            <a:ext cx="3598225" cy="35093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FEA6E0-86C4-108D-B8D6-0F40D39840DB}"/>
              </a:ext>
            </a:extLst>
          </p:cNvPr>
          <p:cNvSpPr txBox="1"/>
          <p:nvPr/>
        </p:nvSpPr>
        <p:spPr>
          <a:xfrm>
            <a:off x="4727643" y="3509380"/>
            <a:ext cx="413425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Only He and Fe injected into the system (fragile and robust species compared to crossing time of system)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Particles photo-disintegrate </a:t>
            </a:r>
            <a:r>
              <a:rPr lang="en-US" dirty="0" err="1"/>
              <a:t>en</a:t>
            </a:r>
            <a:r>
              <a:rPr lang="en-US" dirty="0"/>
              <a:t>-route in extragalactic radiation fields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30 </a:t>
            </a:r>
            <a:r>
              <a:rPr lang="en-US" dirty="0" err="1"/>
              <a:t>EeV</a:t>
            </a:r>
            <a:r>
              <a:rPr lang="en-US" dirty="0"/>
              <a:t> particles being focused 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Deflections from MW magnetized halo intentionally left out</a:t>
            </a:r>
            <a:endParaRPr lang="en-G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AF5E35-55B8-9420-EF30-52D1F4819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424" y="4609930"/>
            <a:ext cx="1164590" cy="6400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FB5025-72D0-36F9-CA06-5530743DC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993" y="6015288"/>
            <a:ext cx="755650" cy="2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59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C909D-8C66-F083-B2CA-57647DB6F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933" y="361177"/>
            <a:ext cx="5175834" cy="114348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2C9FD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Simulations of UHECR Propagation Through the </a:t>
            </a:r>
            <a:r>
              <a:rPr lang="en-US" b="1" dirty="0" err="1">
                <a:solidFill>
                  <a:srgbClr val="2C9FD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CoG</a:t>
            </a:r>
            <a:r>
              <a:rPr lang="en-US" b="1" dirty="0">
                <a:solidFill>
                  <a:srgbClr val="2C9FD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Structure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F76121-09D1-FC15-96EE-49293166B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8" y="4559968"/>
            <a:ext cx="9096380" cy="22980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D8BDFB-41A8-0135-98BF-DC0188856991}"/>
              </a:ext>
            </a:extLst>
          </p:cNvPr>
          <p:cNvSpPr txBox="1"/>
          <p:nvPr/>
        </p:nvSpPr>
        <p:spPr>
          <a:xfrm>
            <a:off x="48638" y="1974865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Pulse release of particles from Cen A and propagation of these particles through the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CoG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structure</a:t>
            </a:r>
            <a:endParaRPr lang="en-GI" dirty="0"/>
          </a:p>
        </p:txBody>
      </p:sp>
      <p:pic>
        <p:nvPicPr>
          <p:cNvPr id="8" name="xy_ModelA.mp4" descr="xy_ModelA.mp4">
            <a:hlinkClick r:id="" action="ppaction://media"/>
            <a:extLst>
              <a:ext uri="{FF2B5EF4-FFF2-40B4-BE49-F238E27FC236}">
                <a16:creationId xmlns:a16="http://schemas.microsoft.com/office/drawing/2014/main" id="{04BF704C-B994-F242-5A14-76A3843D84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86244" y="459760"/>
            <a:ext cx="3699390" cy="295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71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309B8-7B6F-1C81-9C2A-21E6AD814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486" y="0"/>
            <a:ext cx="8226719" cy="1143480"/>
          </a:xfrm>
        </p:spPr>
        <p:txBody>
          <a:bodyPr/>
          <a:lstStyle/>
          <a:p>
            <a:r>
              <a:rPr lang="en-US" b="1" dirty="0">
                <a:solidFill>
                  <a:srgbClr val="2C9FD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Focusing of the Echo Waves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CFE9D3-42C8-5FF6-EC7C-BB77018C8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3284" y="3064212"/>
            <a:ext cx="4816002" cy="37937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2F7546-5D98-022E-650D-D1066B4C9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6" y="1078857"/>
            <a:ext cx="7165602" cy="18102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D49E1F-7843-BEAE-5D86-2BA2AF675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48619"/>
            <a:ext cx="3598225" cy="350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3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5AC6F55-F18F-BE21-384B-BA26B244B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486" y="0"/>
            <a:ext cx="8226719" cy="1143480"/>
          </a:xfrm>
        </p:spPr>
        <p:txBody>
          <a:bodyPr/>
          <a:lstStyle/>
          <a:p>
            <a:r>
              <a:rPr lang="en-US" b="1" dirty="0">
                <a:solidFill>
                  <a:srgbClr val="2C9FD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Milky Way Based Observers</a:t>
            </a:r>
          </a:p>
        </p:txBody>
      </p:sp>
      <p:pic>
        <p:nvPicPr>
          <p:cNvPr id="4" name="ModelA.mp4" descr="ModelA.mp4">
            <a:hlinkClick r:id="" action="ppaction://media"/>
            <a:extLst>
              <a:ext uri="{FF2B5EF4-FFF2-40B4-BE49-F238E27FC236}">
                <a16:creationId xmlns:a16="http://schemas.microsoft.com/office/drawing/2014/main" id="{36B7A8ED-B9B8-6CC5-1B84-7647EF1A87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25187"/>
            <a:ext cx="4720833" cy="2622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0F7187-E355-CD9C-B145-70A34783F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5053" y="1015459"/>
            <a:ext cx="4075472" cy="5714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18D74F-AC86-1A33-B94D-828C5EAFF3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35314"/>
            <a:ext cx="4720833" cy="262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2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3026</TotalTime>
  <Words>641</Words>
  <Application>Microsoft Macintosh PowerPoint</Application>
  <PresentationFormat>On-screen Show (4:3)</PresentationFormat>
  <Paragraphs>83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Ariel</vt:lpstr>
      <vt:lpstr>Calibri</vt:lpstr>
      <vt:lpstr>Calibri Light</vt:lpstr>
      <vt:lpstr>Times New Roman</vt:lpstr>
      <vt:lpstr>Office Theme</vt:lpstr>
      <vt:lpstr>Echoes from Cen A’s Active Past</vt:lpstr>
      <vt:lpstr>The Large Thermal Pressure in the Halo</vt:lpstr>
      <vt:lpstr>Our Local Extragalactic Neighbourhood</vt:lpstr>
      <vt:lpstr>Extended Hot Gas Around CoG Members?</vt:lpstr>
      <vt:lpstr>Local Extragalactic Structure The Council of Giants</vt:lpstr>
      <vt:lpstr>PowerPoint Presentation</vt:lpstr>
      <vt:lpstr>Simulations of UHECR Propagation Through the CoG Structure</vt:lpstr>
      <vt:lpstr>The Focusing of the Echo Waves </vt:lpstr>
      <vt:lpstr>Milky Way Based Observers</vt:lpstr>
      <vt:lpstr>PowerPoint Presentation</vt:lpstr>
      <vt:lpstr>Distinguishing Between Model B and Model C Results</vt:lpstr>
      <vt:lpstr>Conclusions</vt:lpstr>
      <vt:lpstr>Extra Slides</vt:lpstr>
      <vt:lpstr>PowerPoint Presentation</vt:lpstr>
      <vt:lpstr>The Uniqueness of Cen A within the Council of Giants</vt:lpstr>
      <vt:lpstr>Particle Acceleration/Release Scenarios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118</cp:revision>
  <dcterms:created xsi:type="dcterms:W3CDTF">2022-09-15T14:12:34Z</dcterms:created>
  <dcterms:modified xsi:type="dcterms:W3CDTF">2022-10-04T04:53:48Z</dcterms:modified>
</cp:coreProperties>
</file>