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98"/>
  </p:notesMasterIdLst>
  <p:handoutMasterIdLst>
    <p:handoutMasterId r:id="rId99"/>
  </p:handoutMasterIdLst>
  <p:sldIdLst>
    <p:sldId id="256" r:id="rId2"/>
    <p:sldId id="403" r:id="rId3"/>
    <p:sldId id="426" r:id="rId4"/>
    <p:sldId id="491" r:id="rId5"/>
    <p:sldId id="424" r:id="rId6"/>
    <p:sldId id="416" r:id="rId7"/>
    <p:sldId id="415" r:id="rId8"/>
    <p:sldId id="417" r:id="rId9"/>
    <p:sldId id="418" r:id="rId10"/>
    <p:sldId id="419" r:id="rId11"/>
    <p:sldId id="257" r:id="rId12"/>
    <p:sldId id="259" r:id="rId13"/>
    <p:sldId id="420" r:id="rId14"/>
    <p:sldId id="421" r:id="rId15"/>
    <p:sldId id="422" r:id="rId16"/>
    <p:sldId id="559" r:id="rId17"/>
    <p:sldId id="260" r:id="rId18"/>
    <p:sldId id="258"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549" r:id="rId34"/>
    <p:sldId id="550" r:id="rId35"/>
    <p:sldId id="551" r:id="rId36"/>
    <p:sldId id="552" r:id="rId37"/>
    <p:sldId id="558" r:id="rId38"/>
    <p:sldId id="471" r:id="rId39"/>
    <p:sldId id="562" r:id="rId40"/>
    <p:sldId id="262" r:id="rId41"/>
    <p:sldId id="261" r:id="rId42"/>
    <p:sldId id="266" r:id="rId43"/>
    <p:sldId id="267" r:id="rId44"/>
    <p:sldId id="264" r:id="rId45"/>
    <p:sldId id="292" r:id="rId46"/>
    <p:sldId id="293" r:id="rId47"/>
    <p:sldId id="315" r:id="rId48"/>
    <p:sldId id="318" r:id="rId49"/>
    <p:sldId id="299" r:id="rId50"/>
    <p:sldId id="301" r:id="rId51"/>
    <p:sldId id="302" r:id="rId52"/>
    <p:sldId id="603" r:id="rId53"/>
    <p:sldId id="546" r:id="rId54"/>
    <p:sldId id="548" r:id="rId55"/>
    <p:sldId id="547" r:id="rId56"/>
    <p:sldId id="505" r:id="rId57"/>
    <p:sldId id="539" r:id="rId58"/>
    <p:sldId id="541" r:id="rId59"/>
    <p:sldId id="542" r:id="rId60"/>
    <p:sldId id="556" r:id="rId61"/>
    <p:sldId id="553" r:id="rId62"/>
    <p:sldId id="554" r:id="rId63"/>
    <p:sldId id="555" r:id="rId64"/>
    <p:sldId id="273" r:id="rId65"/>
    <p:sldId id="461" r:id="rId66"/>
    <p:sldId id="462" r:id="rId67"/>
    <p:sldId id="463" r:id="rId68"/>
    <p:sldId id="545" r:id="rId69"/>
    <p:sldId id="465" r:id="rId70"/>
    <p:sldId id="557" r:id="rId71"/>
    <p:sldId id="467" r:id="rId72"/>
    <p:sldId id="604" r:id="rId73"/>
    <p:sldId id="493" r:id="rId74"/>
    <p:sldId id="494" r:id="rId75"/>
    <p:sldId id="495" r:id="rId76"/>
    <p:sldId id="496" r:id="rId77"/>
    <p:sldId id="306" r:id="rId78"/>
    <p:sldId id="307" r:id="rId79"/>
    <p:sldId id="497" r:id="rId80"/>
    <p:sldId id="498" r:id="rId81"/>
    <p:sldId id="499" r:id="rId82"/>
    <p:sldId id="500" r:id="rId83"/>
    <p:sldId id="501" r:id="rId84"/>
    <p:sldId id="502" r:id="rId85"/>
    <p:sldId id="297" r:id="rId86"/>
    <p:sldId id="298" r:id="rId87"/>
    <p:sldId id="310" r:id="rId88"/>
    <p:sldId id="353" r:id="rId89"/>
    <p:sldId id="503" r:id="rId90"/>
    <p:sldId id="355" r:id="rId91"/>
    <p:sldId id="504" r:id="rId92"/>
    <p:sldId id="356" r:id="rId93"/>
    <p:sldId id="357" r:id="rId94"/>
    <p:sldId id="358" r:id="rId95"/>
    <p:sldId id="359" r:id="rId96"/>
    <p:sldId id="272" r:id="rId97"/>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p:restoredTop sz="91472"/>
  </p:normalViewPr>
  <p:slideViewPr>
    <p:cSldViewPr>
      <p:cViewPr varScale="1">
        <p:scale>
          <a:sx n="111" d="100"/>
          <a:sy n="111" d="100"/>
        </p:scale>
        <p:origin x="183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231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1C2E0C3-06EA-7640-93AF-69E8FC1A00B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it-IT"/>
          </a:p>
        </p:txBody>
      </p:sp>
      <p:sp>
        <p:nvSpPr>
          <p:cNvPr id="5123" name="Rectangle 3">
            <a:extLst>
              <a:ext uri="{FF2B5EF4-FFF2-40B4-BE49-F238E27FC236}">
                <a16:creationId xmlns:a16="http://schemas.microsoft.com/office/drawing/2014/main" id="{B188E96D-F991-C142-8EF7-87A06CD97B0B}"/>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it-IT"/>
          </a:p>
        </p:txBody>
      </p:sp>
      <p:sp>
        <p:nvSpPr>
          <p:cNvPr id="5124" name="Rectangle 4">
            <a:extLst>
              <a:ext uri="{FF2B5EF4-FFF2-40B4-BE49-F238E27FC236}">
                <a16:creationId xmlns:a16="http://schemas.microsoft.com/office/drawing/2014/main" id="{B56E9A2B-D2F7-484C-817E-2C240E8724CE}"/>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it-IT"/>
          </a:p>
        </p:txBody>
      </p:sp>
      <p:sp>
        <p:nvSpPr>
          <p:cNvPr id="5125" name="Rectangle 5">
            <a:extLst>
              <a:ext uri="{FF2B5EF4-FFF2-40B4-BE49-F238E27FC236}">
                <a16:creationId xmlns:a16="http://schemas.microsoft.com/office/drawing/2014/main" id="{0C0C1C9B-BB94-A542-8B0C-F1983CAEAB05}"/>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393EDE0E-FB42-9C47-9EFA-5917F7115B90}"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89A27AA-3D0F-E446-91E0-5E1FC08495C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it-IT"/>
          </a:p>
        </p:txBody>
      </p:sp>
      <p:sp>
        <p:nvSpPr>
          <p:cNvPr id="37891" name="Rectangle 3">
            <a:extLst>
              <a:ext uri="{FF2B5EF4-FFF2-40B4-BE49-F238E27FC236}">
                <a16:creationId xmlns:a16="http://schemas.microsoft.com/office/drawing/2014/main" id="{0D55C9C7-1BEA-E64D-9F27-2D8D89D56BA3}"/>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it-IT"/>
          </a:p>
        </p:txBody>
      </p:sp>
      <p:sp>
        <p:nvSpPr>
          <p:cNvPr id="14340" name="Rectangle 4">
            <a:extLst>
              <a:ext uri="{FF2B5EF4-FFF2-40B4-BE49-F238E27FC236}">
                <a16:creationId xmlns:a16="http://schemas.microsoft.com/office/drawing/2014/main" id="{3BFE6CCD-CC40-AC48-A76A-6DD6D38A466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7E383B78-33FB-734B-A61D-B898397267C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7894" name="Rectangle 6">
            <a:extLst>
              <a:ext uri="{FF2B5EF4-FFF2-40B4-BE49-F238E27FC236}">
                <a16:creationId xmlns:a16="http://schemas.microsoft.com/office/drawing/2014/main" id="{59A785DA-86A4-BF45-9EAD-6FF165A1412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it-IT"/>
          </a:p>
        </p:txBody>
      </p:sp>
      <p:sp>
        <p:nvSpPr>
          <p:cNvPr id="37895" name="Rectangle 7">
            <a:extLst>
              <a:ext uri="{FF2B5EF4-FFF2-40B4-BE49-F238E27FC236}">
                <a16:creationId xmlns:a16="http://schemas.microsoft.com/office/drawing/2014/main" id="{7A1705DC-BC76-8544-8139-D560FB8744D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FB3D6E86-C6E9-D945-9110-E0CDFC7B91F5}"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E52F65D7-C62D-A04E-B36E-0EE4A702E6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8493B84-8C97-8645-9D40-D39999D414DB}" type="slidenum">
              <a:rPr lang="it-IT" altLang="it-IT"/>
              <a:pPr>
                <a:spcBef>
                  <a:spcPct val="0"/>
                </a:spcBef>
              </a:pPr>
              <a:t>6</a:t>
            </a:fld>
            <a:endParaRPr lang="it-IT" altLang="it-IT"/>
          </a:p>
        </p:txBody>
      </p:sp>
      <p:sp>
        <p:nvSpPr>
          <p:cNvPr id="46082" name="Rectangle 2">
            <a:extLst>
              <a:ext uri="{FF2B5EF4-FFF2-40B4-BE49-F238E27FC236}">
                <a16:creationId xmlns:a16="http://schemas.microsoft.com/office/drawing/2014/main" id="{D33BEBFD-CB5C-5341-B377-B29A2C63AD98}"/>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0FD94F7-C1A1-FA4B-8760-4D8CA95E33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9090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C63B93E8-6616-6C45-872C-8133A88B66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21433A-D04F-8941-B8BF-10D47BD6ABCD}" type="slidenum">
              <a:rPr lang="it-IT" altLang="it-IT"/>
              <a:pPr>
                <a:spcBef>
                  <a:spcPct val="0"/>
                </a:spcBef>
              </a:pPr>
              <a:t>50</a:t>
            </a:fld>
            <a:endParaRPr lang="it-IT" altLang="it-IT"/>
          </a:p>
        </p:txBody>
      </p:sp>
      <p:sp>
        <p:nvSpPr>
          <p:cNvPr id="84994" name="Rectangle 2">
            <a:extLst>
              <a:ext uri="{FF2B5EF4-FFF2-40B4-BE49-F238E27FC236}">
                <a16:creationId xmlns:a16="http://schemas.microsoft.com/office/drawing/2014/main" id="{01E44C21-D6DC-A745-9289-5BC92195826E}"/>
              </a:ext>
            </a:extLst>
          </p:cNvPr>
          <p:cNvSpPr>
            <a:spLocks noGrp="1" noRot="1" noChangeAspect="1" noChangeArrowheads="1" noTextEdit="1"/>
          </p:cNvSpPr>
          <p:nvPr>
            <p:ph type="sldImg"/>
          </p:nvPr>
        </p:nvSpPr>
        <p:spPr>
          <a:xfrm>
            <a:off x="1292225" y="796925"/>
            <a:ext cx="4273550" cy="3205163"/>
          </a:xfrm>
          <a:ln/>
        </p:spPr>
      </p:sp>
      <p:sp>
        <p:nvSpPr>
          <p:cNvPr id="84995" name="Rectangle 3">
            <a:extLst>
              <a:ext uri="{FF2B5EF4-FFF2-40B4-BE49-F238E27FC236}">
                <a16:creationId xmlns:a16="http://schemas.microsoft.com/office/drawing/2014/main" id="{91AFB1C2-13A5-C340-8DD3-31AB76201199}"/>
              </a:ext>
            </a:extLst>
          </p:cNvPr>
          <p:cNvSpPr>
            <a:spLocks noGrp="1" noChangeArrowheads="1"/>
          </p:cNvSpPr>
          <p:nvPr>
            <p:ph type="body" idx="1"/>
          </p:nvPr>
        </p:nvSpPr>
        <p:spPr>
          <a:xfrm>
            <a:off x="914400" y="4346575"/>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56663AA3-E316-054A-B7F8-67B4CCD94C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F1A0DE6-187E-A848-ACC9-4CF4CEFDA3EA}" type="slidenum">
              <a:rPr lang="it-IT" altLang="it-IT"/>
              <a:pPr>
                <a:spcBef>
                  <a:spcPct val="0"/>
                </a:spcBef>
              </a:pPr>
              <a:t>51</a:t>
            </a:fld>
            <a:endParaRPr lang="it-IT" altLang="it-IT"/>
          </a:p>
        </p:txBody>
      </p:sp>
      <p:sp>
        <p:nvSpPr>
          <p:cNvPr id="87042" name="Rectangle 2">
            <a:extLst>
              <a:ext uri="{FF2B5EF4-FFF2-40B4-BE49-F238E27FC236}">
                <a16:creationId xmlns:a16="http://schemas.microsoft.com/office/drawing/2014/main" id="{15B05B03-37F1-FF43-AA0F-6C4AA688F17B}"/>
              </a:ext>
            </a:extLst>
          </p:cNvPr>
          <p:cNvSpPr>
            <a:spLocks noGrp="1" noRot="1" noChangeAspect="1" noChangeArrowheads="1" noTextEdit="1"/>
          </p:cNvSpPr>
          <p:nvPr>
            <p:ph type="sldImg"/>
          </p:nvPr>
        </p:nvSpPr>
        <p:spPr>
          <a:xfrm>
            <a:off x="1292225" y="796925"/>
            <a:ext cx="4273550" cy="3205163"/>
          </a:xfrm>
          <a:ln/>
        </p:spPr>
      </p:sp>
      <p:sp>
        <p:nvSpPr>
          <p:cNvPr id="87043" name="Rectangle 3">
            <a:extLst>
              <a:ext uri="{FF2B5EF4-FFF2-40B4-BE49-F238E27FC236}">
                <a16:creationId xmlns:a16="http://schemas.microsoft.com/office/drawing/2014/main" id="{59BD39C1-CDAA-6D4D-8BAA-FA399136306E}"/>
              </a:ext>
            </a:extLst>
          </p:cNvPr>
          <p:cNvSpPr>
            <a:spLocks noGrp="1" noChangeArrowheads="1"/>
          </p:cNvSpPr>
          <p:nvPr>
            <p:ph type="body" idx="1"/>
          </p:nvPr>
        </p:nvSpPr>
        <p:spPr>
          <a:xfrm>
            <a:off x="914400" y="4346575"/>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54A7101E-315B-1848-B6B1-FEE8016A1169}" type="slidenum">
              <a:rPr lang="it-IT" altLang="it-IT"/>
              <a:pPr>
                <a:spcBef>
                  <a:spcPct val="0"/>
                </a:spcBef>
              </a:pPr>
              <a:t>56</a:t>
            </a:fld>
            <a:endParaRPr lang="it-IT" altLang="it-IT"/>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it-IT">
              <a:ea typeface="ＭＳ Ｐゴシック" charset="-128"/>
            </a:endParaRPr>
          </a:p>
        </p:txBody>
      </p:sp>
    </p:spTree>
    <p:extLst>
      <p:ext uri="{BB962C8B-B14F-4D97-AF65-F5344CB8AC3E}">
        <p14:creationId xmlns:p14="http://schemas.microsoft.com/office/powerpoint/2010/main" val="377398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9B316F67-AAE7-174A-9AB8-D3964DE460A0}" type="slidenum">
              <a:rPr lang="it-IT" altLang="it-IT"/>
              <a:pPr>
                <a:spcBef>
                  <a:spcPct val="0"/>
                </a:spcBef>
              </a:pPr>
              <a:t>57</a:t>
            </a:fld>
            <a:endParaRPr lang="it-IT" altLang="it-IT"/>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it-IT">
              <a:ea typeface="ＭＳ Ｐゴシック" charset="-128"/>
            </a:endParaRPr>
          </a:p>
        </p:txBody>
      </p:sp>
    </p:spTree>
    <p:extLst>
      <p:ext uri="{BB962C8B-B14F-4D97-AF65-F5344CB8AC3E}">
        <p14:creationId xmlns:p14="http://schemas.microsoft.com/office/powerpoint/2010/main" val="244157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C113214F-0733-6045-B108-1D06D8EB37AF}" type="slidenum">
              <a:rPr lang="it-IT" altLang="it-IT"/>
              <a:pPr>
                <a:spcBef>
                  <a:spcPct val="0"/>
                </a:spcBef>
              </a:pPr>
              <a:t>58</a:t>
            </a:fld>
            <a:endParaRPr lang="it-IT" altLang="it-IT"/>
          </a:p>
        </p:txBody>
      </p:sp>
      <p:sp>
        <p:nvSpPr>
          <p:cNvPr id="58370" name="Rectangle 2"/>
          <p:cNvSpPr>
            <a:spLocks noGrp="1" noRot="1" noChangeAspect="1" noChangeArrowheads="1" noTextEdit="1"/>
          </p:cNvSpPr>
          <p:nvPr>
            <p:ph type="sldImg"/>
          </p:nvPr>
        </p:nvSpPr>
        <p:spPr>
          <a:xfrm>
            <a:off x="1300163" y="803275"/>
            <a:ext cx="4259262" cy="3194050"/>
          </a:xfrm>
          <a:ln/>
        </p:spPr>
      </p:sp>
      <p:sp>
        <p:nvSpPr>
          <p:cNvPr id="58371"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it-IT">
              <a:ea typeface="ＭＳ Ｐゴシック" charset="-128"/>
            </a:endParaRPr>
          </a:p>
        </p:txBody>
      </p:sp>
    </p:spTree>
    <p:extLst>
      <p:ext uri="{BB962C8B-B14F-4D97-AF65-F5344CB8AC3E}">
        <p14:creationId xmlns:p14="http://schemas.microsoft.com/office/powerpoint/2010/main" val="234859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1">
            <a:extLst>
              <a:ext uri="{FF2B5EF4-FFF2-40B4-BE49-F238E27FC236}">
                <a16:creationId xmlns:a16="http://schemas.microsoft.com/office/drawing/2014/main" id="{295EA239-7D5A-2B41-BB49-1FB84D75B11D}"/>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397314" name="Rectangle 2">
            <a:extLst>
              <a:ext uri="{FF2B5EF4-FFF2-40B4-BE49-F238E27FC236}">
                <a16:creationId xmlns:a16="http://schemas.microsoft.com/office/drawing/2014/main" id="{2C3765FD-1CB9-2F42-AF09-3426872E3F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z="2200">
                <a:latin typeface="Lucida Grande" panose="020B0600040502020204" pitchFamily="34" charset="0"/>
                <a:sym typeface="Lucida Grande" panose="020B0600040502020204" pitchFamily="34" charset="0"/>
              </a:rPr>
              <a:t>Description of the TNC</a:t>
            </a:r>
          </a:p>
        </p:txBody>
      </p:sp>
    </p:spTree>
    <p:extLst>
      <p:ext uri="{BB962C8B-B14F-4D97-AF65-F5344CB8AC3E}">
        <p14:creationId xmlns:p14="http://schemas.microsoft.com/office/powerpoint/2010/main" val="867318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F148C503-26A1-A040-B3F2-46957D210B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81F6487-298E-2146-A8F0-1545C73A0789}" type="slidenum">
              <a:rPr lang="en-GB" altLang="it-IT"/>
              <a:pPr>
                <a:spcBef>
                  <a:spcPct val="0"/>
                </a:spcBef>
              </a:pPr>
              <a:t>69</a:t>
            </a:fld>
            <a:endParaRPr lang="en-GB" altLang="it-IT"/>
          </a:p>
        </p:txBody>
      </p:sp>
      <p:sp>
        <p:nvSpPr>
          <p:cNvPr id="34818" name="Rectangle 2">
            <a:extLst>
              <a:ext uri="{FF2B5EF4-FFF2-40B4-BE49-F238E27FC236}">
                <a16:creationId xmlns:a16="http://schemas.microsoft.com/office/drawing/2014/main" id="{67FB83B7-ECDF-2B47-8984-C8B914344C3A}"/>
              </a:ext>
            </a:extLst>
          </p:cNvPr>
          <p:cNvSpPr>
            <a:spLocks noGrp="1" noRot="1" noChangeAspect="1" noChangeArrowheads="1" noTextEdit="1"/>
          </p:cNvSpPr>
          <p:nvPr>
            <p:ph type="sldImg"/>
          </p:nvPr>
        </p:nvSpPr>
        <p:spPr>
          <a:xfrm>
            <a:off x="1146175" y="685800"/>
            <a:ext cx="4572000" cy="3429000"/>
          </a:xfrm>
          <a:ln/>
        </p:spPr>
      </p:sp>
      <p:sp>
        <p:nvSpPr>
          <p:cNvPr id="34819" name="Rectangle 3">
            <a:extLst>
              <a:ext uri="{FF2B5EF4-FFF2-40B4-BE49-F238E27FC236}">
                <a16:creationId xmlns:a16="http://schemas.microsoft.com/office/drawing/2014/main" id="{588750B9-08BB-A64D-A35F-3D91CA5021EC}"/>
              </a:ext>
            </a:extLst>
          </p:cNvPr>
          <p:cNvSpPr>
            <a:spLocks noGrp="1" noChangeArrowheads="1"/>
          </p:cNvSpPr>
          <p:nvPr>
            <p:ph type="body" idx="1"/>
          </p:nvPr>
        </p:nvSpPr>
        <p:spPr>
          <a:xfrm>
            <a:off x="915988" y="4341813"/>
            <a:ext cx="5026025"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7262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hdr" sz="quarter"/>
          </p:nvPr>
        </p:nvSpPr>
        <p:spPr>
          <a:noFill/>
          <a:ln>
            <a:miter lim="800000"/>
            <a:headEnd/>
            <a:tailEnd/>
          </a:ln>
        </p:spPr>
        <p:txBody>
          <a:bodyPr/>
          <a:lstStyle/>
          <a:p>
            <a:r>
              <a:rPr lang="en-US" sz="800">
                <a:ea typeface="ＭＳ Ｐゴシック"/>
                <a:cs typeface="ＭＳ Ｐゴシック"/>
              </a:rPr>
              <a:t>Part No...., Module No....Lesson No</a:t>
            </a:r>
          </a:p>
        </p:txBody>
      </p:sp>
      <p:sp>
        <p:nvSpPr>
          <p:cNvPr id="24578" name="Rectangle 3"/>
          <p:cNvSpPr>
            <a:spLocks noGrp="1" noChangeArrowheads="1"/>
          </p:cNvSpPr>
          <p:nvPr>
            <p:ph type="dt" sz="quarter" idx="1"/>
          </p:nvPr>
        </p:nvSpPr>
        <p:spPr>
          <a:noFill/>
          <a:ln>
            <a:miter lim="800000"/>
            <a:headEnd/>
            <a:tailEnd/>
          </a:ln>
        </p:spPr>
        <p:txBody>
          <a:bodyPr/>
          <a:lstStyle/>
          <a:p>
            <a:r>
              <a:rPr lang="en-US" sz="800">
                <a:ea typeface="ＭＳ Ｐゴシック"/>
                <a:cs typeface="ＭＳ Ｐゴシック"/>
              </a:rPr>
              <a:t>Module title</a:t>
            </a:r>
          </a:p>
        </p:txBody>
      </p:sp>
      <p:sp>
        <p:nvSpPr>
          <p:cNvPr id="24579" name="Rectangle 6"/>
          <p:cNvSpPr>
            <a:spLocks noGrp="1" noChangeArrowheads="1"/>
          </p:cNvSpPr>
          <p:nvPr>
            <p:ph type="ftr" sz="quarter" idx="4"/>
          </p:nvPr>
        </p:nvSpPr>
        <p:spPr>
          <a:noFill/>
          <a:ln>
            <a:miter lim="800000"/>
            <a:headEnd/>
            <a:tailEnd/>
          </a:ln>
        </p:spPr>
        <p:txBody>
          <a:bodyPr/>
          <a:lstStyle/>
          <a:p>
            <a:r>
              <a:rPr lang="en-US" sz="800">
                <a:ea typeface="ＭＳ Ｐゴシック"/>
                <a:cs typeface="ＭＳ Ｐゴシック"/>
              </a:rPr>
              <a:t>IAEA Post Graduate Educational Course in Radiation Protection and Safe Use of Radiation Sources</a:t>
            </a:r>
          </a:p>
        </p:txBody>
      </p:sp>
      <p:sp>
        <p:nvSpPr>
          <p:cNvPr id="24580" name="Rectangle 7"/>
          <p:cNvSpPr>
            <a:spLocks noGrp="1" noChangeArrowheads="1"/>
          </p:cNvSpPr>
          <p:nvPr>
            <p:ph type="sldNum" sz="quarter" idx="5"/>
          </p:nvPr>
        </p:nvSpPr>
        <p:spPr>
          <a:noFill/>
          <a:ln>
            <a:miter lim="800000"/>
            <a:headEnd/>
            <a:tailEnd/>
          </a:ln>
        </p:spPr>
        <p:txBody>
          <a:bodyPr/>
          <a:lstStyle/>
          <a:p>
            <a:fld id="{73FB7BC7-55B8-4AE2-B8CA-1AED7DA8251A}" type="slidenum">
              <a:rPr lang="en-US" sz="1000" smtClean="0">
                <a:latin typeface="Times New Roman" pitchFamily="18" charset="0"/>
                <a:ea typeface="ＭＳ Ｐゴシック"/>
                <a:cs typeface="ＭＳ Ｐゴシック"/>
              </a:rPr>
              <a:pPr/>
              <a:t>79</a:t>
            </a:fld>
            <a:endParaRPr lang="en-US" sz="1000">
              <a:latin typeface="Times New Roman" pitchFamily="18" charset="0"/>
              <a:ea typeface="ＭＳ Ｐゴシック"/>
              <a:cs typeface="ＭＳ Ｐゴシック"/>
            </a:endParaRPr>
          </a:p>
        </p:txBody>
      </p:sp>
      <p:sp>
        <p:nvSpPr>
          <p:cNvPr id="24581" name="Rectangle 2"/>
          <p:cNvSpPr>
            <a:spLocks noGrp="1" noRot="1" noChangeAspect="1" noChangeArrowheads="1" noTextEdit="1"/>
          </p:cNvSpPr>
          <p:nvPr>
            <p:ph type="sldImg"/>
          </p:nvPr>
        </p:nvSpPr>
        <p:spPr>
          <a:ln/>
        </p:spPr>
      </p:sp>
      <p:sp>
        <p:nvSpPr>
          <p:cNvPr id="2458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43215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miter lim="800000"/>
            <a:headEnd/>
            <a:tailEnd/>
          </a:ln>
        </p:spPr>
        <p:txBody>
          <a:bodyPr/>
          <a:lstStyle/>
          <a:p>
            <a:r>
              <a:rPr lang="en-US" sz="800">
                <a:ea typeface="ＭＳ Ｐゴシック"/>
                <a:cs typeface="ＭＳ Ｐゴシック"/>
              </a:rPr>
              <a:t>Part No...., Module No....Lesson No</a:t>
            </a:r>
          </a:p>
        </p:txBody>
      </p:sp>
      <p:sp>
        <p:nvSpPr>
          <p:cNvPr id="26626" name="Rectangle 3"/>
          <p:cNvSpPr>
            <a:spLocks noGrp="1" noChangeArrowheads="1"/>
          </p:cNvSpPr>
          <p:nvPr>
            <p:ph type="dt" sz="quarter" idx="1"/>
          </p:nvPr>
        </p:nvSpPr>
        <p:spPr>
          <a:noFill/>
          <a:ln>
            <a:miter lim="800000"/>
            <a:headEnd/>
            <a:tailEnd/>
          </a:ln>
        </p:spPr>
        <p:txBody>
          <a:bodyPr/>
          <a:lstStyle/>
          <a:p>
            <a:r>
              <a:rPr lang="en-US" sz="800">
                <a:ea typeface="ＭＳ Ｐゴシック"/>
                <a:cs typeface="ＭＳ Ｐゴシック"/>
              </a:rPr>
              <a:t>Module title</a:t>
            </a:r>
          </a:p>
        </p:txBody>
      </p:sp>
      <p:sp>
        <p:nvSpPr>
          <p:cNvPr id="26627" name="Rectangle 6"/>
          <p:cNvSpPr>
            <a:spLocks noGrp="1" noChangeArrowheads="1"/>
          </p:cNvSpPr>
          <p:nvPr>
            <p:ph type="ftr" sz="quarter" idx="4"/>
          </p:nvPr>
        </p:nvSpPr>
        <p:spPr>
          <a:noFill/>
          <a:ln>
            <a:miter lim="800000"/>
            <a:headEnd/>
            <a:tailEnd/>
          </a:ln>
        </p:spPr>
        <p:txBody>
          <a:bodyPr/>
          <a:lstStyle/>
          <a:p>
            <a:r>
              <a:rPr lang="en-US" sz="800">
                <a:ea typeface="ＭＳ Ｐゴシック"/>
                <a:cs typeface="ＭＳ Ｐゴシック"/>
              </a:rPr>
              <a:t>IAEA Post Graduate Educational Course in Radiation Protection and Safe Use of Radiation Sources</a:t>
            </a:r>
          </a:p>
        </p:txBody>
      </p:sp>
      <p:sp>
        <p:nvSpPr>
          <p:cNvPr id="26628" name="Rectangle 7"/>
          <p:cNvSpPr>
            <a:spLocks noGrp="1" noChangeArrowheads="1"/>
          </p:cNvSpPr>
          <p:nvPr>
            <p:ph type="sldNum" sz="quarter" idx="5"/>
          </p:nvPr>
        </p:nvSpPr>
        <p:spPr>
          <a:noFill/>
          <a:ln>
            <a:miter lim="800000"/>
            <a:headEnd/>
            <a:tailEnd/>
          </a:ln>
        </p:spPr>
        <p:txBody>
          <a:bodyPr/>
          <a:lstStyle/>
          <a:p>
            <a:fld id="{A463A75E-41D6-4D20-B8E5-08D66DFE3DB3}" type="slidenum">
              <a:rPr lang="en-US" sz="1000" smtClean="0">
                <a:latin typeface="Times New Roman" pitchFamily="18" charset="0"/>
                <a:ea typeface="ＭＳ Ｐゴシック"/>
                <a:cs typeface="ＭＳ Ｐゴシック"/>
              </a:rPr>
              <a:pPr/>
              <a:t>80</a:t>
            </a:fld>
            <a:endParaRPr lang="en-US" sz="1000">
              <a:latin typeface="Times New Roman" pitchFamily="18" charset="0"/>
              <a:ea typeface="ＭＳ Ｐゴシック"/>
              <a:cs typeface="ＭＳ Ｐゴシック"/>
            </a:endParaRPr>
          </a:p>
        </p:txBody>
      </p:sp>
      <p:sp>
        <p:nvSpPr>
          <p:cNvPr id="26629" name="Rectangle 1026"/>
          <p:cNvSpPr>
            <a:spLocks noGrp="1" noRot="1" noChangeAspect="1" noChangeArrowheads="1" noTextEdit="1"/>
          </p:cNvSpPr>
          <p:nvPr>
            <p:ph type="sldImg"/>
          </p:nvPr>
        </p:nvSpPr>
        <p:spPr>
          <a:ln/>
        </p:spPr>
      </p:sp>
      <p:sp>
        <p:nvSpPr>
          <p:cNvPr id="26630" name="Rectangle 1027"/>
          <p:cNvSpPr>
            <a:spLocks noGrp="1" noChangeArrowheads="1"/>
          </p:cNvSpPr>
          <p:nvPr>
            <p:ph type="body" idx="1"/>
          </p:nvPr>
        </p:nvSpPr>
        <p:spPr>
          <a:noFill/>
        </p:spPr>
        <p:txBody>
          <a:bodyPr/>
          <a:lstStyle/>
          <a:p>
            <a:pPr eaLnBrk="1" hangingPunct="1"/>
            <a:endParaRPr lang="it-IT"/>
          </a:p>
        </p:txBody>
      </p:sp>
    </p:spTree>
    <p:extLst>
      <p:ext uri="{BB962C8B-B14F-4D97-AF65-F5344CB8AC3E}">
        <p14:creationId xmlns:p14="http://schemas.microsoft.com/office/powerpoint/2010/main" val="1041378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hdr" sz="quarter"/>
          </p:nvPr>
        </p:nvSpPr>
        <p:spPr>
          <a:noFill/>
          <a:ln>
            <a:miter lim="800000"/>
            <a:headEnd/>
            <a:tailEnd/>
          </a:ln>
        </p:spPr>
        <p:txBody>
          <a:bodyPr/>
          <a:lstStyle/>
          <a:p>
            <a:r>
              <a:rPr lang="en-US" sz="800">
                <a:ea typeface="ＭＳ Ｐゴシック"/>
                <a:cs typeface="ＭＳ Ｐゴシック"/>
              </a:rPr>
              <a:t>Part No...., Module No....Lesson No</a:t>
            </a:r>
          </a:p>
        </p:txBody>
      </p:sp>
      <p:sp>
        <p:nvSpPr>
          <p:cNvPr id="29698" name="Rectangle 3"/>
          <p:cNvSpPr>
            <a:spLocks noGrp="1" noChangeArrowheads="1"/>
          </p:cNvSpPr>
          <p:nvPr>
            <p:ph type="dt" sz="quarter" idx="1"/>
          </p:nvPr>
        </p:nvSpPr>
        <p:spPr>
          <a:noFill/>
          <a:ln>
            <a:miter lim="800000"/>
            <a:headEnd/>
            <a:tailEnd/>
          </a:ln>
        </p:spPr>
        <p:txBody>
          <a:bodyPr/>
          <a:lstStyle/>
          <a:p>
            <a:r>
              <a:rPr lang="en-US" sz="800">
                <a:ea typeface="ＭＳ Ｐゴシック"/>
                <a:cs typeface="ＭＳ Ｐゴシック"/>
              </a:rPr>
              <a:t>Module title</a:t>
            </a:r>
          </a:p>
        </p:txBody>
      </p:sp>
      <p:sp>
        <p:nvSpPr>
          <p:cNvPr id="29699" name="Rectangle 6"/>
          <p:cNvSpPr>
            <a:spLocks noGrp="1" noChangeArrowheads="1"/>
          </p:cNvSpPr>
          <p:nvPr>
            <p:ph type="ftr" sz="quarter" idx="4"/>
          </p:nvPr>
        </p:nvSpPr>
        <p:spPr>
          <a:noFill/>
          <a:ln>
            <a:miter lim="800000"/>
            <a:headEnd/>
            <a:tailEnd/>
          </a:ln>
        </p:spPr>
        <p:txBody>
          <a:bodyPr/>
          <a:lstStyle/>
          <a:p>
            <a:r>
              <a:rPr lang="en-US" sz="800">
                <a:ea typeface="ＭＳ Ｐゴシック"/>
                <a:cs typeface="ＭＳ Ｐゴシック"/>
              </a:rPr>
              <a:t>IAEA Post Graduate Educational Course in Radiation Protection and Safe Use of Radiation Sources</a:t>
            </a:r>
          </a:p>
        </p:txBody>
      </p:sp>
      <p:sp>
        <p:nvSpPr>
          <p:cNvPr id="29700" name="Rectangle 7"/>
          <p:cNvSpPr>
            <a:spLocks noGrp="1" noChangeArrowheads="1"/>
          </p:cNvSpPr>
          <p:nvPr>
            <p:ph type="sldNum" sz="quarter" idx="5"/>
          </p:nvPr>
        </p:nvSpPr>
        <p:spPr>
          <a:noFill/>
          <a:ln>
            <a:miter lim="800000"/>
            <a:headEnd/>
            <a:tailEnd/>
          </a:ln>
        </p:spPr>
        <p:txBody>
          <a:bodyPr/>
          <a:lstStyle/>
          <a:p>
            <a:fld id="{00463266-76D2-4ED2-938F-91A54E3CF0F1}" type="slidenum">
              <a:rPr lang="en-US" sz="1000" smtClean="0">
                <a:latin typeface="Times New Roman" pitchFamily="18" charset="0"/>
                <a:ea typeface="ＭＳ Ｐゴシック"/>
                <a:cs typeface="ＭＳ Ｐゴシック"/>
              </a:rPr>
              <a:pPr/>
              <a:t>81</a:t>
            </a:fld>
            <a:endParaRPr lang="en-US" sz="1000">
              <a:latin typeface="Times New Roman" pitchFamily="18" charset="0"/>
              <a:ea typeface="ＭＳ Ｐゴシック"/>
              <a:cs typeface="ＭＳ Ｐゴシック"/>
            </a:endParaRPr>
          </a:p>
        </p:txBody>
      </p:sp>
      <p:sp>
        <p:nvSpPr>
          <p:cNvPr id="29701" name="Rectangle 1026"/>
          <p:cNvSpPr>
            <a:spLocks noGrp="1" noRot="1" noChangeAspect="1" noChangeArrowheads="1" noTextEdit="1"/>
          </p:cNvSpPr>
          <p:nvPr>
            <p:ph type="sldImg"/>
          </p:nvPr>
        </p:nvSpPr>
        <p:spPr>
          <a:ln/>
        </p:spPr>
      </p:sp>
      <p:sp>
        <p:nvSpPr>
          <p:cNvPr id="29702" name="Rectangle 1027"/>
          <p:cNvSpPr>
            <a:spLocks noGrp="1" noChangeArrowheads="1"/>
          </p:cNvSpPr>
          <p:nvPr>
            <p:ph type="body" idx="1"/>
          </p:nvPr>
        </p:nvSpPr>
        <p:spPr>
          <a:noFill/>
        </p:spPr>
        <p:txBody>
          <a:bodyPr/>
          <a:lstStyle/>
          <a:p>
            <a:pPr eaLnBrk="1" hangingPunct="1"/>
            <a:r>
              <a:rPr lang="en-US"/>
              <a:t>A reminder of beam characteristics</a:t>
            </a:r>
          </a:p>
        </p:txBody>
      </p:sp>
    </p:spTree>
    <p:extLst>
      <p:ext uri="{BB962C8B-B14F-4D97-AF65-F5344CB8AC3E}">
        <p14:creationId xmlns:p14="http://schemas.microsoft.com/office/powerpoint/2010/main" val="340942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a:extLst>
              <a:ext uri="{FF2B5EF4-FFF2-40B4-BE49-F238E27FC236}">
                <a16:creationId xmlns:a16="http://schemas.microsoft.com/office/drawing/2014/main" id="{2909AB22-3EE8-D241-BF5B-22168AE1E5F5}"/>
              </a:ext>
            </a:extLst>
          </p:cNvPr>
          <p:cNvSpPr>
            <a:spLocks noGrp="1" noRot="1" noChangeAspect="1" noChangeArrowheads="1" noTextEdit="1"/>
          </p:cNvSpPr>
          <p:nvPr>
            <p:ph type="sldImg"/>
          </p:nvPr>
        </p:nvSpPr>
        <p:spPr>
          <a:ln/>
        </p:spPr>
      </p:sp>
      <p:sp>
        <p:nvSpPr>
          <p:cNvPr id="50178" name="Segnaposto note 2">
            <a:extLst>
              <a:ext uri="{FF2B5EF4-FFF2-40B4-BE49-F238E27FC236}">
                <a16:creationId xmlns:a16="http://schemas.microsoft.com/office/drawing/2014/main" id="{DF25A1EE-9E4E-1449-A1E2-5C58219912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a typeface="ＭＳ Ｐゴシック" panose="020B0600070205080204" pitchFamily="34" charset="-128"/>
              <a:cs typeface="Arial" panose="020B0604020202020204" pitchFamily="34" charset="0"/>
            </a:endParaRPr>
          </a:p>
        </p:txBody>
      </p:sp>
      <p:sp>
        <p:nvSpPr>
          <p:cNvPr id="50179" name="Segnaposto numero diapositiva 3">
            <a:extLst>
              <a:ext uri="{FF2B5EF4-FFF2-40B4-BE49-F238E27FC236}">
                <a16:creationId xmlns:a16="http://schemas.microsoft.com/office/drawing/2014/main" id="{E86EAFDA-B593-C44B-87B0-4AFBD44FF3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pitchFamily="2" charset="77"/>
                <a:ea typeface="ＭＳ Ｐゴシック" panose="020B0600070205080204" pitchFamily="34" charset="-128"/>
              </a:defRPr>
            </a:lvl1pPr>
            <a:lvl2pPr marL="742950" indent="-285750">
              <a:defRPr>
                <a:solidFill>
                  <a:schemeClr val="tx1"/>
                </a:solidFill>
                <a:latin typeface="Palatino" pitchFamily="2" charset="77"/>
                <a:ea typeface="ＭＳ Ｐゴシック" panose="020B0600070205080204" pitchFamily="34" charset="-128"/>
              </a:defRPr>
            </a:lvl2pPr>
            <a:lvl3pPr marL="1143000" indent="-228600">
              <a:defRPr>
                <a:solidFill>
                  <a:schemeClr val="tx1"/>
                </a:solidFill>
                <a:latin typeface="Palatino" pitchFamily="2" charset="77"/>
                <a:ea typeface="ＭＳ Ｐゴシック" panose="020B0600070205080204" pitchFamily="34" charset="-128"/>
              </a:defRPr>
            </a:lvl3pPr>
            <a:lvl4pPr marL="1600200" indent="-228600">
              <a:defRPr>
                <a:solidFill>
                  <a:schemeClr val="tx1"/>
                </a:solidFill>
                <a:latin typeface="Palatino" pitchFamily="2" charset="77"/>
                <a:ea typeface="ＭＳ Ｐゴシック" panose="020B0600070205080204" pitchFamily="34" charset="-128"/>
              </a:defRPr>
            </a:lvl4pPr>
            <a:lvl5pPr marL="2057400" indent="-228600">
              <a:defRPr>
                <a:solidFill>
                  <a:schemeClr val="tx1"/>
                </a:solidFill>
                <a:latin typeface="Palatino" pitchFamily="2"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Palatino" pitchFamily="2"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Palatino" pitchFamily="2"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Palatino" pitchFamily="2"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Palatino" pitchFamily="2" charset="77"/>
                <a:ea typeface="ＭＳ Ｐゴシック" panose="020B0600070205080204" pitchFamily="34" charset="-128"/>
              </a:defRPr>
            </a:lvl9pPr>
          </a:lstStyle>
          <a:p>
            <a:fld id="{4649B272-22A1-A542-A45C-8C9DB04CE654}" type="slidenum">
              <a:rPr lang="it-IT" altLang="it-IT">
                <a:latin typeface="Arial" panose="020B0604020202020204" pitchFamily="34" charset="0"/>
              </a:rPr>
              <a:pPr/>
              <a:t>10</a:t>
            </a:fld>
            <a:endParaRPr lang="it-IT" altLang="it-IT">
              <a:latin typeface="Arial" panose="020B0604020202020204" pitchFamily="34" charset="0"/>
            </a:endParaRPr>
          </a:p>
        </p:txBody>
      </p:sp>
    </p:spTree>
    <p:extLst>
      <p:ext uri="{BB962C8B-B14F-4D97-AF65-F5344CB8AC3E}">
        <p14:creationId xmlns:p14="http://schemas.microsoft.com/office/powerpoint/2010/main" val="3336745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hdr" sz="quarter"/>
          </p:nvPr>
        </p:nvSpPr>
        <p:spPr>
          <a:noFill/>
          <a:ln>
            <a:miter lim="800000"/>
            <a:headEnd/>
            <a:tailEnd/>
          </a:ln>
        </p:spPr>
        <p:txBody>
          <a:bodyPr/>
          <a:lstStyle/>
          <a:p>
            <a:r>
              <a:rPr lang="en-US" sz="800">
                <a:ea typeface="ＭＳ Ｐゴシック"/>
                <a:cs typeface="ＭＳ Ｐゴシック"/>
              </a:rPr>
              <a:t>Part No...., Module No....Lesson No</a:t>
            </a:r>
          </a:p>
        </p:txBody>
      </p:sp>
      <p:sp>
        <p:nvSpPr>
          <p:cNvPr id="48130" name="Rectangle 3"/>
          <p:cNvSpPr>
            <a:spLocks noGrp="1" noChangeArrowheads="1"/>
          </p:cNvSpPr>
          <p:nvPr>
            <p:ph type="dt" sz="quarter" idx="1"/>
          </p:nvPr>
        </p:nvSpPr>
        <p:spPr>
          <a:noFill/>
          <a:ln>
            <a:miter lim="800000"/>
            <a:headEnd/>
            <a:tailEnd/>
          </a:ln>
        </p:spPr>
        <p:txBody>
          <a:bodyPr/>
          <a:lstStyle/>
          <a:p>
            <a:r>
              <a:rPr lang="en-US" sz="800">
                <a:ea typeface="ＭＳ Ｐゴシック"/>
                <a:cs typeface="ＭＳ Ｐゴシック"/>
              </a:rPr>
              <a:t>Module title</a:t>
            </a:r>
          </a:p>
        </p:txBody>
      </p:sp>
      <p:sp>
        <p:nvSpPr>
          <p:cNvPr id="48131" name="Rectangle 6"/>
          <p:cNvSpPr>
            <a:spLocks noGrp="1" noChangeArrowheads="1"/>
          </p:cNvSpPr>
          <p:nvPr>
            <p:ph type="ftr" sz="quarter" idx="4"/>
          </p:nvPr>
        </p:nvSpPr>
        <p:spPr>
          <a:noFill/>
          <a:ln>
            <a:miter lim="800000"/>
            <a:headEnd/>
            <a:tailEnd/>
          </a:ln>
        </p:spPr>
        <p:txBody>
          <a:bodyPr/>
          <a:lstStyle/>
          <a:p>
            <a:r>
              <a:rPr lang="en-US" sz="800">
                <a:ea typeface="ＭＳ Ｐゴシック"/>
                <a:cs typeface="ＭＳ Ｐゴシック"/>
              </a:rPr>
              <a:t>IAEA Post Graduate Educational Course in Radiation Protection and Safe Use of Radiation Sources</a:t>
            </a:r>
          </a:p>
        </p:txBody>
      </p:sp>
      <p:sp>
        <p:nvSpPr>
          <p:cNvPr id="48132" name="Rectangle 7"/>
          <p:cNvSpPr>
            <a:spLocks noGrp="1" noChangeArrowheads="1"/>
          </p:cNvSpPr>
          <p:nvPr>
            <p:ph type="sldNum" sz="quarter" idx="5"/>
          </p:nvPr>
        </p:nvSpPr>
        <p:spPr>
          <a:noFill/>
          <a:ln>
            <a:miter lim="800000"/>
            <a:headEnd/>
            <a:tailEnd/>
          </a:ln>
        </p:spPr>
        <p:txBody>
          <a:bodyPr/>
          <a:lstStyle/>
          <a:p>
            <a:fld id="{61F1DFA2-4D95-4C76-A476-B352ED3FF404}" type="slidenum">
              <a:rPr lang="en-US" sz="1000" smtClean="0">
                <a:latin typeface="Times New Roman" pitchFamily="18" charset="0"/>
                <a:ea typeface="ＭＳ Ｐゴシック"/>
                <a:cs typeface="ＭＳ Ｐゴシック"/>
              </a:rPr>
              <a:pPr/>
              <a:t>91</a:t>
            </a:fld>
            <a:endParaRPr lang="en-US" sz="1000">
              <a:latin typeface="Times New Roman" pitchFamily="18" charset="0"/>
              <a:ea typeface="ＭＳ Ｐゴシック"/>
              <a:cs typeface="ＭＳ Ｐゴシック"/>
            </a:endParaRPr>
          </a:p>
        </p:txBody>
      </p:sp>
      <p:sp>
        <p:nvSpPr>
          <p:cNvPr id="48133" name="Rectangle 2"/>
          <p:cNvSpPr>
            <a:spLocks noGrp="1" noRot="1" noChangeAspect="1" noChangeArrowheads="1" noTextEdit="1"/>
          </p:cNvSpPr>
          <p:nvPr>
            <p:ph type="sldImg"/>
          </p:nvPr>
        </p:nvSpPr>
        <p:spPr>
          <a:ln/>
        </p:spPr>
      </p:sp>
      <p:sp>
        <p:nvSpPr>
          <p:cNvPr id="48134" name="Rectangle 3"/>
          <p:cNvSpPr>
            <a:spLocks noGrp="1" noChangeArrowheads="1"/>
          </p:cNvSpPr>
          <p:nvPr>
            <p:ph type="body" idx="1"/>
          </p:nvPr>
        </p:nvSpPr>
        <p:spPr>
          <a:noFill/>
        </p:spPr>
        <p:txBody>
          <a:bodyPr/>
          <a:lstStyle/>
          <a:p>
            <a:pPr eaLnBrk="1" hangingPunct="1"/>
            <a:endParaRPr lang="it-IT"/>
          </a:p>
        </p:txBody>
      </p:sp>
    </p:spTree>
    <p:extLst>
      <p:ext uri="{BB962C8B-B14F-4D97-AF65-F5344CB8AC3E}">
        <p14:creationId xmlns:p14="http://schemas.microsoft.com/office/powerpoint/2010/main" val="347614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hdr" sz="quarter"/>
          </p:nvPr>
        </p:nvSpPr>
        <p:spPr>
          <a:noFill/>
          <a:ln>
            <a:miter lim="800000"/>
            <a:headEnd/>
            <a:tailEnd/>
          </a:ln>
        </p:spPr>
        <p:txBody>
          <a:bodyPr/>
          <a:lstStyle/>
          <a:p>
            <a:r>
              <a:rPr lang="en-US" sz="800">
                <a:ea typeface="ＭＳ Ｐゴシック"/>
                <a:cs typeface="ＭＳ Ｐゴシック"/>
              </a:rPr>
              <a:t>Part No...., Module No....Lesson No</a:t>
            </a:r>
          </a:p>
        </p:txBody>
      </p:sp>
      <p:sp>
        <p:nvSpPr>
          <p:cNvPr id="52226" name="Rectangle 3"/>
          <p:cNvSpPr>
            <a:spLocks noGrp="1" noChangeArrowheads="1"/>
          </p:cNvSpPr>
          <p:nvPr>
            <p:ph type="dt" sz="quarter" idx="1"/>
          </p:nvPr>
        </p:nvSpPr>
        <p:spPr>
          <a:noFill/>
          <a:ln>
            <a:miter lim="800000"/>
            <a:headEnd/>
            <a:tailEnd/>
          </a:ln>
        </p:spPr>
        <p:txBody>
          <a:bodyPr/>
          <a:lstStyle/>
          <a:p>
            <a:r>
              <a:rPr lang="en-US" sz="800">
                <a:ea typeface="ＭＳ Ｐゴシック"/>
                <a:cs typeface="ＭＳ Ｐゴシック"/>
              </a:rPr>
              <a:t>Module title</a:t>
            </a:r>
          </a:p>
        </p:txBody>
      </p:sp>
      <p:sp>
        <p:nvSpPr>
          <p:cNvPr id="52227" name="Rectangle 6"/>
          <p:cNvSpPr>
            <a:spLocks noGrp="1" noChangeArrowheads="1"/>
          </p:cNvSpPr>
          <p:nvPr>
            <p:ph type="ftr" sz="quarter" idx="4"/>
          </p:nvPr>
        </p:nvSpPr>
        <p:spPr>
          <a:noFill/>
          <a:ln>
            <a:miter lim="800000"/>
            <a:headEnd/>
            <a:tailEnd/>
          </a:ln>
        </p:spPr>
        <p:txBody>
          <a:bodyPr/>
          <a:lstStyle/>
          <a:p>
            <a:r>
              <a:rPr lang="en-US" sz="800">
                <a:ea typeface="ＭＳ Ｐゴシック"/>
                <a:cs typeface="ＭＳ Ｐゴシック"/>
              </a:rPr>
              <a:t>IAEA Post Graduate Educational Course in Radiation Protection and Safe Use of Radiation Sources</a:t>
            </a:r>
          </a:p>
        </p:txBody>
      </p:sp>
      <p:sp>
        <p:nvSpPr>
          <p:cNvPr id="52228" name="Rectangle 7"/>
          <p:cNvSpPr>
            <a:spLocks noGrp="1" noChangeArrowheads="1"/>
          </p:cNvSpPr>
          <p:nvPr>
            <p:ph type="sldNum" sz="quarter" idx="5"/>
          </p:nvPr>
        </p:nvSpPr>
        <p:spPr>
          <a:noFill/>
          <a:ln>
            <a:miter lim="800000"/>
            <a:headEnd/>
            <a:tailEnd/>
          </a:ln>
        </p:spPr>
        <p:txBody>
          <a:bodyPr/>
          <a:lstStyle/>
          <a:p>
            <a:fld id="{DFB3D774-C013-4A9E-ABC5-294BD2724100}" type="slidenum">
              <a:rPr lang="en-US" sz="1000" smtClean="0">
                <a:latin typeface="Times New Roman" pitchFamily="18" charset="0"/>
                <a:ea typeface="ＭＳ Ｐゴシック"/>
                <a:cs typeface="ＭＳ Ｐゴシック"/>
              </a:rPr>
              <a:pPr/>
              <a:t>94</a:t>
            </a:fld>
            <a:endParaRPr lang="en-US" sz="1000">
              <a:latin typeface="Times New Roman" pitchFamily="18" charset="0"/>
              <a:ea typeface="ＭＳ Ｐゴシック"/>
              <a:cs typeface="ＭＳ Ｐゴシック"/>
            </a:endParaRPr>
          </a:p>
        </p:txBody>
      </p:sp>
      <p:sp>
        <p:nvSpPr>
          <p:cNvPr id="52229" name="Rectangle 2"/>
          <p:cNvSpPr>
            <a:spLocks noGrp="1" noRot="1" noChangeAspect="1" noChangeArrowheads="1" noTextEdit="1"/>
          </p:cNvSpPr>
          <p:nvPr>
            <p:ph type="sldImg"/>
          </p:nvPr>
        </p:nvSpPr>
        <p:spPr>
          <a:ln/>
        </p:spPr>
      </p:sp>
      <p:sp>
        <p:nvSpPr>
          <p:cNvPr id="5223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71212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DF148521-B2F7-AA4D-9EF8-1A6F28EA8BE6}"/>
              </a:ext>
            </a:extLst>
          </p:cNvPr>
          <p:cNvSpPr>
            <a:spLocks noGrp="1" noRot="1" noChangeAspect="1" noChangeArrowheads="1" noTextEdit="1"/>
          </p:cNvSpPr>
          <p:nvPr>
            <p:ph type="sldImg"/>
          </p:nvPr>
        </p:nvSpPr>
        <p:spPr>
          <a:ln/>
        </p:spPr>
      </p:sp>
      <p:sp>
        <p:nvSpPr>
          <p:cNvPr id="17410" name="Segnaposto note 2">
            <a:extLst>
              <a:ext uri="{FF2B5EF4-FFF2-40B4-BE49-F238E27FC236}">
                <a16:creationId xmlns:a16="http://schemas.microsoft.com/office/drawing/2014/main" id="{F366DA21-2FF8-AD4B-836F-79EAFC0E70DC}"/>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it-IT">
              <a:latin typeface="Arial" panose="020B0604020202020204" pitchFamily="34" charset="0"/>
              <a:ea typeface="ＭＳ Ｐゴシック" panose="020B0600070205080204" pitchFamily="34" charset="-128"/>
              <a:cs typeface="Arial" panose="020B0604020202020204" pitchFamily="34" charset="0"/>
            </a:endParaRPr>
          </a:p>
        </p:txBody>
      </p:sp>
      <p:sp>
        <p:nvSpPr>
          <p:cNvPr id="17411" name="Segnaposto numero diapositiva 3">
            <a:extLst>
              <a:ext uri="{FF2B5EF4-FFF2-40B4-BE49-F238E27FC236}">
                <a16:creationId xmlns:a16="http://schemas.microsoft.com/office/drawing/2014/main" id="{D2D1A0D9-E2A5-5445-ACBB-A3A5536E5C9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B3C19B2-5F70-6548-8F82-E2E64D5D6962}" type="slidenum">
              <a:rPr lang="it-IT" altLang="it-IT"/>
              <a:pPr>
                <a:spcBef>
                  <a:spcPct val="0"/>
                </a:spcBef>
              </a:pPr>
              <a:t>33</a:t>
            </a:fld>
            <a:endParaRPr lang="it-IT" altLang="it-IT"/>
          </a:p>
        </p:txBody>
      </p:sp>
    </p:spTree>
    <p:extLst>
      <p:ext uri="{BB962C8B-B14F-4D97-AF65-F5344CB8AC3E}">
        <p14:creationId xmlns:p14="http://schemas.microsoft.com/office/powerpoint/2010/main" val="383175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3AC672E3-FEFD-7949-9756-7212D6C771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419A23-1F81-D741-BDE5-D2F34F077E1A}" type="slidenum">
              <a:rPr lang="it-IT" altLang="it-IT"/>
              <a:pPr>
                <a:spcBef>
                  <a:spcPct val="0"/>
                </a:spcBef>
              </a:pPr>
              <a:t>42</a:t>
            </a:fld>
            <a:endParaRPr lang="it-IT" altLang="it-IT"/>
          </a:p>
        </p:txBody>
      </p:sp>
      <p:sp>
        <p:nvSpPr>
          <p:cNvPr id="39938" name="Rectangle 2">
            <a:extLst>
              <a:ext uri="{FF2B5EF4-FFF2-40B4-BE49-F238E27FC236}">
                <a16:creationId xmlns:a16="http://schemas.microsoft.com/office/drawing/2014/main" id="{0DA70736-A08D-F94C-8DFC-411FDE25C5E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6D41A3AA-50B5-7848-B4F4-ABD7C5DE09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ea typeface="ＭＳ Ｐゴシック" panose="020B0600070205080204" pitchFamily="34" charset="-128"/>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E61FE9D0-1D0C-9042-A745-9930AE05B9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4909FD-202B-2D41-8908-4255609BA160}" type="slidenum">
              <a:rPr lang="it-IT" altLang="it-IT"/>
              <a:pPr>
                <a:spcBef>
                  <a:spcPct val="0"/>
                </a:spcBef>
              </a:pPr>
              <a:t>45</a:t>
            </a:fld>
            <a:endParaRPr lang="it-IT" altLang="it-IT"/>
          </a:p>
        </p:txBody>
      </p:sp>
      <p:sp>
        <p:nvSpPr>
          <p:cNvPr id="50178" name="Rectangle 2">
            <a:extLst>
              <a:ext uri="{FF2B5EF4-FFF2-40B4-BE49-F238E27FC236}">
                <a16:creationId xmlns:a16="http://schemas.microsoft.com/office/drawing/2014/main" id="{28EC716B-02AE-614B-B281-5CBD9A7FD16E}"/>
              </a:ext>
            </a:extLst>
          </p:cNvPr>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8D883779-6F11-3345-A678-170D935737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FDDEFFD-F78B-BE4F-84F2-71A64107FED8}" type="slidenum">
              <a:rPr lang="it-IT" altLang="it-IT"/>
              <a:pPr>
                <a:spcBef>
                  <a:spcPct val="0"/>
                </a:spcBef>
              </a:pPr>
              <a:t>46</a:t>
            </a:fld>
            <a:endParaRPr lang="it-IT" altLang="it-IT"/>
          </a:p>
        </p:txBody>
      </p:sp>
      <p:sp>
        <p:nvSpPr>
          <p:cNvPr id="54274" name="Rectangle 2">
            <a:extLst>
              <a:ext uri="{FF2B5EF4-FFF2-40B4-BE49-F238E27FC236}">
                <a16:creationId xmlns:a16="http://schemas.microsoft.com/office/drawing/2014/main" id="{C969CD96-4C18-BC49-A41F-1B5CA5E9FD58}"/>
              </a:ext>
            </a:extLst>
          </p:cNvPr>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A3D35FF3-D2A9-6D42-8CE2-9459B7422A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7DA00C-E8BC-5A42-9311-0C2A54A0039E}" type="slidenum">
              <a:rPr lang="it-IT" altLang="it-IT"/>
              <a:pPr>
                <a:spcBef>
                  <a:spcPct val="0"/>
                </a:spcBef>
              </a:pPr>
              <a:t>47</a:t>
            </a:fld>
            <a:endParaRPr lang="it-IT" altLang="it-IT"/>
          </a:p>
        </p:txBody>
      </p:sp>
      <p:sp>
        <p:nvSpPr>
          <p:cNvPr id="68610" name="Rectangle 2">
            <a:extLst>
              <a:ext uri="{FF2B5EF4-FFF2-40B4-BE49-F238E27FC236}">
                <a16:creationId xmlns:a16="http://schemas.microsoft.com/office/drawing/2014/main" id="{B13CD45E-AFEB-6E4F-B633-111576E8E01B}"/>
              </a:ext>
            </a:extLst>
          </p:cNvPr>
          <p:cNvSpPr>
            <a:spLocks noGrp="1" noRot="1" noChangeAspect="1" noChangeArrowheads="1" noTextEdit="1"/>
          </p:cNvSpPr>
          <p:nvPr>
            <p:ph type="sldImg"/>
          </p:nvPr>
        </p:nvSpPr>
        <p:spPr>
          <a:xfrm>
            <a:off x="1292225" y="796925"/>
            <a:ext cx="4273550" cy="3205163"/>
          </a:xfrm>
          <a:ln/>
        </p:spPr>
      </p:sp>
      <p:sp>
        <p:nvSpPr>
          <p:cNvPr id="68611" name="Rectangle 3">
            <a:extLst>
              <a:ext uri="{FF2B5EF4-FFF2-40B4-BE49-F238E27FC236}">
                <a16:creationId xmlns:a16="http://schemas.microsoft.com/office/drawing/2014/main" id="{91B7E086-1591-D74C-B6FA-E3B6DAA67162}"/>
              </a:ext>
            </a:extLst>
          </p:cNvPr>
          <p:cNvSpPr>
            <a:spLocks noGrp="1" noChangeArrowheads="1"/>
          </p:cNvSpPr>
          <p:nvPr>
            <p:ph type="body" idx="1"/>
          </p:nvPr>
        </p:nvSpPr>
        <p:spPr>
          <a:xfrm>
            <a:off x="914400" y="4348163"/>
            <a:ext cx="5029200" cy="384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629F8E2-B71E-CE41-85CC-800108E084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7AF3C4-BB26-B546-A398-881D8B619110}" type="slidenum">
              <a:rPr lang="it-IT" altLang="it-IT"/>
              <a:pPr>
                <a:spcBef>
                  <a:spcPct val="0"/>
                </a:spcBef>
              </a:pPr>
              <a:t>48</a:t>
            </a:fld>
            <a:endParaRPr lang="it-IT" altLang="it-IT"/>
          </a:p>
        </p:txBody>
      </p:sp>
      <p:sp>
        <p:nvSpPr>
          <p:cNvPr id="72706" name="Rectangle 2">
            <a:extLst>
              <a:ext uri="{FF2B5EF4-FFF2-40B4-BE49-F238E27FC236}">
                <a16:creationId xmlns:a16="http://schemas.microsoft.com/office/drawing/2014/main" id="{8A7A45FB-51A8-EA45-A81E-20AAD94DBD3A}"/>
              </a:ext>
            </a:extLst>
          </p:cNvPr>
          <p:cNvSpPr>
            <a:spLocks noGrp="1" noRot="1" noChangeAspect="1" noChangeArrowheads="1" noTextEdit="1"/>
          </p:cNvSpPr>
          <p:nvPr>
            <p:ph type="sldImg"/>
          </p:nvPr>
        </p:nvSpPr>
        <p:spPr>
          <a:xfrm>
            <a:off x="1292225" y="796925"/>
            <a:ext cx="4273550" cy="3205163"/>
          </a:xfrm>
          <a:ln/>
        </p:spPr>
      </p:sp>
      <p:sp>
        <p:nvSpPr>
          <p:cNvPr id="72707" name="Rectangle 3">
            <a:extLst>
              <a:ext uri="{FF2B5EF4-FFF2-40B4-BE49-F238E27FC236}">
                <a16:creationId xmlns:a16="http://schemas.microsoft.com/office/drawing/2014/main" id="{4899EDC9-C403-2844-9E60-E4DCF2CFC1BF}"/>
              </a:ext>
            </a:extLst>
          </p:cNvPr>
          <p:cNvSpPr>
            <a:spLocks noGrp="1" noChangeArrowheads="1"/>
          </p:cNvSpPr>
          <p:nvPr>
            <p:ph type="body" idx="1"/>
          </p:nvPr>
        </p:nvSpPr>
        <p:spPr>
          <a:xfrm>
            <a:off x="914400" y="4348163"/>
            <a:ext cx="5029200" cy="384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F685CE2B-A5E8-D947-8615-08D967F751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249C87-B9AE-414D-8ED3-4B42BB66180A}" type="slidenum">
              <a:rPr lang="it-IT" altLang="it-IT"/>
              <a:pPr>
                <a:spcBef>
                  <a:spcPct val="0"/>
                </a:spcBef>
              </a:pPr>
              <a:t>49</a:t>
            </a:fld>
            <a:endParaRPr lang="it-IT" altLang="it-IT"/>
          </a:p>
        </p:txBody>
      </p:sp>
      <p:sp>
        <p:nvSpPr>
          <p:cNvPr id="80898" name="Rectangle 2">
            <a:extLst>
              <a:ext uri="{FF2B5EF4-FFF2-40B4-BE49-F238E27FC236}">
                <a16:creationId xmlns:a16="http://schemas.microsoft.com/office/drawing/2014/main" id="{97DF7087-A8D9-0D4C-B166-F6421C35EF54}"/>
              </a:ext>
            </a:extLst>
          </p:cNvPr>
          <p:cNvSpPr>
            <a:spLocks noGrp="1" noRot="1" noChangeAspect="1" noChangeArrowheads="1" noTextEdit="1"/>
          </p:cNvSpPr>
          <p:nvPr>
            <p:ph type="sldImg"/>
          </p:nvPr>
        </p:nvSpPr>
        <p:spPr>
          <a:xfrm>
            <a:off x="1292225" y="796925"/>
            <a:ext cx="4273550" cy="3205163"/>
          </a:xfrm>
          <a:ln/>
        </p:spPr>
      </p:sp>
      <p:sp>
        <p:nvSpPr>
          <p:cNvPr id="80899" name="Rectangle 3">
            <a:extLst>
              <a:ext uri="{FF2B5EF4-FFF2-40B4-BE49-F238E27FC236}">
                <a16:creationId xmlns:a16="http://schemas.microsoft.com/office/drawing/2014/main" id="{C905D92A-90F5-F749-A71F-F6136223965A}"/>
              </a:ext>
            </a:extLst>
          </p:cNvPr>
          <p:cNvSpPr>
            <a:spLocks noGrp="1" noChangeArrowheads="1"/>
          </p:cNvSpPr>
          <p:nvPr>
            <p:ph type="body" idx="1"/>
          </p:nvPr>
        </p:nvSpPr>
        <p:spPr>
          <a:xfrm>
            <a:off x="914400" y="4346575"/>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1F42B21-7652-974A-907E-BB23670FCA14}"/>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D02E54CA-E755-CE42-BF35-336EA80D3ACA}"/>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BC64EB61-CE3D-944A-8446-0258BB8CA219}"/>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9" name="Freeform 5">
                <a:extLst>
                  <a:ext uri="{FF2B5EF4-FFF2-40B4-BE49-F238E27FC236}">
                    <a16:creationId xmlns:a16="http://schemas.microsoft.com/office/drawing/2014/main" id="{C6062208-A73F-9547-90FC-AF9F2F2C6BD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10" name="Freeform 6">
                <a:extLst>
                  <a:ext uri="{FF2B5EF4-FFF2-40B4-BE49-F238E27FC236}">
                    <a16:creationId xmlns:a16="http://schemas.microsoft.com/office/drawing/2014/main" id="{E912CD43-B293-1B42-BC62-C3246D71F54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11" name="Freeform 7">
                <a:extLst>
                  <a:ext uri="{FF2B5EF4-FFF2-40B4-BE49-F238E27FC236}">
                    <a16:creationId xmlns:a16="http://schemas.microsoft.com/office/drawing/2014/main" id="{AE7D18DA-B175-7546-B6AD-4EFB44672341}"/>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8">
                <a:extLst>
                  <a:ext uri="{FF2B5EF4-FFF2-40B4-BE49-F238E27FC236}">
                    <a16:creationId xmlns:a16="http://schemas.microsoft.com/office/drawing/2014/main" id="{8AD4F2CD-22DF-404B-9066-9FC08BF62A27}"/>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grpSp>
        <p:sp>
          <p:nvSpPr>
            <p:cNvPr id="6" name="Freeform 9">
              <a:extLst>
                <a:ext uri="{FF2B5EF4-FFF2-40B4-BE49-F238E27FC236}">
                  <a16:creationId xmlns:a16="http://schemas.microsoft.com/office/drawing/2014/main" id="{0A1F3428-7AD2-8849-90CD-B3F4FD0A93E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7" name="Freeform 10">
              <a:extLst>
                <a:ext uri="{FF2B5EF4-FFF2-40B4-BE49-F238E27FC236}">
                  <a16:creationId xmlns:a16="http://schemas.microsoft.com/office/drawing/2014/main" id="{C7CF6D49-D54F-BC45-AD68-0DDC85C45598}"/>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it-IT" noProof="0"/>
              <a:t>Fare clic per modificare lo stile del titolo</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it-IT" noProof="0"/>
              <a:t>Fare clic per modificare lo stile del sottotitolo dello schema</a:t>
            </a:r>
          </a:p>
        </p:txBody>
      </p:sp>
      <p:sp>
        <p:nvSpPr>
          <p:cNvPr id="13" name="Rectangle 13">
            <a:extLst>
              <a:ext uri="{FF2B5EF4-FFF2-40B4-BE49-F238E27FC236}">
                <a16:creationId xmlns:a16="http://schemas.microsoft.com/office/drawing/2014/main" id="{97C4A497-3546-EF41-9180-2D4E85028B1B}"/>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it-IT"/>
          </a:p>
        </p:txBody>
      </p:sp>
      <p:sp>
        <p:nvSpPr>
          <p:cNvPr id="14" name="Rectangle 14">
            <a:extLst>
              <a:ext uri="{FF2B5EF4-FFF2-40B4-BE49-F238E27FC236}">
                <a16:creationId xmlns:a16="http://schemas.microsoft.com/office/drawing/2014/main" id="{B1063969-E401-2345-B562-E3044B3D2208}"/>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it-IT"/>
          </a:p>
        </p:txBody>
      </p:sp>
      <p:sp>
        <p:nvSpPr>
          <p:cNvPr id="15" name="Rectangle 15">
            <a:extLst>
              <a:ext uri="{FF2B5EF4-FFF2-40B4-BE49-F238E27FC236}">
                <a16:creationId xmlns:a16="http://schemas.microsoft.com/office/drawing/2014/main" id="{F44EE489-D2BC-9B4D-B966-56E5004DC246}"/>
              </a:ext>
            </a:extLst>
          </p:cNvPr>
          <p:cNvSpPr>
            <a:spLocks noGrp="1" noChangeArrowheads="1"/>
          </p:cNvSpPr>
          <p:nvPr>
            <p:ph type="sldNum" sz="quarter" idx="12"/>
          </p:nvPr>
        </p:nvSpPr>
        <p:spPr>
          <a:xfrm>
            <a:off x="6553200" y="6254750"/>
            <a:ext cx="2133600" cy="476250"/>
          </a:xfrm>
        </p:spPr>
        <p:txBody>
          <a:bodyPr/>
          <a:lstStyle>
            <a:lvl1pPr>
              <a:defRPr/>
            </a:lvl1pPr>
          </a:lstStyle>
          <a:p>
            <a:fld id="{A41DDD03-D3E0-7B42-AD84-730643A676DF}" type="slidenum">
              <a:rPr lang="it-IT" altLang="it-IT"/>
              <a:pPr/>
              <a:t>‹N›</a:t>
            </a:fld>
            <a:endParaRPr lang="it-IT" altLang="it-IT"/>
          </a:p>
        </p:txBody>
      </p:sp>
    </p:spTree>
    <p:extLst>
      <p:ext uri="{BB962C8B-B14F-4D97-AF65-F5344CB8AC3E}">
        <p14:creationId xmlns:p14="http://schemas.microsoft.com/office/powerpoint/2010/main" val="1795939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a:extLst>
              <a:ext uri="{FF2B5EF4-FFF2-40B4-BE49-F238E27FC236}">
                <a16:creationId xmlns:a16="http://schemas.microsoft.com/office/drawing/2014/main" id="{A08D78DA-8C9C-7C41-9892-4963F249C5F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137B8B70-C490-A948-B243-47E286393144}"/>
              </a:ext>
            </a:extLst>
          </p:cNvPr>
          <p:cNvSpPr>
            <a:spLocks noGrp="1" noChangeArrowheads="1"/>
          </p:cNvSpPr>
          <p:nvPr>
            <p:ph type="sldNum" sz="quarter" idx="11"/>
          </p:nvPr>
        </p:nvSpPr>
        <p:spPr>
          <a:ln/>
        </p:spPr>
        <p:txBody>
          <a:bodyPr/>
          <a:lstStyle>
            <a:lvl1pPr>
              <a:defRPr/>
            </a:lvl1pPr>
          </a:lstStyle>
          <a:p>
            <a:fld id="{DD7FC8C7-C59C-FB4B-992C-03798DA28AE8}" type="slidenum">
              <a:rPr lang="it-IT" altLang="it-IT"/>
              <a:pPr/>
              <a:t>‹N›</a:t>
            </a:fld>
            <a:endParaRPr lang="it-IT" altLang="it-IT"/>
          </a:p>
        </p:txBody>
      </p:sp>
      <p:sp>
        <p:nvSpPr>
          <p:cNvPr id="6" name="Rectangle 14">
            <a:extLst>
              <a:ext uri="{FF2B5EF4-FFF2-40B4-BE49-F238E27FC236}">
                <a16:creationId xmlns:a16="http://schemas.microsoft.com/office/drawing/2014/main" id="{DF95E96C-63CC-4E4E-8937-2BEA0FBE791E}"/>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112832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a:extLst>
              <a:ext uri="{FF2B5EF4-FFF2-40B4-BE49-F238E27FC236}">
                <a16:creationId xmlns:a16="http://schemas.microsoft.com/office/drawing/2014/main" id="{8CFCEBD6-7F40-2F45-ABD4-78EC9BE7B15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E8206A4F-7E6E-564B-A5B6-90A096C2EEB5}"/>
              </a:ext>
            </a:extLst>
          </p:cNvPr>
          <p:cNvSpPr>
            <a:spLocks noGrp="1" noChangeArrowheads="1"/>
          </p:cNvSpPr>
          <p:nvPr>
            <p:ph type="sldNum" sz="quarter" idx="11"/>
          </p:nvPr>
        </p:nvSpPr>
        <p:spPr>
          <a:ln/>
        </p:spPr>
        <p:txBody>
          <a:bodyPr/>
          <a:lstStyle>
            <a:lvl1pPr>
              <a:defRPr/>
            </a:lvl1pPr>
          </a:lstStyle>
          <a:p>
            <a:fld id="{4CF4AFBF-BEAB-964A-BD0A-AF3689BD64BF}" type="slidenum">
              <a:rPr lang="it-IT" altLang="it-IT"/>
              <a:pPr/>
              <a:t>‹N›</a:t>
            </a:fld>
            <a:endParaRPr lang="it-IT" altLang="it-IT"/>
          </a:p>
        </p:txBody>
      </p:sp>
      <p:sp>
        <p:nvSpPr>
          <p:cNvPr id="6" name="Rectangle 14">
            <a:extLst>
              <a:ext uri="{FF2B5EF4-FFF2-40B4-BE49-F238E27FC236}">
                <a16:creationId xmlns:a16="http://schemas.microsoft.com/office/drawing/2014/main" id="{4FCB18D8-551A-224B-9E0C-C7C276D4BC09}"/>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63703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2">
            <a:extLst>
              <a:ext uri="{FF2B5EF4-FFF2-40B4-BE49-F238E27FC236}">
                <a16:creationId xmlns:a16="http://schemas.microsoft.com/office/drawing/2014/main" id="{2CD5E2D9-94BD-5643-98E2-49AA15A7BE9B}"/>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3">
            <a:extLst>
              <a:ext uri="{FF2B5EF4-FFF2-40B4-BE49-F238E27FC236}">
                <a16:creationId xmlns:a16="http://schemas.microsoft.com/office/drawing/2014/main" id="{126C5A81-BFD7-F447-80BE-F7186789B72C}"/>
              </a:ext>
            </a:extLst>
          </p:cNvPr>
          <p:cNvSpPr>
            <a:spLocks noGrp="1" noChangeArrowheads="1"/>
          </p:cNvSpPr>
          <p:nvPr>
            <p:ph type="sldNum" sz="quarter" idx="11"/>
          </p:nvPr>
        </p:nvSpPr>
        <p:spPr>
          <a:ln/>
        </p:spPr>
        <p:txBody>
          <a:bodyPr/>
          <a:lstStyle>
            <a:lvl1pPr>
              <a:defRPr/>
            </a:lvl1pPr>
          </a:lstStyle>
          <a:p>
            <a:fld id="{89CE2C1E-B25A-7A46-B845-1E7FC77CB756}" type="slidenum">
              <a:rPr lang="it-IT" altLang="it-IT"/>
              <a:pPr/>
              <a:t>‹N›</a:t>
            </a:fld>
            <a:endParaRPr lang="it-IT" altLang="it-IT"/>
          </a:p>
        </p:txBody>
      </p:sp>
      <p:sp>
        <p:nvSpPr>
          <p:cNvPr id="8" name="Rectangle 14">
            <a:extLst>
              <a:ext uri="{FF2B5EF4-FFF2-40B4-BE49-F238E27FC236}">
                <a16:creationId xmlns:a16="http://schemas.microsoft.com/office/drawing/2014/main" id="{AB3D21A8-AC0C-0C4F-83AB-DF8D964E84EA}"/>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54423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1143000" y="228600"/>
            <a:ext cx="7772400" cy="457200"/>
          </a:xfrm>
        </p:spPr>
        <p:txBody>
          <a:bodyPr/>
          <a:lstStyle/>
          <a:p>
            <a:r>
              <a:rPr lang="it-IT"/>
              <a:t>Fare clic per modificare lo stile del titolo</a:t>
            </a:r>
          </a:p>
        </p:txBody>
      </p:sp>
      <p:sp>
        <p:nvSpPr>
          <p:cNvPr id="3" name="Segnaposto contenuto 2"/>
          <p:cNvSpPr>
            <a:spLocks noGrp="1"/>
          </p:cNvSpPr>
          <p:nvPr>
            <p:ph sz="quarter" idx="1"/>
          </p:nvPr>
        </p:nvSpPr>
        <p:spPr>
          <a:xfrm>
            <a:off x="457200" y="1447800"/>
            <a:ext cx="3815862"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413738" y="1447800"/>
            <a:ext cx="3815862"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581400"/>
            <a:ext cx="3815862"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413738" y="3581400"/>
            <a:ext cx="3815862"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9452294-7B31-564B-A613-A335F29F3788}"/>
              </a:ext>
            </a:extLst>
          </p:cNvPr>
          <p:cNvSpPr>
            <a:spLocks noGrp="1"/>
          </p:cNvSpPr>
          <p:nvPr>
            <p:ph type="dt" sz="half" idx="10"/>
          </p:nvPr>
        </p:nvSpPr>
        <p:spPr>
          <a:xfrm>
            <a:off x="152400" y="6477000"/>
            <a:ext cx="3276600" cy="244475"/>
          </a:xfrm>
          <a:prstGeom prst="rect">
            <a:avLst/>
          </a:prstGeom>
        </p:spPr>
        <p:txBody>
          <a:bodyPr/>
          <a:lstStyle>
            <a:lvl1pPr eaLnBrk="1" hangingPunct="1">
              <a:defRPr>
                <a:latin typeface="Palatino" pitchFamily="18" charset="0"/>
                <a:ea typeface="+mn-ea"/>
                <a:cs typeface="Arial" charset="0"/>
              </a:defRPr>
            </a:lvl1pPr>
          </a:lstStyle>
          <a:p>
            <a:pPr>
              <a:defRPr/>
            </a:pPr>
            <a:endParaRPr lang="en-GB"/>
          </a:p>
        </p:txBody>
      </p:sp>
      <p:sp>
        <p:nvSpPr>
          <p:cNvPr id="8" name="Segnaposto piè di pagina 7">
            <a:extLst>
              <a:ext uri="{FF2B5EF4-FFF2-40B4-BE49-F238E27FC236}">
                <a16:creationId xmlns:a16="http://schemas.microsoft.com/office/drawing/2014/main" id="{F817873E-6A1E-D045-B528-F8A88D710E37}"/>
              </a:ext>
            </a:extLst>
          </p:cNvPr>
          <p:cNvSpPr>
            <a:spLocks noGrp="1"/>
          </p:cNvSpPr>
          <p:nvPr>
            <p:ph type="ftr" sz="quarter" idx="11"/>
          </p:nvPr>
        </p:nvSpPr>
        <p:spPr>
          <a:xfrm>
            <a:off x="3581400" y="6477000"/>
            <a:ext cx="2971800" cy="244475"/>
          </a:xfrm>
        </p:spPr>
        <p:txBody>
          <a:bodyPr/>
          <a:lstStyle>
            <a:lvl1pPr>
              <a:defRPr/>
            </a:lvl1pPr>
          </a:lstStyle>
          <a:p>
            <a:pPr>
              <a:defRPr/>
            </a:pPr>
            <a:r>
              <a:rPr lang="en-GB"/>
              <a:t>CATANIA 3 Aprile 2017</a:t>
            </a:r>
          </a:p>
        </p:txBody>
      </p:sp>
      <p:sp>
        <p:nvSpPr>
          <p:cNvPr id="9" name="Segnaposto numero diapositiva 8">
            <a:extLst>
              <a:ext uri="{FF2B5EF4-FFF2-40B4-BE49-F238E27FC236}">
                <a16:creationId xmlns:a16="http://schemas.microsoft.com/office/drawing/2014/main" id="{759B64CF-D859-544F-AD31-AE1069CA27DC}"/>
              </a:ext>
            </a:extLst>
          </p:cNvPr>
          <p:cNvSpPr>
            <a:spLocks noGrp="1"/>
          </p:cNvSpPr>
          <p:nvPr>
            <p:ph type="sldNum" sz="quarter" idx="12"/>
          </p:nvPr>
        </p:nvSpPr>
        <p:spPr>
          <a:xfrm>
            <a:off x="6629400" y="6477000"/>
            <a:ext cx="2438400" cy="244475"/>
          </a:xfrm>
        </p:spPr>
        <p:txBody>
          <a:bodyPr/>
          <a:lstStyle>
            <a:lvl1pPr>
              <a:defRPr/>
            </a:lvl1pPr>
          </a:lstStyle>
          <a:p>
            <a:fld id="{452CC55E-21A8-764A-909A-D3C294F2B506}" type="slidenum">
              <a:rPr lang="en-GB" altLang="it-IT"/>
              <a:pPr/>
              <a:t>‹N›</a:t>
            </a:fld>
            <a:endParaRPr lang="en-GB" altLang="it-IT"/>
          </a:p>
        </p:txBody>
      </p:sp>
    </p:spTree>
    <p:extLst>
      <p:ext uri="{BB962C8B-B14F-4D97-AF65-F5344CB8AC3E}">
        <p14:creationId xmlns:p14="http://schemas.microsoft.com/office/powerpoint/2010/main" val="384886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a:extLst>
              <a:ext uri="{FF2B5EF4-FFF2-40B4-BE49-F238E27FC236}">
                <a16:creationId xmlns:a16="http://schemas.microsoft.com/office/drawing/2014/main" id="{3B87D67B-A82C-D449-B150-F8BB06207A4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1DFC0FF7-1CEF-0447-963A-A815131F0A2B}"/>
              </a:ext>
            </a:extLst>
          </p:cNvPr>
          <p:cNvSpPr>
            <a:spLocks noGrp="1" noChangeArrowheads="1"/>
          </p:cNvSpPr>
          <p:nvPr>
            <p:ph type="sldNum" sz="quarter" idx="11"/>
          </p:nvPr>
        </p:nvSpPr>
        <p:spPr>
          <a:ln/>
        </p:spPr>
        <p:txBody>
          <a:bodyPr/>
          <a:lstStyle>
            <a:lvl1pPr>
              <a:defRPr/>
            </a:lvl1pPr>
          </a:lstStyle>
          <a:p>
            <a:fld id="{1F178D0B-CDCE-B34E-A8D1-B6E05664C328}" type="slidenum">
              <a:rPr lang="it-IT" altLang="it-IT"/>
              <a:pPr/>
              <a:t>‹N›</a:t>
            </a:fld>
            <a:endParaRPr lang="it-IT" altLang="it-IT"/>
          </a:p>
        </p:txBody>
      </p:sp>
      <p:sp>
        <p:nvSpPr>
          <p:cNvPr id="6" name="Rectangle 14">
            <a:extLst>
              <a:ext uri="{FF2B5EF4-FFF2-40B4-BE49-F238E27FC236}">
                <a16:creationId xmlns:a16="http://schemas.microsoft.com/office/drawing/2014/main" id="{A8A72829-B96C-4C44-ADA9-EA54413088CC}"/>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63775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2">
            <a:extLst>
              <a:ext uri="{FF2B5EF4-FFF2-40B4-BE49-F238E27FC236}">
                <a16:creationId xmlns:a16="http://schemas.microsoft.com/office/drawing/2014/main" id="{32646165-46B6-AE4F-BA35-10B72CF1B47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7CEB233D-252F-2E41-80AB-BA400FF7914F}"/>
              </a:ext>
            </a:extLst>
          </p:cNvPr>
          <p:cNvSpPr>
            <a:spLocks noGrp="1" noChangeArrowheads="1"/>
          </p:cNvSpPr>
          <p:nvPr>
            <p:ph type="sldNum" sz="quarter" idx="11"/>
          </p:nvPr>
        </p:nvSpPr>
        <p:spPr>
          <a:ln/>
        </p:spPr>
        <p:txBody>
          <a:bodyPr/>
          <a:lstStyle>
            <a:lvl1pPr>
              <a:defRPr/>
            </a:lvl1pPr>
          </a:lstStyle>
          <a:p>
            <a:fld id="{841D6EF4-B3B9-8C4E-BF1E-7640A2766AF3}" type="slidenum">
              <a:rPr lang="it-IT" altLang="it-IT"/>
              <a:pPr/>
              <a:t>‹N›</a:t>
            </a:fld>
            <a:endParaRPr lang="it-IT" altLang="it-IT"/>
          </a:p>
        </p:txBody>
      </p:sp>
      <p:sp>
        <p:nvSpPr>
          <p:cNvPr id="6" name="Rectangle 14">
            <a:extLst>
              <a:ext uri="{FF2B5EF4-FFF2-40B4-BE49-F238E27FC236}">
                <a16:creationId xmlns:a16="http://schemas.microsoft.com/office/drawing/2014/main" id="{A90795B6-EAB0-0744-9A09-86D337218FFE}"/>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43113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a:extLst>
              <a:ext uri="{FF2B5EF4-FFF2-40B4-BE49-F238E27FC236}">
                <a16:creationId xmlns:a16="http://schemas.microsoft.com/office/drawing/2014/main" id="{674A65F4-C790-9C41-92CA-D8BDC71EA06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3">
            <a:extLst>
              <a:ext uri="{FF2B5EF4-FFF2-40B4-BE49-F238E27FC236}">
                <a16:creationId xmlns:a16="http://schemas.microsoft.com/office/drawing/2014/main" id="{37DE7DF7-8F6D-FB48-B29D-40D4B3103B71}"/>
              </a:ext>
            </a:extLst>
          </p:cNvPr>
          <p:cNvSpPr>
            <a:spLocks noGrp="1" noChangeArrowheads="1"/>
          </p:cNvSpPr>
          <p:nvPr>
            <p:ph type="sldNum" sz="quarter" idx="11"/>
          </p:nvPr>
        </p:nvSpPr>
        <p:spPr>
          <a:ln/>
        </p:spPr>
        <p:txBody>
          <a:bodyPr/>
          <a:lstStyle>
            <a:lvl1pPr>
              <a:defRPr/>
            </a:lvl1pPr>
          </a:lstStyle>
          <a:p>
            <a:fld id="{FCD7B6CB-0C17-F54E-9603-B8E26C5FE522}" type="slidenum">
              <a:rPr lang="it-IT" altLang="it-IT"/>
              <a:pPr/>
              <a:t>‹N›</a:t>
            </a:fld>
            <a:endParaRPr lang="it-IT" altLang="it-IT"/>
          </a:p>
        </p:txBody>
      </p:sp>
      <p:sp>
        <p:nvSpPr>
          <p:cNvPr id="7" name="Rectangle 14">
            <a:extLst>
              <a:ext uri="{FF2B5EF4-FFF2-40B4-BE49-F238E27FC236}">
                <a16:creationId xmlns:a16="http://schemas.microsoft.com/office/drawing/2014/main" id="{B57B4B5F-A7E3-5B4E-969A-B6E4FC8C4A64}"/>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26814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a:extLst>
              <a:ext uri="{FF2B5EF4-FFF2-40B4-BE49-F238E27FC236}">
                <a16:creationId xmlns:a16="http://schemas.microsoft.com/office/drawing/2014/main" id="{A976ED97-8868-4747-93ED-DC0AC2F5A16F}"/>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3">
            <a:extLst>
              <a:ext uri="{FF2B5EF4-FFF2-40B4-BE49-F238E27FC236}">
                <a16:creationId xmlns:a16="http://schemas.microsoft.com/office/drawing/2014/main" id="{9588B778-7F81-8F41-B969-C3B27F02E7F4}"/>
              </a:ext>
            </a:extLst>
          </p:cNvPr>
          <p:cNvSpPr>
            <a:spLocks noGrp="1" noChangeArrowheads="1"/>
          </p:cNvSpPr>
          <p:nvPr>
            <p:ph type="sldNum" sz="quarter" idx="11"/>
          </p:nvPr>
        </p:nvSpPr>
        <p:spPr>
          <a:ln/>
        </p:spPr>
        <p:txBody>
          <a:bodyPr/>
          <a:lstStyle>
            <a:lvl1pPr>
              <a:defRPr/>
            </a:lvl1pPr>
          </a:lstStyle>
          <a:p>
            <a:fld id="{4C211B96-43E0-3042-B7CB-5B19DC0A5E27}" type="slidenum">
              <a:rPr lang="it-IT" altLang="it-IT"/>
              <a:pPr/>
              <a:t>‹N›</a:t>
            </a:fld>
            <a:endParaRPr lang="it-IT" altLang="it-IT"/>
          </a:p>
        </p:txBody>
      </p:sp>
      <p:sp>
        <p:nvSpPr>
          <p:cNvPr id="9" name="Rectangle 14">
            <a:extLst>
              <a:ext uri="{FF2B5EF4-FFF2-40B4-BE49-F238E27FC236}">
                <a16:creationId xmlns:a16="http://schemas.microsoft.com/office/drawing/2014/main" id="{1F948E7B-F34B-274C-8BD8-2ED73C098B3E}"/>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7873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2">
            <a:extLst>
              <a:ext uri="{FF2B5EF4-FFF2-40B4-BE49-F238E27FC236}">
                <a16:creationId xmlns:a16="http://schemas.microsoft.com/office/drawing/2014/main" id="{EC5C129E-64C5-E449-B55F-B65774FB87E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3">
            <a:extLst>
              <a:ext uri="{FF2B5EF4-FFF2-40B4-BE49-F238E27FC236}">
                <a16:creationId xmlns:a16="http://schemas.microsoft.com/office/drawing/2014/main" id="{E863CA61-BC64-A441-939A-A8A8935895DD}"/>
              </a:ext>
            </a:extLst>
          </p:cNvPr>
          <p:cNvSpPr>
            <a:spLocks noGrp="1" noChangeArrowheads="1"/>
          </p:cNvSpPr>
          <p:nvPr>
            <p:ph type="sldNum" sz="quarter" idx="11"/>
          </p:nvPr>
        </p:nvSpPr>
        <p:spPr>
          <a:ln/>
        </p:spPr>
        <p:txBody>
          <a:bodyPr/>
          <a:lstStyle>
            <a:lvl1pPr>
              <a:defRPr/>
            </a:lvl1pPr>
          </a:lstStyle>
          <a:p>
            <a:fld id="{0BFB7A94-5C8B-0748-98FB-4943CAC7E6CA}" type="slidenum">
              <a:rPr lang="it-IT" altLang="it-IT"/>
              <a:pPr/>
              <a:t>‹N›</a:t>
            </a:fld>
            <a:endParaRPr lang="it-IT" altLang="it-IT"/>
          </a:p>
        </p:txBody>
      </p:sp>
      <p:sp>
        <p:nvSpPr>
          <p:cNvPr id="5" name="Rectangle 14">
            <a:extLst>
              <a:ext uri="{FF2B5EF4-FFF2-40B4-BE49-F238E27FC236}">
                <a16:creationId xmlns:a16="http://schemas.microsoft.com/office/drawing/2014/main" id="{676E3587-52F2-144F-9613-9283D1FA76F9}"/>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14601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0559AB7-D6BB-634E-8212-70FD3202211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3">
            <a:extLst>
              <a:ext uri="{FF2B5EF4-FFF2-40B4-BE49-F238E27FC236}">
                <a16:creationId xmlns:a16="http://schemas.microsoft.com/office/drawing/2014/main" id="{D7B0A4B2-3A64-0E45-BF28-306BC153CEF7}"/>
              </a:ext>
            </a:extLst>
          </p:cNvPr>
          <p:cNvSpPr>
            <a:spLocks noGrp="1" noChangeArrowheads="1"/>
          </p:cNvSpPr>
          <p:nvPr>
            <p:ph type="sldNum" sz="quarter" idx="11"/>
          </p:nvPr>
        </p:nvSpPr>
        <p:spPr>
          <a:ln/>
        </p:spPr>
        <p:txBody>
          <a:bodyPr/>
          <a:lstStyle>
            <a:lvl1pPr>
              <a:defRPr/>
            </a:lvl1pPr>
          </a:lstStyle>
          <a:p>
            <a:fld id="{461776A8-68D9-7944-AF11-D042F7CD34AA}" type="slidenum">
              <a:rPr lang="it-IT" altLang="it-IT"/>
              <a:pPr/>
              <a:t>‹N›</a:t>
            </a:fld>
            <a:endParaRPr lang="it-IT" altLang="it-IT"/>
          </a:p>
        </p:txBody>
      </p:sp>
      <p:sp>
        <p:nvSpPr>
          <p:cNvPr id="4" name="Rectangle 14">
            <a:extLst>
              <a:ext uri="{FF2B5EF4-FFF2-40B4-BE49-F238E27FC236}">
                <a16:creationId xmlns:a16="http://schemas.microsoft.com/office/drawing/2014/main" id="{EA1DBC46-2767-A34A-AD68-370F318F9833}"/>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17025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2">
            <a:extLst>
              <a:ext uri="{FF2B5EF4-FFF2-40B4-BE49-F238E27FC236}">
                <a16:creationId xmlns:a16="http://schemas.microsoft.com/office/drawing/2014/main" id="{BC30166B-683A-4948-80E1-9A038816362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3">
            <a:extLst>
              <a:ext uri="{FF2B5EF4-FFF2-40B4-BE49-F238E27FC236}">
                <a16:creationId xmlns:a16="http://schemas.microsoft.com/office/drawing/2014/main" id="{243282B7-4DBE-B147-9257-6575FBC20BC6}"/>
              </a:ext>
            </a:extLst>
          </p:cNvPr>
          <p:cNvSpPr>
            <a:spLocks noGrp="1" noChangeArrowheads="1"/>
          </p:cNvSpPr>
          <p:nvPr>
            <p:ph type="sldNum" sz="quarter" idx="11"/>
          </p:nvPr>
        </p:nvSpPr>
        <p:spPr>
          <a:ln/>
        </p:spPr>
        <p:txBody>
          <a:bodyPr/>
          <a:lstStyle>
            <a:lvl1pPr>
              <a:defRPr/>
            </a:lvl1pPr>
          </a:lstStyle>
          <a:p>
            <a:fld id="{195B70B8-2DBB-AB4B-8F1A-1FDFD3276EEA}" type="slidenum">
              <a:rPr lang="it-IT" altLang="it-IT"/>
              <a:pPr/>
              <a:t>‹N›</a:t>
            </a:fld>
            <a:endParaRPr lang="it-IT" altLang="it-IT"/>
          </a:p>
        </p:txBody>
      </p:sp>
      <p:sp>
        <p:nvSpPr>
          <p:cNvPr id="7" name="Rectangle 14">
            <a:extLst>
              <a:ext uri="{FF2B5EF4-FFF2-40B4-BE49-F238E27FC236}">
                <a16:creationId xmlns:a16="http://schemas.microsoft.com/office/drawing/2014/main" id="{B3108435-81CA-0C42-A233-D76D66F84A5A}"/>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63661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2">
            <a:extLst>
              <a:ext uri="{FF2B5EF4-FFF2-40B4-BE49-F238E27FC236}">
                <a16:creationId xmlns:a16="http://schemas.microsoft.com/office/drawing/2014/main" id="{D9E18CBE-34C7-274F-938B-683088C05B6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3">
            <a:extLst>
              <a:ext uri="{FF2B5EF4-FFF2-40B4-BE49-F238E27FC236}">
                <a16:creationId xmlns:a16="http://schemas.microsoft.com/office/drawing/2014/main" id="{F59FA8E0-CF74-1149-8619-9E7069C2CB25}"/>
              </a:ext>
            </a:extLst>
          </p:cNvPr>
          <p:cNvSpPr>
            <a:spLocks noGrp="1" noChangeArrowheads="1"/>
          </p:cNvSpPr>
          <p:nvPr>
            <p:ph type="sldNum" sz="quarter" idx="11"/>
          </p:nvPr>
        </p:nvSpPr>
        <p:spPr>
          <a:ln/>
        </p:spPr>
        <p:txBody>
          <a:bodyPr/>
          <a:lstStyle>
            <a:lvl1pPr>
              <a:defRPr/>
            </a:lvl1pPr>
          </a:lstStyle>
          <a:p>
            <a:fld id="{ADFCBC6B-E014-3049-9B2F-20371A7AACB4}" type="slidenum">
              <a:rPr lang="it-IT" altLang="it-IT"/>
              <a:pPr/>
              <a:t>‹N›</a:t>
            </a:fld>
            <a:endParaRPr lang="it-IT" altLang="it-IT"/>
          </a:p>
        </p:txBody>
      </p:sp>
      <p:sp>
        <p:nvSpPr>
          <p:cNvPr id="7" name="Rectangle 14">
            <a:extLst>
              <a:ext uri="{FF2B5EF4-FFF2-40B4-BE49-F238E27FC236}">
                <a16:creationId xmlns:a16="http://schemas.microsoft.com/office/drawing/2014/main" id="{E370B3A9-10EF-1B4D-8F06-E86E77120ED2}"/>
              </a:ext>
            </a:extLst>
          </p:cNvPr>
          <p:cNvSpPr>
            <a:spLocks noGrp="1" noChangeArrowheads="1"/>
          </p:cNvSpPr>
          <p:nvPr>
            <p:ph type="ftr" sz="quarter"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29863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04C9742-6864-5D45-A8B2-13579328E8B7}"/>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it-IT"/>
          </a:p>
        </p:txBody>
      </p:sp>
      <p:sp>
        <p:nvSpPr>
          <p:cNvPr id="13315" name="Rectangle 3">
            <a:extLst>
              <a:ext uri="{FF2B5EF4-FFF2-40B4-BE49-F238E27FC236}">
                <a16:creationId xmlns:a16="http://schemas.microsoft.com/office/drawing/2014/main" id="{FC9C5C35-A710-884B-8B4D-0F50F4E13575}"/>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D0F86B60-152B-0041-B487-9075D30893F2}" type="slidenum">
              <a:rPr lang="it-IT" altLang="it-IT"/>
              <a:pPr/>
              <a:t>‹N›</a:t>
            </a:fld>
            <a:endParaRPr lang="it-IT" altLang="it-IT"/>
          </a:p>
        </p:txBody>
      </p:sp>
      <p:grpSp>
        <p:nvGrpSpPr>
          <p:cNvPr id="1028" name="Group 4">
            <a:extLst>
              <a:ext uri="{FF2B5EF4-FFF2-40B4-BE49-F238E27FC236}">
                <a16:creationId xmlns:a16="http://schemas.microsoft.com/office/drawing/2014/main" id="{15D87871-7EF1-7D4D-AAAB-BC9D6CFB5646}"/>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7D5B5C30-E3E9-E649-B3A0-D90D7717A9E5}"/>
                </a:ext>
              </a:extLst>
            </p:cNvPr>
            <p:cNvGrpSpPr>
              <a:grpSpLocks/>
            </p:cNvGrpSpPr>
            <p:nvPr userDrawn="1"/>
          </p:nvGrpSpPr>
          <p:grpSpPr bwMode="auto">
            <a:xfrm>
              <a:off x="1728" y="2230"/>
              <a:ext cx="4027" cy="2085"/>
              <a:chOff x="1728" y="2230"/>
              <a:chExt cx="4027" cy="2085"/>
            </a:xfrm>
          </p:grpSpPr>
          <p:sp>
            <p:nvSpPr>
              <p:cNvPr id="13318" name="Freeform 6">
                <a:extLst>
                  <a:ext uri="{FF2B5EF4-FFF2-40B4-BE49-F238E27FC236}">
                    <a16:creationId xmlns:a16="http://schemas.microsoft.com/office/drawing/2014/main" id="{53956A9C-F868-914F-937B-946612B23AE1}"/>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13319" name="Freeform 7">
                <a:extLst>
                  <a:ext uri="{FF2B5EF4-FFF2-40B4-BE49-F238E27FC236}">
                    <a16:creationId xmlns:a16="http://schemas.microsoft.com/office/drawing/2014/main" id="{7544C8E4-09E9-9249-A450-C847F2FE11D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13320" name="Freeform 8">
                <a:extLst>
                  <a:ext uri="{FF2B5EF4-FFF2-40B4-BE49-F238E27FC236}">
                    <a16:creationId xmlns:a16="http://schemas.microsoft.com/office/drawing/2014/main" id="{86939177-A992-F340-8E60-3E83B50C68B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1038" name="Freeform 9">
                <a:extLst>
                  <a:ext uri="{FF2B5EF4-FFF2-40B4-BE49-F238E27FC236}">
                    <a16:creationId xmlns:a16="http://schemas.microsoft.com/office/drawing/2014/main" id="{DAE73931-0B80-5A44-AD26-FA85CF89F1F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22" name="Freeform 10">
                <a:extLst>
                  <a:ext uri="{FF2B5EF4-FFF2-40B4-BE49-F238E27FC236}">
                    <a16:creationId xmlns:a16="http://schemas.microsoft.com/office/drawing/2014/main" id="{5170730A-5F71-054D-B8E0-ACE64053B7C5}"/>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grpSp>
        <p:sp>
          <p:nvSpPr>
            <p:cNvPr id="13323" name="Freeform 11">
              <a:extLst>
                <a:ext uri="{FF2B5EF4-FFF2-40B4-BE49-F238E27FC236}">
                  <a16:creationId xmlns:a16="http://schemas.microsoft.com/office/drawing/2014/main" id="{DB9A960C-21C0-1840-848A-56C4915522B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eaLnBrk="1" hangingPunct="1">
                <a:defRPr/>
              </a:pPr>
              <a:endParaRPr lang="it-IT">
                <a:latin typeface="Garamond" charset="0"/>
                <a:ea typeface="ＭＳ Ｐゴシック" charset="0"/>
              </a:endParaRPr>
            </a:p>
          </p:txBody>
        </p:sp>
        <p:sp>
          <p:nvSpPr>
            <p:cNvPr id="1034" name="Freeform 12">
              <a:extLst>
                <a:ext uri="{FF2B5EF4-FFF2-40B4-BE49-F238E27FC236}">
                  <a16:creationId xmlns:a16="http://schemas.microsoft.com/office/drawing/2014/main" id="{4BAFD2B8-150C-164B-97AF-F5B241962E05}"/>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3325" name="Rectangle 13">
            <a:extLst>
              <a:ext uri="{FF2B5EF4-FFF2-40B4-BE49-F238E27FC236}">
                <a16:creationId xmlns:a16="http://schemas.microsoft.com/office/drawing/2014/main" id="{193D944F-188D-D84E-B6F6-7A2675DFCE13}"/>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3326" name="Rectangle 14">
            <a:extLst>
              <a:ext uri="{FF2B5EF4-FFF2-40B4-BE49-F238E27FC236}">
                <a16:creationId xmlns:a16="http://schemas.microsoft.com/office/drawing/2014/main" id="{5C7BFDD1-852F-CB4D-92DD-D6AE00DD45AA}"/>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ＭＳ Ｐゴシック" charset="0"/>
              </a:defRPr>
            </a:lvl1pPr>
          </a:lstStyle>
          <a:p>
            <a:pPr>
              <a:defRPr/>
            </a:pPr>
            <a:endParaRPr lang="it-IT"/>
          </a:p>
        </p:txBody>
      </p:sp>
      <p:sp>
        <p:nvSpPr>
          <p:cNvPr id="13327" name="Rectangle 15">
            <a:extLst>
              <a:ext uri="{FF2B5EF4-FFF2-40B4-BE49-F238E27FC236}">
                <a16:creationId xmlns:a16="http://schemas.microsoft.com/office/drawing/2014/main" id="{F322215B-1044-6E4C-AD32-B4FF09C45B3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dk2" tx1="lt1" bg2="dk1" tx2="lt2" accent1="accent1" accent2="accent2" accent3="accent3" accent4="accent4" accent5="accent5" accent6="accent6" hlink="hlink" folHlink="folHlink"/>
  <p:sldLayoutIdLst>
    <p:sldLayoutId id="214748368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3.e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image" Target="../media/image15.emf"/><Relationship Id="rId5" Type="http://schemas.openxmlformats.org/officeDocument/2006/relationships/oleObject" Target="../embeddings/oleObject2.bin"/><Relationship Id="rId10"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6.emf"/><Relationship Id="rId2" Type="http://schemas.openxmlformats.org/officeDocument/2006/relationships/oleObject" Target="../embeddings/oleObject5.bin"/><Relationship Id="rId1" Type="http://schemas.openxmlformats.org/officeDocument/2006/relationships/slideLayout" Target="../slideLayouts/slideLayout12.xml"/><Relationship Id="rId6" Type="http://schemas.openxmlformats.org/officeDocument/2006/relationships/oleObject" Target="../embeddings/oleObject7.bin"/><Relationship Id="rId5" Type="http://schemas.openxmlformats.org/officeDocument/2006/relationships/image" Target="../media/image25.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42.png"/><Relationship Id="rId7" Type="http://schemas.openxmlformats.org/officeDocument/2006/relationships/image" Target="../media/image44.e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oleObject" Target="../embeddings/oleObject9.bin"/><Relationship Id="rId9" Type="http://schemas.openxmlformats.org/officeDocument/2006/relationships/image" Target="../media/image45.emf"/></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12.bin"/><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oleObject" Target="../embeddings/oleObject17.bin"/><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0.png"/><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2.png"/><Relationship Id="rId7"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3.jpeg"/><Relationship Id="rId9"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6.xml"/><Relationship Id="rId4" Type="http://schemas.openxmlformats.org/officeDocument/2006/relationships/image" Target="../media/image100.emf"/></Relationships>
</file>

<file path=ppt/slides/_rels/slide6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3.emf"/><Relationship Id="rId4" Type="http://schemas.openxmlformats.org/officeDocument/2006/relationships/image" Target="../media/image10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wmf"/><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oleObject" Target="../embeddings/oleObject18.bin"/><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9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217A1484-F775-2947-AEDD-E3520184B82B}"/>
              </a:ext>
            </a:extLst>
          </p:cNvPr>
          <p:cNvSpPr>
            <a:spLocks noGrp="1" noRot="1" noChangeArrowheads="1"/>
          </p:cNvSpPr>
          <p:nvPr>
            <p:ph type="title"/>
          </p:nvPr>
        </p:nvSpPr>
        <p:spPr>
          <a:xfrm>
            <a:off x="0" y="1066800"/>
            <a:ext cx="8991600" cy="1143000"/>
          </a:xfrm>
        </p:spPr>
        <p:txBody>
          <a:bodyPr/>
          <a:lstStyle/>
          <a:p>
            <a:pPr eaLnBrk="1" hangingPunct="1">
              <a:defRPr/>
            </a:pPr>
            <a:r>
              <a:rPr lang="it-IT" dirty="0">
                <a:effectLst/>
              </a:rPr>
              <a:t>The use of </a:t>
            </a:r>
            <a:r>
              <a:rPr lang="it-IT" dirty="0" err="1">
                <a:effectLst/>
              </a:rPr>
              <a:t>accelerators</a:t>
            </a:r>
            <a:r>
              <a:rPr lang="it-IT" dirty="0">
                <a:effectLst/>
              </a:rPr>
              <a:t> for the treatment of </a:t>
            </a:r>
            <a:r>
              <a:rPr lang="it-IT" dirty="0" err="1">
                <a:effectLst/>
              </a:rPr>
              <a:t>cancers</a:t>
            </a:r>
            <a:endParaRPr lang="it-IT" altLang="it-IT" sz="4000" dirty="0"/>
          </a:p>
        </p:txBody>
      </p:sp>
      <p:pic>
        <p:nvPicPr>
          <p:cNvPr id="16386" name="Picture 5" descr="cyclo_c18_C10">
            <a:extLst>
              <a:ext uri="{FF2B5EF4-FFF2-40B4-BE49-F238E27FC236}">
                <a16:creationId xmlns:a16="http://schemas.microsoft.com/office/drawing/2014/main" id="{1CD6F8A0-D9C4-2346-8548-8E484E9F2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5924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6">
            <a:extLst>
              <a:ext uri="{FF2B5EF4-FFF2-40B4-BE49-F238E27FC236}">
                <a16:creationId xmlns:a16="http://schemas.microsoft.com/office/drawing/2014/main" id="{740B257F-AF54-9142-8413-234B85CAC787}"/>
              </a:ext>
            </a:extLst>
          </p:cNvPr>
          <p:cNvSpPr txBox="1">
            <a:spLocks noChangeArrowheads="1"/>
          </p:cNvSpPr>
          <p:nvPr/>
        </p:nvSpPr>
        <p:spPr bwMode="auto">
          <a:xfrm>
            <a:off x="2514600" y="4419600"/>
            <a:ext cx="419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eaLnBrk="1" hangingPunct="1"/>
            <a:r>
              <a:rPr lang="it-IT" altLang="it-IT" sz="2800" b="1" dirty="0"/>
              <a:t>Giacomo Cuttone</a:t>
            </a:r>
          </a:p>
          <a:p>
            <a:pPr algn="ctr" eaLnBrk="1" hangingPunct="1"/>
            <a:r>
              <a:rPr lang="it-IT" altLang="it-IT" sz="2400" b="1" dirty="0"/>
              <a:t>Laboratori Nazionali del Sud Catania</a:t>
            </a:r>
          </a:p>
          <a:p>
            <a:pPr algn="ctr" eaLnBrk="1" hangingPunct="1"/>
            <a:r>
              <a:rPr lang="it-IT" altLang="it-IT" sz="2400" b="1" dirty="0" err="1"/>
              <a:t>cuttone@lns.infn.it</a:t>
            </a:r>
            <a:endParaRPr lang="it-IT" altLang="it-IT" sz="2400" b="1" dirty="0"/>
          </a:p>
        </p:txBody>
      </p:sp>
      <p:sp>
        <p:nvSpPr>
          <p:cNvPr id="16392" name="Text Box 15">
            <a:extLst>
              <a:ext uri="{FF2B5EF4-FFF2-40B4-BE49-F238E27FC236}">
                <a16:creationId xmlns:a16="http://schemas.microsoft.com/office/drawing/2014/main" id="{06B0404C-B9DE-E640-B112-8F507970F1B1}"/>
              </a:ext>
            </a:extLst>
          </p:cNvPr>
          <p:cNvSpPr txBox="1">
            <a:spLocks noChangeArrowheads="1"/>
          </p:cNvSpPr>
          <p:nvPr/>
        </p:nvSpPr>
        <p:spPr bwMode="auto">
          <a:xfrm>
            <a:off x="4953000" y="6415088"/>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spcBef>
                <a:spcPct val="50000"/>
              </a:spcBef>
            </a:pPr>
            <a:r>
              <a:rPr lang="it-IT" altLang="it-IT" b="1" dirty="0"/>
              <a:t>GSSI </a:t>
            </a:r>
            <a:r>
              <a:rPr lang="it-IT" altLang="it-IT" b="1" dirty="0" err="1"/>
              <a:t>Colloquium</a:t>
            </a:r>
            <a:r>
              <a:rPr lang="it-IT" altLang="it-IT" b="1" dirty="0"/>
              <a:t> June 27° 2022</a:t>
            </a:r>
          </a:p>
        </p:txBody>
      </p:sp>
      <p:pic>
        <p:nvPicPr>
          <p:cNvPr id="8" name="Immagine 7">
            <a:extLst>
              <a:ext uri="{FF2B5EF4-FFF2-40B4-BE49-F238E27FC236}">
                <a16:creationId xmlns:a16="http://schemas.microsoft.com/office/drawing/2014/main" id="{574D75DE-9D24-5D39-EC88-58BA25E4380C}"/>
              </a:ext>
            </a:extLst>
          </p:cNvPr>
          <p:cNvPicPr>
            <a:picLocks noChangeAspect="1"/>
          </p:cNvPicPr>
          <p:nvPr/>
        </p:nvPicPr>
        <p:blipFill>
          <a:blip r:embed="rId3"/>
          <a:stretch>
            <a:fillRect/>
          </a:stretch>
        </p:blipFill>
        <p:spPr>
          <a:xfrm>
            <a:off x="7455238" y="0"/>
            <a:ext cx="1672365" cy="9696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65CC00F5-D621-F047-8A9A-A60C14A31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3025"/>
            <a:ext cx="8353425" cy="6278563"/>
          </a:xfrm>
          <a:prstGeom prst="rect">
            <a:avLst/>
          </a:prstGeom>
          <a:noFill/>
          <a:ln>
            <a:noFill/>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Segnaposto numero diapositiva 2">
            <a:extLst>
              <a:ext uri="{FF2B5EF4-FFF2-40B4-BE49-F238E27FC236}">
                <a16:creationId xmlns:a16="http://schemas.microsoft.com/office/drawing/2014/main" id="{6617E492-32E7-274E-B91D-0BD91F025EE3}"/>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7CB7BCDA-CB7E-7C46-B6AB-96D8AAF6D512}" type="slidenum">
              <a:rPr lang="it-IT" altLang="it-IT" sz="1400"/>
              <a:pPr>
                <a:spcBef>
                  <a:spcPct val="0"/>
                </a:spcBef>
                <a:buFontTx/>
                <a:buNone/>
              </a:pPr>
              <a:t>10</a:t>
            </a:fld>
            <a:endParaRPr lang="it-IT" altLang="it-IT" sz="1400"/>
          </a:p>
        </p:txBody>
      </p:sp>
      <p:sp>
        <p:nvSpPr>
          <p:cNvPr id="49155" name="CasellaDiTesto 4">
            <a:extLst>
              <a:ext uri="{FF2B5EF4-FFF2-40B4-BE49-F238E27FC236}">
                <a16:creationId xmlns:a16="http://schemas.microsoft.com/office/drawing/2014/main" id="{1A760A59-6705-3F4A-93A2-AE05F19A9AA5}"/>
              </a:ext>
            </a:extLst>
          </p:cNvPr>
          <p:cNvSpPr txBox="1">
            <a:spLocks noChangeArrowheads="1"/>
          </p:cNvSpPr>
          <p:nvPr/>
        </p:nvSpPr>
        <p:spPr bwMode="auto">
          <a:xfrm>
            <a:off x="250825" y="6327775"/>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solidFill>
                  <a:srgbClr val="3333CC"/>
                </a:solidFill>
                <a:latin typeface="Palatino" pitchFamily="2" charset="77"/>
              </a:rPr>
              <a:t>Courtesy of Mike Craddock</a:t>
            </a:r>
          </a:p>
        </p:txBody>
      </p:sp>
    </p:spTree>
    <p:extLst>
      <p:ext uri="{BB962C8B-B14F-4D97-AF65-F5344CB8AC3E}">
        <p14:creationId xmlns:p14="http://schemas.microsoft.com/office/powerpoint/2010/main" val="2546296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B438494B-7985-4D4A-9165-D9B0FBA162FF}"/>
              </a:ext>
            </a:extLst>
          </p:cNvPr>
          <p:cNvSpPr>
            <a:spLocks noGrp="1" noRot="1" noChangeArrowheads="1"/>
          </p:cNvSpPr>
          <p:nvPr>
            <p:ph type="title"/>
          </p:nvPr>
        </p:nvSpPr>
        <p:spPr>
          <a:xfrm>
            <a:off x="457200" y="152400"/>
            <a:ext cx="8229600" cy="1143000"/>
          </a:xfrm>
        </p:spPr>
        <p:txBody>
          <a:bodyPr/>
          <a:lstStyle/>
          <a:p>
            <a:pPr eaLnBrk="1" hangingPunct="1">
              <a:defRPr/>
            </a:pPr>
            <a:r>
              <a:rPr lang="it-IT" sz="4000" dirty="0"/>
              <a:t>Basic </a:t>
            </a:r>
            <a:r>
              <a:rPr lang="it-IT" sz="4000" dirty="0" err="1"/>
              <a:t>Physical</a:t>
            </a:r>
            <a:r>
              <a:rPr lang="it-IT" sz="4000" dirty="0"/>
              <a:t> </a:t>
            </a:r>
            <a:r>
              <a:rPr lang="it-IT" sz="4000" dirty="0" err="1"/>
              <a:t>Principles</a:t>
            </a:r>
            <a:br>
              <a:rPr lang="it-IT" altLang="it-IT" sz="4000" dirty="0"/>
            </a:br>
            <a:r>
              <a:rPr lang="it-IT" altLang="it-IT" sz="4000" dirty="0"/>
              <a:t>Lorentz Force</a:t>
            </a:r>
          </a:p>
        </p:txBody>
      </p:sp>
      <p:graphicFrame>
        <p:nvGraphicFramePr>
          <p:cNvPr id="17410" name="Object 8">
            <a:extLst>
              <a:ext uri="{FF2B5EF4-FFF2-40B4-BE49-F238E27FC236}">
                <a16:creationId xmlns:a16="http://schemas.microsoft.com/office/drawing/2014/main" id="{52C8C8D3-8F74-2443-B25A-AD9868DAF733}"/>
              </a:ext>
            </a:extLst>
          </p:cNvPr>
          <p:cNvGraphicFramePr>
            <a:graphicFrameLocks noGrp="1" noChangeAspect="1"/>
          </p:cNvGraphicFramePr>
          <p:nvPr>
            <p:ph sz="half" idx="1"/>
          </p:nvPr>
        </p:nvGraphicFramePr>
        <p:xfrm>
          <a:off x="609600" y="1473200"/>
          <a:ext cx="2514600" cy="817563"/>
        </p:xfrm>
        <a:graphic>
          <a:graphicData uri="http://schemas.openxmlformats.org/presentationml/2006/ole">
            <mc:AlternateContent xmlns:mc="http://schemas.openxmlformats.org/markup-compatibility/2006">
              <mc:Choice xmlns:v="urn:schemas-microsoft-com:vml" Requires="v">
                <p:oleObj name="Equation" r:id="rId2" imgW="16090900" imgH="11112500" progId="Equation.3">
                  <p:embed/>
                </p:oleObj>
              </mc:Choice>
              <mc:Fallback>
                <p:oleObj name="Equation" r:id="rId2" imgW="16090900" imgH="11112500" progId="Equation.3">
                  <p:embed/>
                  <p:pic>
                    <p:nvPicPr>
                      <p:cNvPr id="17410" name="Object 8">
                        <a:extLst>
                          <a:ext uri="{FF2B5EF4-FFF2-40B4-BE49-F238E27FC236}">
                            <a16:creationId xmlns:a16="http://schemas.microsoft.com/office/drawing/2014/main" id="{52C8C8D3-8F74-2443-B25A-AD9868DAF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3847"/>
                      <a:stretch>
                        <a:fillRect/>
                      </a:stretch>
                    </p:blipFill>
                    <p:spPr bwMode="auto">
                      <a:xfrm>
                        <a:off x="609600" y="1473200"/>
                        <a:ext cx="2514600" cy="817563"/>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7411" name="Picture 7" descr="magchg">
            <a:extLst>
              <a:ext uri="{FF2B5EF4-FFF2-40B4-BE49-F238E27FC236}">
                <a16:creationId xmlns:a16="http://schemas.microsoft.com/office/drawing/2014/main" id="{78AD9F36-AF88-534F-96F6-E5687BBE4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676400"/>
            <a:ext cx="4343400" cy="2879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2" name="Text Box 13">
            <a:extLst>
              <a:ext uri="{FF2B5EF4-FFF2-40B4-BE49-F238E27FC236}">
                <a16:creationId xmlns:a16="http://schemas.microsoft.com/office/drawing/2014/main" id="{F7DF08A3-0254-1347-9B42-4D0A9B80CF68}"/>
              </a:ext>
            </a:extLst>
          </p:cNvPr>
          <p:cNvSpPr txBox="1">
            <a:spLocks noChangeArrowheads="1"/>
          </p:cNvSpPr>
          <p:nvPr/>
        </p:nvSpPr>
        <p:spPr bwMode="auto">
          <a:xfrm>
            <a:off x="76200" y="2335213"/>
            <a:ext cx="35813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err="1"/>
              <a:t>If</a:t>
            </a:r>
            <a:r>
              <a:rPr lang="it-IT" sz="1800" dirty="0"/>
              <a:t> the </a:t>
            </a:r>
            <a:r>
              <a:rPr lang="it-IT" sz="1800" dirty="0" err="1"/>
              <a:t>magnetic</a:t>
            </a:r>
            <a:r>
              <a:rPr lang="it-IT" sz="1800" dirty="0"/>
              <a:t> field </a:t>
            </a:r>
            <a:r>
              <a:rPr lang="it-IT" sz="1800" dirty="0" err="1"/>
              <a:t>is</a:t>
            </a:r>
            <a:r>
              <a:rPr lang="it-IT" sz="1800" dirty="0"/>
              <a:t> </a:t>
            </a:r>
            <a:r>
              <a:rPr lang="it-IT" sz="1800" dirty="0" err="1"/>
              <a:t>orthogonal</a:t>
            </a:r>
            <a:r>
              <a:rPr lang="it-IT" sz="1800" dirty="0"/>
              <a:t> to the </a:t>
            </a:r>
            <a:r>
              <a:rPr lang="it-IT" sz="1800" dirty="0" err="1"/>
              <a:t>direction</a:t>
            </a:r>
            <a:r>
              <a:rPr lang="it-IT" sz="1800" dirty="0"/>
              <a:t> of speed, </a:t>
            </a:r>
            <a:r>
              <a:rPr lang="it-IT" sz="1800" dirty="0" err="1"/>
              <a:t>as</a:t>
            </a:r>
            <a:r>
              <a:rPr lang="it-IT" sz="1800" dirty="0"/>
              <a:t> </a:t>
            </a:r>
            <a:r>
              <a:rPr lang="it-IT" sz="1800" dirty="0" err="1"/>
              <a:t>it</a:t>
            </a:r>
            <a:r>
              <a:rPr lang="it-IT" sz="1800" dirty="0"/>
              <a:t> </a:t>
            </a:r>
            <a:r>
              <a:rPr lang="it-IT" sz="1800" dirty="0" err="1"/>
              <a:t>happens</a:t>
            </a:r>
            <a:r>
              <a:rPr lang="it-IT" sz="1800" dirty="0"/>
              <a:t> inside the </a:t>
            </a:r>
            <a:r>
              <a:rPr lang="it-IT" sz="1800" dirty="0" err="1"/>
              <a:t>cyclotron</a:t>
            </a:r>
            <a:endParaRPr lang="it-IT" altLang="it-IT" sz="1800" dirty="0"/>
          </a:p>
        </p:txBody>
      </p:sp>
      <p:sp>
        <p:nvSpPr>
          <p:cNvPr id="17413" name="Line 16">
            <a:extLst>
              <a:ext uri="{FF2B5EF4-FFF2-40B4-BE49-F238E27FC236}">
                <a16:creationId xmlns:a16="http://schemas.microsoft.com/office/drawing/2014/main" id="{20AF906C-D908-3344-9C1E-667B7014F68E}"/>
              </a:ext>
            </a:extLst>
          </p:cNvPr>
          <p:cNvSpPr>
            <a:spLocks noChangeShapeType="1"/>
          </p:cNvSpPr>
          <p:nvPr/>
        </p:nvSpPr>
        <p:spPr bwMode="auto">
          <a:xfrm>
            <a:off x="1752600" y="3249613"/>
            <a:ext cx="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aphicFrame>
        <p:nvGraphicFramePr>
          <p:cNvPr id="17414" name="Object 17">
            <a:extLst>
              <a:ext uri="{FF2B5EF4-FFF2-40B4-BE49-F238E27FC236}">
                <a16:creationId xmlns:a16="http://schemas.microsoft.com/office/drawing/2014/main" id="{B1BCDAC7-9D44-8A40-A1C0-2B2C82795B0D}"/>
              </a:ext>
            </a:extLst>
          </p:cNvPr>
          <p:cNvGraphicFramePr>
            <a:graphicFrameLocks noChangeAspect="1"/>
          </p:cNvGraphicFramePr>
          <p:nvPr/>
        </p:nvGraphicFramePr>
        <p:xfrm>
          <a:off x="838200" y="3630613"/>
          <a:ext cx="1905000" cy="1246187"/>
        </p:xfrm>
        <a:graphic>
          <a:graphicData uri="http://schemas.openxmlformats.org/presentationml/2006/ole">
            <mc:AlternateContent xmlns:mc="http://schemas.openxmlformats.org/markup-compatibility/2006">
              <mc:Choice xmlns:v="urn:schemas-microsoft-com:vml" Requires="v">
                <p:oleObj name="Equation" r:id="rId5" imgW="16383000" imgH="9652000" progId="Equation.3">
                  <p:embed/>
                </p:oleObj>
              </mc:Choice>
              <mc:Fallback>
                <p:oleObj name="Equation" r:id="rId5" imgW="16383000" imgH="9652000" progId="Equation.3">
                  <p:embed/>
                  <p:pic>
                    <p:nvPicPr>
                      <p:cNvPr id="17414" name="Object 17">
                        <a:extLst>
                          <a:ext uri="{FF2B5EF4-FFF2-40B4-BE49-F238E27FC236}">
                            <a16:creationId xmlns:a16="http://schemas.microsoft.com/office/drawing/2014/main" id="{B1BCDAC7-9D44-8A40-A1C0-2B2C82795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630613"/>
                        <a:ext cx="1905000" cy="1246187"/>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415" name="Object 19">
            <a:extLst>
              <a:ext uri="{FF2B5EF4-FFF2-40B4-BE49-F238E27FC236}">
                <a16:creationId xmlns:a16="http://schemas.microsoft.com/office/drawing/2014/main" id="{5262F012-83A2-BF4D-ACED-BAFD709AA687}"/>
              </a:ext>
            </a:extLst>
          </p:cNvPr>
          <p:cNvGraphicFramePr>
            <a:graphicFrameLocks noChangeAspect="1"/>
          </p:cNvGraphicFramePr>
          <p:nvPr/>
        </p:nvGraphicFramePr>
        <p:xfrm>
          <a:off x="5257800" y="5410200"/>
          <a:ext cx="1828800" cy="1219200"/>
        </p:xfrm>
        <a:graphic>
          <a:graphicData uri="http://schemas.openxmlformats.org/presentationml/2006/ole">
            <mc:AlternateContent xmlns:mc="http://schemas.openxmlformats.org/markup-compatibility/2006">
              <mc:Choice xmlns:v="urn:schemas-microsoft-com:vml" Requires="v">
                <p:oleObj name="Equation" r:id="rId7" imgW="10820400" imgH="9652000" progId="Equation.3">
                  <p:embed/>
                </p:oleObj>
              </mc:Choice>
              <mc:Fallback>
                <p:oleObj name="Equation" r:id="rId7" imgW="10820400" imgH="9652000" progId="Equation.3">
                  <p:embed/>
                  <p:pic>
                    <p:nvPicPr>
                      <p:cNvPr id="17415" name="Object 19">
                        <a:extLst>
                          <a:ext uri="{FF2B5EF4-FFF2-40B4-BE49-F238E27FC236}">
                            <a16:creationId xmlns:a16="http://schemas.microsoft.com/office/drawing/2014/main" id="{5262F012-83A2-BF4D-ACED-BAFD709AA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410200"/>
                        <a:ext cx="1828800" cy="12192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416" name="Object 22">
            <a:extLst>
              <a:ext uri="{FF2B5EF4-FFF2-40B4-BE49-F238E27FC236}">
                <a16:creationId xmlns:a16="http://schemas.microsoft.com/office/drawing/2014/main" id="{EB8B33D8-FFA9-8845-972D-CC0317BDF409}"/>
              </a:ext>
            </a:extLst>
          </p:cNvPr>
          <p:cNvGraphicFramePr>
            <a:graphicFrameLocks noGrp="1" noChangeAspect="1"/>
          </p:cNvGraphicFramePr>
          <p:nvPr>
            <p:ph sz="half" idx="2"/>
          </p:nvPr>
        </p:nvGraphicFramePr>
        <p:xfrm>
          <a:off x="152400" y="5562600"/>
          <a:ext cx="1981200" cy="1042988"/>
        </p:xfrm>
        <a:graphic>
          <a:graphicData uri="http://schemas.openxmlformats.org/presentationml/2006/ole">
            <mc:AlternateContent xmlns:mc="http://schemas.openxmlformats.org/markup-compatibility/2006">
              <mc:Choice xmlns:v="urn:schemas-microsoft-com:vml" Requires="v">
                <p:oleObj name="Equation" r:id="rId9" imgW="17259300" imgH="9067800" progId="Equation.3">
                  <p:embed/>
                </p:oleObj>
              </mc:Choice>
              <mc:Fallback>
                <p:oleObj name="Equation" r:id="rId9" imgW="17259300" imgH="9067800" progId="Equation.3">
                  <p:embed/>
                  <p:pic>
                    <p:nvPicPr>
                      <p:cNvPr id="17416" name="Object 22">
                        <a:extLst>
                          <a:ext uri="{FF2B5EF4-FFF2-40B4-BE49-F238E27FC236}">
                            <a16:creationId xmlns:a16="http://schemas.microsoft.com/office/drawing/2014/main" id="{EB8B33D8-FFA9-8845-972D-CC0317BDF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5562600"/>
                        <a:ext cx="1981200" cy="1042988"/>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7417" name="Line 24">
            <a:extLst>
              <a:ext uri="{FF2B5EF4-FFF2-40B4-BE49-F238E27FC236}">
                <a16:creationId xmlns:a16="http://schemas.microsoft.com/office/drawing/2014/main" id="{9980E2B9-5C5D-434B-8EFE-316FBD3A3DA4}"/>
              </a:ext>
            </a:extLst>
          </p:cNvPr>
          <p:cNvSpPr>
            <a:spLocks noChangeShapeType="1"/>
          </p:cNvSpPr>
          <p:nvPr/>
        </p:nvSpPr>
        <p:spPr bwMode="auto">
          <a:xfrm>
            <a:off x="1752600" y="5105400"/>
            <a:ext cx="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418" name="Line 25">
            <a:extLst>
              <a:ext uri="{FF2B5EF4-FFF2-40B4-BE49-F238E27FC236}">
                <a16:creationId xmlns:a16="http://schemas.microsoft.com/office/drawing/2014/main" id="{78C3896D-3504-8647-8172-939508EA690D}"/>
              </a:ext>
            </a:extLst>
          </p:cNvPr>
          <p:cNvSpPr>
            <a:spLocks noChangeShapeType="1"/>
          </p:cNvSpPr>
          <p:nvPr/>
        </p:nvSpPr>
        <p:spPr bwMode="auto">
          <a:xfrm>
            <a:off x="2819400" y="4648200"/>
            <a:ext cx="2286000" cy="7620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419" name="Text Box 26">
            <a:extLst>
              <a:ext uri="{FF2B5EF4-FFF2-40B4-BE49-F238E27FC236}">
                <a16:creationId xmlns:a16="http://schemas.microsoft.com/office/drawing/2014/main" id="{7C1E2803-B84D-7641-B23D-D426CE40516B}"/>
              </a:ext>
            </a:extLst>
          </p:cNvPr>
          <p:cNvSpPr txBox="1">
            <a:spLocks noChangeArrowheads="1"/>
          </p:cNvSpPr>
          <p:nvPr/>
        </p:nvSpPr>
        <p:spPr bwMode="auto">
          <a:xfrm>
            <a:off x="2133600" y="5486400"/>
            <a:ext cx="304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a:t>The frequency of </a:t>
            </a:r>
            <a:r>
              <a:rPr lang="it-IT" sz="1800" dirty="0" err="1"/>
              <a:t>rotation</a:t>
            </a:r>
            <a:r>
              <a:rPr lang="it-IT" sz="1800" dirty="0"/>
              <a:t> of the </a:t>
            </a:r>
            <a:r>
              <a:rPr lang="it-IT" sz="1800" dirty="0" err="1"/>
              <a:t>particle</a:t>
            </a:r>
            <a:r>
              <a:rPr lang="it-IT" sz="1800" dirty="0"/>
              <a:t> </a:t>
            </a:r>
            <a:r>
              <a:rPr lang="it-IT" sz="1800" dirty="0" err="1"/>
              <a:t>is</a:t>
            </a:r>
            <a:r>
              <a:rPr lang="it-IT" sz="1800" dirty="0"/>
              <a:t> a </a:t>
            </a:r>
            <a:r>
              <a:rPr lang="it-IT" sz="1800" dirty="0" err="1"/>
              <a:t>function</a:t>
            </a:r>
            <a:r>
              <a:rPr lang="it-IT" sz="1800" dirty="0"/>
              <a:t> </a:t>
            </a:r>
            <a:r>
              <a:rPr lang="it-IT" sz="1800" dirty="0" err="1"/>
              <a:t>only</a:t>
            </a:r>
            <a:r>
              <a:rPr lang="it-IT" sz="1800" dirty="0"/>
              <a:t> of the </a:t>
            </a:r>
            <a:r>
              <a:rPr lang="it-IT" sz="1800" dirty="0" err="1"/>
              <a:t>characteristic</a:t>
            </a:r>
            <a:r>
              <a:rPr lang="it-IT" sz="1800" dirty="0"/>
              <a:t> </a:t>
            </a:r>
            <a:r>
              <a:rPr lang="it-IT" sz="1800" dirty="0" err="1"/>
              <a:t>parameters</a:t>
            </a:r>
            <a:r>
              <a:rPr lang="it-IT" sz="1800" dirty="0"/>
              <a:t> of the system.</a:t>
            </a:r>
            <a:endParaRPr lang="it-IT" altLang="it-IT" sz="1800" dirty="0"/>
          </a:p>
        </p:txBody>
      </p:sp>
      <p:sp>
        <p:nvSpPr>
          <p:cNvPr id="17420" name="Text Box 27">
            <a:extLst>
              <a:ext uri="{FF2B5EF4-FFF2-40B4-BE49-F238E27FC236}">
                <a16:creationId xmlns:a16="http://schemas.microsoft.com/office/drawing/2014/main" id="{7353A55A-0C2E-C547-BF5A-1D454424AE8A}"/>
              </a:ext>
            </a:extLst>
          </p:cNvPr>
          <p:cNvSpPr txBox="1">
            <a:spLocks noChangeArrowheads="1"/>
          </p:cNvSpPr>
          <p:nvPr/>
        </p:nvSpPr>
        <p:spPr bwMode="auto">
          <a:xfrm>
            <a:off x="7070725" y="5362575"/>
            <a:ext cx="20732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a:t>The </a:t>
            </a:r>
            <a:r>
              <a:rPr lang="it-IT" sz="1800" dirty="0" err="1"/>
              <a:t>radius</a:t>
            </a:r>
            <a:r>
              <a:rPr lang="it-IT" sz="1800" dirty="0"/>
              <a:t> of the </a:t>
            </a:r>
            <a:r>
              <a:rPr lang="it-IT" sz="1800" dirty="0" err="1"/>
              <a:t>orbit</a:t>
            </a:r>
            <a:r>
              <a:rPr lang="it-IT" sz="1800" dirty="0"/>
              <a:t> </a:t>
            </a:r>
            <a:r>
              <a:rPr lang="it-IT" sz="1800" dirty="0" err="1"/>
              <a:t>grows</a:t>
            </a:r>
            <a:r>
              <a:rPr lang="it-IT" sz="1800" dirty="0"/>
              <a:t> </a:t>
            </a:r>
            <a:r>
              <a:rPr lang="it-IT" sz="1800" dirty="0" err="1"/>
              <a:t>as</a:t>
            </a:r>
            <a:r>
              <a:rPr lang="it-IT" sz="1800" dirty="0"/>
              <a:t> the energy of the </a:t>
            </a:r>
            <a:r>
              <a:rPr lang="it-IT" sz="1800" dirty="0" err="1"/>
              <a:t>particle</a:t>
            </a:r>
            <a:r>
              <a:rPr lang="it-IT" sz="1800" dirty="0"/>
              <a:t> </a:t>
            </a:r>
            <a:r>
              <a:rPr lang="it-IT" sz="1800" dirty="0" err="1"/>
              <a:t>increases</a:t>
            </a:r>
            <a:endParaRPr lang="it-IT" altLang="it-IT" sz="1800" dirty="0"/>
          </a:p>
        </p:txBody>
      </p:sp>
    </p:spTree>
    <p:extLst>
      <p:ext uri="{BB962C8B-B14F-4D97-AF65-F5344CB8AC3E}">
        <p14:creationId xmlns:p14="http://schemas.microsoft.com/office/powerpoint/2010/main" val="424957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B124BA-CA5E-F049-840E-BDCCBEBB53A1}"/>
              </a:ext>
            </a:extLst>
          </p:cNvPr>
          <p:cNvSpPr>
            <a:spLocks noGrp="1" noRot="1" noChangeArrowheads="1"/>
          </p:cNvSpPr>
          <p:nvPr>
            <p:ph type="title"/>
          </p:nvPr>
        </p:nvSpPr>
        <p:spPr>
          <a:xfrm>
            <a:off x="457200" y="76200"/>
            <a:ext cx="8229600" cy="1143000"/>
          </a:xfrm>
        </p:spPr>
        <p:txBody>
          <a:bodyPr/>
          <a:lstStyle/>
          <a:p>
            <a:pPr eaLnBrk="1" hangingPunct="1">
              <a:defRPr/>
            </a:pPr>
            <a:r>
              <a:rPr lang="it-IT" altLang="it-IT" dirty="0"/>
              <a:t>Classic </a:t>
            </a:r>
            <a:r>
              <a:rPr lang="it-IT" altLang="it-IT" dirty="0" err="1"/>
              <a:t>Cyclotron</a:t>
            </a:r>
            <a:endParaRPr lang="it-IT" altLang="it-IT" dirty="0"/>
          </a:p>
        </p:txBody>
      </p:sp>
      <p:pic>
        <p:nvPicPr>
          <p:cNvPr id="24580" name="Picture 4" descr="ciclo_B">
            <a:extLst>
              <a:ext uri="{FF2B5EF4-FFF2-40B4-BE49-F238E27FC236}">
                <a16:creationId xmlns:a16="http://schemas.microsoft.com/office/drawing/2014/main" id="{85B43EEC-4512-DD46-A8DC-92CC8661BE9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1524000"/>
            <a:ext cx="4238625" cy="428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18435" name="Picture 5" descr="Immagine1">
            <a:extLst>
              <a:ext uri="{FF2B5EF4-FFF2-40B4-BE49-F238E27FC236}">
                <a16:creationId xmlns:a16="http://schemas.microsoft.com/office/drawing/2014/main" id="{2D10A1F1-4539-0343-9617-E8747C7F49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648200"/>
            <a:ext cx="2286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a:extLst>
              <a:ext uri="{FF2B5EF4-FFF2-40B4-BE49-F238E27FC236}">
                <a16:creationId xmlns:a16="http://schemas.microsoft.com/office/drawing/2014/main" id="{33711FBC-3D1D-9A44-96FB-83AEAF143167}"/>
              </a:ext>
            </a:extLst>
          </p:cNvPr>
          <p:cNvSpPr txBox="1">
            <a:spLocks noChangeArrowheads="1"/>
          </p:cNvSpPr>
          <p:nvPr/>
        </p:nvSpPr>
        <p:spPr bwMode="auto">
          <a:xfrm>
            <a:off x="4724400" y="1497013"/>
            <a:ext cx="3962400" cy="92333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err="1"/>
              <a:t>It</a:t>
            </a:r>
            <a:r>
              <a:rPr lang="it-IT" sz="1800" dirty="0"/>
              <a:t> </a:t>
            </a:r>
            <a:r>
              <a:rPr lang="it-IT" sz="1800" dirty="0" err="1"/>
              <a:t>is</a:t>
            </a:r>
            <a:r>
              <a:rPr lang="it-IT" sz="1800" dirty="0"/>
              <a:t> </a:t>
            </a:r>
            <a:r>
              <a:rPr lang="it-IT" sz="1800" dirty="0" err="1"/>
              <a:t>composed</a:t>
            </a:r>
            <a:r>
              <a:rPr lang="it-IT" sz="1800" dirty="0"/>
              <a:t> of an </a:t>
            </a:r>
            <a:r>
              <a:rPr lang="it-IT" sz="1800" dirty="0" err="1"/>
              <a:t>electromagnet</a:t>
            </a:r>
            <a:r>
              <a:rPr lang="it-IT" sz="1800" dirty="0"/>
              <a:t> </a:t>
            </a:r>
            <a:r>
              <a:rPr lang="it-IT" sz="1800" dirty="0" err="1"/>
              <a:t>that</a:t>
            </a:r>
            <a:r>
              <a:rPr lang="it-IT" sz="1800" dirty="0"/>
              <a:t> </a:t>
            </a:r>
            <a:r>
              <a:rPr lang="it-IT" sz="1800" dirty="0" err="1"/>
              <a:t>generates</a:t>
            </a:r>
            <a:r>
              <a:rPr lang="it-IT" sz="1800" dirty="0"/>
              <a:t> the </a:t>
            </a:r>
            <a:r>
              <a:rPr lang="it-IT" sz="1800" dirty="0" err="1"/>
              <a:t>magnetic</a:t>
            </a:r>
            <a:r>
              <a:rPr lang="it-IT" sz="1800" dirty="0"/>
              <a:t> field </a:t>
            </a:r>
            <a:r>
              <a:rPr lang="it-IT" sz="1800" dirty="0" err="1"/>
              <a:t>orthogonal</a:t>
            </a:r>
            <a:r>
              <a:rPr lang="it-IT" sz="1800" dirty="0"/>
              <a:t> to the </a:t>
            </a:r>
            <a:r>
              <a:rPr lang="it-IT" sz="1800" dirty="0" err="1"/>
              <a:t>direction</a:t>
            </a:r>
            <a:r>
              <a:rPr lang="it-IT" sz="1800" dirty="0"/>
              <a:t> of </a:t>
            </a:r>
            <a:r>
              <a:rPr lang="it-IT" sz="1800" dirty="0" err="1"/>
              <a:t>beam</a:t>
            </a:r>
            <a:r>
              <a:rPr lang="it-IT" sz="1800" dirty="0"/>
              <a:t> </a:t>
            </a:r>
            <a:r>
              <a:rPr lang="it-IT" sz="1800" dirty="0" err="1"/>
              <a:t>propagation</a:t>
            </a:r>
            <a:r>
              <a:rPr lang="it-IT" sz="1800" dirty="0"/>
              <a:t>.</a:t>
            </a:r>
            <a:endParaRPr lang="it-IT" altLang="it-IT" sz="1800" dirty="0"/>
          </a:p>
        </p:txBody>
      </p:sp>
      <p:sp>
        <p:nvSpPr>
          <p:cNvPr id="18437" name="Line 7">
            <a:extLst>
              <a:ext uri="{FF2B5EF4-FFF2-40B4-BE49-F238E27FC236}">
                <a16:creationId xmlns:a16="http://schemas.microsoft.com/office/drawing/2014/main" id="{B0705967-C2ED-914A-AC2D-CF0F2DFD4A28}"/>
              </a:ext>
            </a:extLst>
          </p:cNvPr>
          <p:cNvSpPr>
            <a:spLocks noChangeShapeType="1"/>
          </p:cNvSpPr>
          <p:nvPr/>
        </p:nvSpPr>
        <p:spPr bwMode="auto">
          <a:xfrm flipH="1">
            <a:off x="3124200" y="1600200"/>
            <a:ext cx="16002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38" name="Text Box 8">
            <a:extLst>
              <a:ext uri="{FF2B5EF4-FFF2-40B4-BE49-F238E27FC236}">
                <a16:creationId xmlns:a16="http://schemas.microsoft.com/office/drawing/2014/main" id="{B8948040-4D3C-1A48-A555-E9E69ED594E0}"/>
              </a:ext>
            </a:extLst>
          </p:cNvPr>
          <p:cNvSpPr txBox="1">
            <a:spLocks noChangeArrowheads="1"/>
          </p:cNvSpPr>
          <p:nvPr/>
        </p:nvSpPr>
        <p:spPr bwMode="auto">
          <a:xfrm>
            <a:off x="4724400" y="2640013"/>
            <a:ext cx="4283075" cy="92333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a:t>Two </a:t>
            </a:r>
            <a:r>
              <a:rPr lang="it-IT" sz="1800" dirty="0" err="1"/>
              <a:t>hollow</a:t>
            </a:r>
            <a:r>
              <a:rPr lang="it-IT" sz="1800" dirty="0"/>
              <a:t> </a:t>
            </a:r>
            <a:r>
              <a:rPr lang="it-IT" sz="1800" dirty="0" err="1"/>
              <a:t>electrodes</a:t>
            </a:r>
            <a:r>
              <a:rPr lang="it-IT" sz="1800" dirty="0"/>
              <a:t> </a:t>
            </a:r>
            <a:r>
              <a:rPr lang="it-IT" sz="1800" dirty="0" err="1"/>
              <a:t>called</a:t>
            </a:r>
            <a:r>
              <a:rPr lang="it-IT" sz="1800" dirty="0"/>
              <a:t> DEE </a:t>
            </a:r>
            <a:r>
              <a:rPr lang="it-IT" sz="1800" dirty="0" err="1"/>
              <a:t>placed</a:t>
            </a:r>
            <a:r>
              <a:rPr lang="it-IT" sz="1800" dirty="0"/>
              <a:t> inside the </a:t>
            </a:r>
            <a:r>
              <a:rPr lang="it-IT" sz="1800" dirty="0" err="1"/>
              <a:t>magnet</a:t>
            </a:r>
            <a:r>
              <a:rPr lang="it-IT" sz="1800" dirty="0"/>
              <a:t> </a:t>
            </a:r>
            <a:r>
              <a:rPr lang="it-IT" sz="1800" dirty="0" err="1"/>
              <a:t>that</a:t>
            </a:r>
            <a:r>
              <a:rPr lang="it-IT" sz="1800" dirty="0"/>
              <a:t> generate the </a:t>
            </a:r>
            <a:r>
              <a:rPr lang="it-IT" sz="1800" dirty="0" err="1"/>
              <a:t>electric</a:t>
            </a:r>
            <a:r>
              <a:rPr lang="it-IT" sz="1800" dirty="0"/>
              <a:t> field </a:t>
            </a:r>
            <a:r>
              <a:rPr lang="it-IT" sz="1800" dirty="0" err="1"/>
              <a:t>used</a:t>
            </a:r>
            <a:r>
              <a:rPr lang="it-IT" sz="1800" dirty="0"/>
              <a:t> to accelerate the </a:t>
            </a:r>
            <a:r>
              <a:rPr lang="it-IT" sz="1800" dirty="0" err="1"/>
              <a:t>charged</a:t>
            </a:r>
            <a:r>
              <a:rPr lang="it-IT" sz="1800" dirty="0"/>
              <a:t> </a:t>
            </a:r>
            <a:r>
              <a:rPr lang="it-IT" sz="1800" dirty="0" err="1"/>
              <a:t>particles</a:t>
            </a:r>
            <a:endParaRPr lang="it-IT" altLang="it-IT" sz="1800" dirty="0"/>
          </a:p>
        </p:txBody>
      </p:sp>
      <p:sp>
        <p:nvSpPr>
          <p:cNvPr id="18439" name="Line 9">
            <a:extLst>
              <a:ext uri="{FF2B5EF4-FFF2-40B4-BE49-F238E27FC236}">
                <a16:creationId xmlns:a16="http://schemas.microsoft.com/office/drawing/2014/main" id="{B05230D6-0CB9-3E40-B366-00E033A91A41}"/>
              </a:ext>
            </a:extLst>
          </p:cNvPr>
          <p:cNvSpPr>
            <a:spLocks noChangeShapeType="1"/>
          </p:cNvSpPr>
          <p:nvPr/>
        </p:nvSpPr>
        <p:spPr bwMode="auto">
          <a:xfrm flipH="1">
            <a:off x="2819400" y="2819400"/>
            <a:ext cx="19050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40" name="Text Box 10">
            <a:extLst>
              <a:ext uri="{FF2B5EF4-FFF2-40B4-BE49-F238E27FC236}">
                <a16:creationId xmlns:a16="http://schemas.microsoft.com/office/drawing/2014/main" id="{1C063327-0A08-3C45-BE99-BE381C495227}"/>
              </a:ext>
            </a:extLst>
          </p:cNvPr>
          <p:cNvSpPr txBox="1">
            <a:spLocks noChangeArrowheads="1"/>
          </p:cNvSpPr>
          <p:nvPr/>
        </p:nvSpPr>
        <p:spPr bwMode="auto">
          <a:xfrm>
            <a:off x="4724400" y="3768725"/>
            <a:ext cx="4206875"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dirty="0"/>
              <a:t>A </a:t>
            </a:r>
            <a:r>
              <a:rPr lang="it-IT" dirty="0" err="1"/>
              <a:t>radiofrequency</a:t>
            </a:r>
            <a:r>
              <a:rPr lang="it-IT" dirty="0"/>
              <a:t> generator to alternate the </a:t>
            </a:r>
            <a:r>
              <a:rPr lang="it-IT" dirty="0" err="1"/>
              <a:t>voltage</a:t>
            </a:r>
            <a:r>
              <a:rPr lang="it-IT" dirty="0"/>
              <a:t> </a:t>
            </a:r>
            <a:r>
              <a:rPr lang="it-IT" dirty="0" err="1"/>
              <a:t>applied</a:t>
            </a:r>
            <a:r>
              <a:rPr lang="it-IT" dirty="0"/>
              <a:t> to the </a:t>
            </a:r>
            <a:r>
              <a:rPr lang="it-IT" dirty="0" err="1"/>
              <a:t>goddesses</a:t>
            </a:r>
            <a:endParaRPr lang="it-IT" altLang="it-IT" dirty="0"/>
          </a:p>
        </p:txBody>
      </p:sp>
      <p:sp>
        <p:nvSpPr>
          <p:cNvPr id="18441" name="Line 11">
            <a:extLst>
              <a:ext uri="{FF2B5EF4-FFF2-40B4-BE49-F238E27FC236}">
                <a16:creationId xmlns:a16="http://schemas.microsoft.com/office/drawing/2014/main" id="{4B991E93-11CD-6B4F-82FC-3885D06A03DB}"/>
              </a:ext>
            </a:extLst>
          </p:cNvPr>
          <p:cNvSpPr>
            <a:spLocks noChangeShapeType="1"/>
          </p:cNvSpPr>
          <p:nvPr/>
        </p:nvSpPr>
        <p:spPr bwMode="auto">
          <a:xfrm>
            <a:off x="5334000" y="4419600"/>
            <a:ext cx="762000" cy="1143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588" name="Text Box 12">
            <a:extLst>
              <a:ext uri="{FF2B5EF4-FFF2-40B4-BE49-F238E27FC236}">
                <a16:creationId xmlns:a16="http://schemas.microsoft.com/office/drawing/2014/main" id="{20F44522-637F-B847-887C-289811F7820A}"/>
              </a:ext>
            </a:extLst>
          </p:cNvPr>
          <p:cNvSpPr txBox="1">
            <a:spLocks noChangeArrowheads="1"/>
          </p:cNvSpPr>
          <p:nvPr/>
        </p:nvSpPr>
        <p:spPr bwMode="auto">
          <a:xfrm>
            <a:off x="0" y="5867400"/>
            <a:ext cx="57912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24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24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24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24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50000"/>
              </a:spcBef>
              <a:defRPr/>
            </a:pPr>
            <a:r>
              <a:rPr lang="it-IT" sz="2000" dirty="0"/>
              <a:t>The </a:t>
            </a:r>
            <a:r>
              <a:rPr lang="it-IT" sz="2000" dirty="0" err="1"/>
              <a:t>beam</a:t>
            </a:r>
            <a:r>
              <a:rPr lang="it-IT" sz="2000" dirty="0"/>
              <a:t> </a:t>
            </a:r>
            <a:r>
              <a:rPr lang="it-IT" sz="2000" dirty="0" err="1"/>
              <a:t>extracted</a:t>
            </a:r>
            <a:r>
              <a:rPr lang="it-IT" sz="2000" dirty="0"/>
              <a:t> from a </a:t>
            </a:r>
            <a:r>
              <a:rPr lang="it-IT" sz="2000" dirty="0" err="1"/>
              <a:t>cyclotron</a:t>
            </a:r>
            <a:r>
              <a:rPr lang="it-IT" sz="2000" dirty="0"/>
              <a:t> </a:t>
            </a:r>
            <a:r>
              <a:rPr lang="it-IT" sz="2000" dirty="0" err="1"/>
              <a:t>is</a:t>
            </a:r>
            <a:r>
              <a:rPr lang="it-IT" sz="2000" dirty="0"/>
              <a:t> </a:t>
            </a:r>
            <a:r>
              <a:rPr lang="it-IT" sz="2000" dirty="0" err="1"/>
              <a:t>practically</a:t>
            </a:r>
            <a:r>
              <a:rPr lang="it-IT" sz="2000" dirty="0"/>
              <a:t> </a:t>
            </a:r>
            <a:r>
              <a:rPr lang="it-IT" sz="2000" dirty="0" err="1"/>
              <a:t>continuous</a:t>
            </a:r>
            <a:r>
              <a:rPr lang="it-IT" sz="2000" dirty="0"/>
              <a:t> from the </a:t>
            </a:r>
            <a:r>
              <a:rPr lang="it-IT" sz="2000" dirty="0" err="1"/>
              <a:t>temporal</a:t>
            </a:r>
            <a:r>
              <a:rPr lang="it-IT" sz="2000" dirty="0"/>
              <a:t> point of </a:t>
            </a:r>
            <a:r>
              <a:rPr lang="it-IT" sz="2000" dirty="0" err="1"/>
              <a:t>view</a:t>
            </a:r>
            <a:r>
              <a:rPr lang="it-IT" sz="2000" dirty="0"/>
              <a:t> !! Ideal for </a:t>
            </a:r>
            <a:r>
              <a:rPr lang="it-IT" sz="2000" dirty="0" err="1"/>
              <a:t>irradiating</a:t>
            </a:r>
            <a:r>
              <a:rPr lang="it-IT" sz="2000" dirty="0"/>
              <a:t> a target.</a:t>
            </a:r>
            <a:endParaRPr lang="it-IT" altLang="it-IT" sz="2000" b="1" u="sng" dirty="0">
              <a:effectLst>
                <a:outerShdw blurRad="38100" dist="38100" dir="2700000" algn="tl">
                  <a:srgbClr val="000000"/>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87088BC5-33FD-7846-A982-F6641E575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22225"/>
            <a:ext cx="9167813" cy="6319838"/>
          </a:xfrm>
          <a:prstGeom prst="rect">
            <a:avLst/>
          </a:prstGeom>
          <a:noFill/>
          <a:ln>
            <a:noFill/>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Segnaposto numero diapositiva 2">
            <a:extLst>
              <a:ext uri="{FF2B5EF4-FFF2-40B4-BE49-F238E27FC236}">
                <a16:creationId xmlns:a16="http://schemas.microsoft.com/office/drawing/2014/main" id="{17371267-46F9-3846-B81B-E8673EF89CAA}"/>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88E8C225-CD81-7942-8581-F64992530186}" type="slidenum">
              <a:rPr lang="it-IT" altLang="it-IT" sz="1400"/>
              <a:pPr>
                <a:spcBef>
                  <a:spcPct val="0"/>
                </a:spcBef>
                <a:buFontTx/>
                <a:buNone/>
              </a:pPr>
              <a:t>13</a:t>
            </a:fld>
            <a:endParaRPr lang="it-IT" altLang="it-IT" sz="1400"/>
          </a:p>
        </p:txBody>
      </p:sp>
      <p:sp>
        <p:nvSpPr>
          <p:cNvPr id="51203" name="CasellaDiTesto 4">
            <a:extLst>
              <a:ext uri="{FF2B5EF4-FFF2-40B4-BE49-F238E27FC236}">
                <a16:creationId xmlns:a16="http://schemas.microsoft.com/office/drawing/2014/main" id="{B733F150-FAF6-2A44-B408-F9DDB9648621}"/>
              </a:ext>
            </a:extLst>
          </p:cNvPr>
          <p:cNvSpPr txBox="1">
            <a:spLocks noChangeArrowheads="1"/>
          </p:cNvSpPr>
          <p:nvPr/>
        </p:nvSpPr>
        <p:spPr bwMode="auto">
          <a:xfrm>
            <a:off x="250825" y="6327775"/>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solidFill>
                  <a:srgbClr val="3333CC"/>
                </a:solidFill>
                <a:latin typeface="Palatino" pitchFamily="2" charset="77"/>
              </a:rPr>
              <a:t>Courtesy of Mike Craddock</a:t>
            </a:r>
          </a:p>
        </p:txBody>
      </p:sp>
    </p:spTree>
    <p:extLst>
      <p:ext uri="{BB962C8B-B14F-4D97-AF65-F5344CB8AC3E}">
        <p14:creationId xmlns:p14="http://schemas.microsoft.com/office/powerpoint/2010/main" val="25795324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2BA2A824-E3CE-7546-AB65-66559DE01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0"/>
            <a:ext cx="9118600" cy="6210300"/>
          </a:xfrm>
          <a:prstGeom prst="rect">
            <a:avLst/>
          </a:prstGeom>
          <a:noFill/>
          <a:ln>
            <a:noFill/>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Segnaposto numero diapositiva 2">
            <a:extLst>
              <a:ext uri="{FF2B5EF4-FFF2-40B4-BE49-F238E27FC236}">
                <a16:creationId xmlns:a16="http://schemas.microsoft.com/office/drawing/2014/main" id="{DB53AC6D-59B4-D94F-8FC4-CF627C94B6B5}"/>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DF76B095-FDFF-6D45-81BD-1E27CC37D4C1}" type="slidenum">
              <a:rPr lang="it-IT" altLang="it-IT" sz="1400"/>
              <a:pPr>
                <a:spcBef>
                  <a:spcPct val="0"/>
                </a:spcBef>
                <a:buFontTx/>
                <a:buNone/>
              </a:pPr>
              <a:t>14</a:t>
            </a:fld>
            <a:endParaRPr lang="it-IT" altLang="it-IT" sz="1400"/>
          </a:p>
        </p:txBody>
      </p:sp>
      <p:sp>
        <p:nvSpPr>
          <p:cNvPr id="52227" name="CasellaDiTesto 4">
            <a:extLst>
              <a:ext uri="{FF2B5EF4-FFF2-40B4-BE49-F238E27FC236}">
                <a16:creationId xmlns:a16="http://schemas.microsoft.com/office/drawing/2014/main" id="{D9DF023F-2281-734F-9778-4F07ED37DB1D}"/>
              </a:ext>
            </a:extLst>
          </p:cNvPr>
          <p:cNvSpPr txBox="1">
            <a:spLocks noChangeArrowheads="1"/>
          </p:cNvSpPr>
          <p:nvPr/>
        </p:nvSpPr>
        <p:spPr bwMode="auto">
          <a:xfrm>
            <a:off x="250825" y="6327775"/>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solidFill>
                  <a:srgbClr val="3333CC"/>
                </a:solidFill>
                <a:latin typeface="Palatino" pitchFamily="2" charset="77"/>
              </a:rPr>
              <a:t>Courtesy of Mike Craddock</a:t>
            </a:r>
          </a:p>
        </p:txBody>
      </p:sp>
    </p:spTree>
    <p:extLst>
      <p:ext uri="{BB962C8B-B14F-4D97-AF65-F5344CB8AC3E}">
        <p14:creationId xmlns:p14="http://schemas.microsoft.com/office/powerpoint/2010/main" val="340563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53249" name="Picture 2">
            <a:extLst>
              <a:ext uri="{FF2B5EF4-FFF2-40B4-BE49-F238E27FC236}">
                <a16:creationId xmlns:a16="http://schemas.microsoft.com/office/drawing/2014/main" id="{9E2F3FF1-7F45-B846-AD5B-91BDA57E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5888038"/>
          </a:xfrm>
          <a:prstGeom prst="rect">
            <a:avLst/>
          </a:prstGeom>
          <a:noFill/>
          <a:ln>
            <a:noFill/>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Segnaposto numero diapositiva 2">
            <a:extLst>
              <a:ext uri="{FF2B5EF4-FFF2-40B4-BE49-F238E27FC236}">
                <a16:creationId xmlns:a16="http://schemas.microsoft.com/office/drawing/2014/main" id="{6EF7F58E-397D-D84D-B02B-D3788C5A4C9D}"/>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61CEFA2E-784B-DE4C-98EF-E3529CC3CD34}" type="slidenum">
              <a:rPr lang="it-IT" altLang="it-IT" sz="1400"/>
              <a:pPr>
                <a:spcBef>
                  <a:spcPct val="0"/>
                </a:spcBef>
                <a:buFontTx/>
                <a:buNone/>
              </a:pPr>
              <a:t>15</a:t>
            </a:fld>
            <a:endParaRPr lang="it-IT" altLang="it-IT" sz="1400"/>
          </a:p>
        </p:txBody>
      </p:sp>
      <p:sp>
        <p:nvSpPr>
          <p:cNvPr id="53251" name="CasellaDiTesto 4">
            <a:extLst>
              <a:ext uri="{FF2B5EF4-FFF2-40B4-BE49-F238E27FC236}">
                <a16:creationId xmlns:a16="http://schemas.microsoft.com/office/drawing/2014/main" id="{FD966485-878E-7A43-89D2-77C196DD9A83}"/>
              </a:ext>
            </a:extLst>
          </p:cNvPr>
          <p:cNvSpPr txBox="1">
            <a:spLocks noChangeArrowheads="1"/>
          </p:cNvSpPr>
          <p:nvPr/>
        </p:nvSpPr>
        <p:spPr bwMode="auto">
          <a:xfrm>
            <a:off x="250825" y="6327775"/>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solidFill>
                  <a:srgbClr val="3333CC"/>
                </a:solidFill>
                <a:latin typeface="Palatino" pitchFamily="2" charset="77"/>
              </a:rPr>
              <a:t>Courtesy of Mike Craddock</a:t>
            </a:r>
          </a:p>
        </p:txBody>
      </p:sp>
    </p:spTree>
    <p:extLst>
      <p:ext uri="{BB962C8B-B14F-4D97-AF65-F5344CB8AC3E}">
        <p14:creationId xmlns:p14="http://schemas.microsoft.com/office/powerpoint/2010/main" val="96468967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4C8F2A1-3E6D-7C4A-A851-2C20E21F144C}"/>
              </a:ext>
            </a:extLst>
          </p:cNvPr>
          <p:cNvSpPr txBox="1"/>
          <p:nvPr/>
        </p:nvSpPr>
        <p:spPr>
          <a:xfrm>
            <a:off x="0" y="2718137"/>
            <a:ext cx="9144000" cy="1015663"/>
          </a:xfrm>
          <a:prstGeom prst="rect">
            <a:avLst/>
          </a:prstGeom>
          <a:noFill/>
        </p:spPr>
        <p:txBody>
          <a:bodyPr wrap="square" rtlCol="0">
            <a:spAutoFit/>
          </a:bodyPr>
          <a:lstStyle/>
          <a:p>
            <a:r>
              <a:rPr lang="it-IT" sz="6000" b="1" dirty="0" err="1">
                <a:solidFill>
                  <a:srgbClr val="FF0000"/>
                </a:solidFill>
                <a:latin typeface="+mj-lt"/>
              </a:rPr>
              <a:t>Questions</a:t>
            </a:r>
            <a:r>
              <a:rPr lang="it-IT" sz="6000" b="1" dirty="0">
                <a:solidFill>
                  <a:srgbClr val="FF0000"/>
                </a:solidFill>
                <a:latin typeface="+mj-lt"/>
              </a:rPr>
              <a:t>….  </a:t>
            </a:r>
            <a:r>
              <a:rPr lang="it-IT" sz="6000" b="1" dirty="0" err="1">
                <a:solidFill>
                  <a:srgbClr val="FF0000"/>
                </a:solidFill>
                <a:latin typeface="+mj-lt"/>
              </a:rPr>
              <a:t>Comments</a:t>
            </a:r>
            <a:r>
              <a:rPr lang="it-IT" sz="6000" b="1" dirty="0">
                <a:solidFill>
                  <a:srgbClr val="FF0000"/>
                </a:solidFill>
                <a:latin typeface="+mj-lt"/>
              </a:rPr>
              <a:t>....</a:t>
            </a:r>
          </a:p>
        </p:txBody>
      </p:sp>
      <p:pic>
        <p:nvPicPr>
          <p:cNvPr id="3" name="Picture 2" descr="logo_INFN">
            <a:extLst>
              <a:ext uri="{FF2B5EF4-FFF2-40B4-BE49-F238E27FC236}">
                <a16:creationId xmlns:a16="http://schemas.microsoft.com/office/drawing/2014/main" id="{CA50EFA6-09B1-A040-AF93-981768A3CE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06" y="5867400"/>
            <a:ext cx="1702573" cy="898343"/>
          </a:xfrm>
          <a:prstGeom prst="rect">
            <a:avLst/>
          </a:prstGeom>
          <a:noFill/>
          <a:ln>
            <a:noFill/>
          </a:ln>
        </p:spPr>
      </p:pic>
    </p:spTree>
    <p:extLst>
      <p:ext uri="{BB962C8B-B14F-4D97-AF65-F5344CB8AC3E}">
        <p14:creationId xmlns:p14="http://schemas.microsoft.com/office/powerpoint/2010/main" val="1301578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38FEE10-574F-AC47-96DF-237E5E656F13}"/>
              </a:ext>
            </a:extLst>
          </p:cNvPr>
          <p:cNvSpPr>
            <a:spLocks noGrp="1" noRot="1" noChangeArrowheads="1"/>
          </p:cNvSpPr>
          <p:nvPr>
            <p:ph type="title"/>
          </p:nvPr>
        </p:nvSpPr>
        <p:spPr/>
        <p:txBody>
          <a:bodyPr/>
          <a:lstStyle/>
          <a:p>
            <a:pPr eaLnBrk="1" hangingPunct="1">
              <a:defRPr/>
            </a:pPr>
            <a:r>
              <a:rPr lang="it-IT" altLang="it-IT" dirty="0" err="1"/>
              <a:t>Relativistic</a:t>
            </a:r>
            <a:r>
              <a:rPr lang="it-IT" altLang="it-IT" dirty="0"/>
              <a:t> </a:t>
            </a:r>
            <a:r>
              <a:rPr lang="it-IT" altLang="it-IT" dirty="0" err="1"/>
              <a:t>Effect</a:t>
            </a:r>
            <a:endParaRPr lang="it-IT" altLang="it-IT" dirty="0"/>
          </a:p>
        </p:txBody>
      </p:sp>
      <p:graphicFrame>
        <p:nvGraphicFramePr>
          <p:cNvPr id="19458" name="Object 4">
            <a:extLst>
              <a:ext uri="{FF2B5EF4-FFF2-40B4-BE49-F238E27FC236}">
                <a16:creationId xmlns:a16="http://schemas.microsoft.com/office/drawing/2014/main" id="{CFAF2D5C-CC38-6D4A-A28F-65552AD8DBA5}"/>
              </a:ext>
            </a:extLst>
          </p:cNvPr>
          <p:cNvGraphicFramePr>
            <a:graphicFrameLocks noGrp="1" noChangeAspect="1"/>
          </p:cNvGraphicFramePr>
          <p:nvPr>
            <p:ph sz="half" idx="1"/>
          </p:nvPr>
        </p:nvGraphicFramePr>
        <p:xfrm>
          <a:off x="3048000" y="2095500"/>
          <a:ext cx="2743200" cy="876300"/>
        </p:xfrm>
        <a:graphic>
          <a:graphicData uri="http://schemas.openxmlformats.org/presentationml/2006/ole">
            <mc:AlternateContent xmlns:mc="http://schemas.openxmlformats.org/markup-compatibility/2006">
              <mc:Choice xmlns:v="urn:schemas-microsoft-com:vml" Requires="v">
                <p:oleObj name="Equation" r:id="rId2" imgW="28384500" imgH="9067800" progId="Equation.3">
                  <p:embed/>
                </p:oleObj>
              </mc:Choice>
              <mc:Fallback>
                <p:oleObj name="Equation" r:id="rId2" imgW="28384500" imgH="90678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95500"/>
                        <a:ext cx="2743200" cy="8763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9459" name="Text Box 8">
            <a:extLst>
              <a:ext uri="{FF2B5EF4-FFF2-40B4-BE49-F238E27FC236}">
                <a16:creationId xmlns:a16="http://schemas.microsoft.com/office/drawing/2014/main" id="{A4647F0D-2741-F742-A4C4-D48A49142C63}"/>
              </a:ext>
            </a:extLst>
          </p:cNvPr>
          <p:cNvSpPr txBox="1">
            <a:spLocks noChangeArrowheads="1"/>
          </p:cNvSpPr>
          <p:nvPr/>
        </p:nvSpPr>
        <p:spPr bwMode="auto">
          <a:xfrm>
            <a:off x="76200" y="1263650"/>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a:t>The </a:t>
            </a:r>
            <a:r>
              <a:rPr lang="it-IT" sz="1800" dirty="0" err="1"/>
              <a:t>fundamental</a:t>
            </a:r>
            <a:r>
              <a:rPr lang="it-IT" sz="1800" dirty="0"/>
              <a:t> </a:t>
            </a:r>
            <a:r>
              <a:rPr lang="it-IT" sz="1800" dirty="0" err="1"/>
              <a:t>condition</a:t>
            </a:r>
            <a:r>
              <a:rPr lang="it-IT" sz="1800" dirty="0"/>
              <a:t> for the </a:t>
            </a:r>
            <a:r>
              <a:rPr lang="it-IT" sz="1800" dirty="0" err="1"/>
              <a:t>operation</a:t>
            </a:r>
            <a:r>
              <a:rPr lang="it-IT" sz="1800" dirty="0"/>
              <a:t> of a </a:t>
            </a:r>
            <a:r>
              <a:rPr lang="it-IT" sz="1800" dirty="0" err="1"/>
              <a:t>cyclotron</a:t>
            </a:r>
            <a:r>
              <a:rPr lang="it-IT" sz="1800" dirty="0"/>
              <a:t> </a:t>
            </a:r>
            <a:r>
              <a:rPr lang="it-IT" sz="1800" dirty="0" err="1"/>
              <a:t>is</a:t>
            </a:r>
            <a:r>
              <a:rPr lang="it-IT" sz="1800" dirty="0"/>
              <a:t> the </a:t>
            </a:r>
            <a:r>
              <a:rPr lang="it-IT" sz="1800" dirty="0" err="1"/>
              <a:t>synchronization</a:t>
            </a:r>
            <a:r>
              <a:rPr lang="it-IT" sz="1800" dirty="0"/>
              <a:t> </a:t>
            </a:r>
            <a:r>
              <a:rPr lang="it-IT" sz="1800" dirty="0" err="1"/>
              <a:t>between</a:t>
            </a:r>
            <a:r>
              <a:rPr lang="it-IT" sz="1800" dirty="0"/>
              <a:t> the spinning </a:t>
            </a:r>
            <a:r>
              <a:rPr lang="it-IT" sz="1800" dirty="0" err="1"/>
              <a:t>particle</a:t>
            </a:r>
            <a:r>
              <a:rPr lang="it-IT" sz="1800" dirty="0"/>
              <a:t> and the </a:t>
            </a:r>
            <a:r>
              <a:rPr lang="it-IT" sz="1800" dirty="0" err="1"/>
              <a:t>oscillating</a:t>
            </a:r>
            <a:r>
              <a:rPr lang="it-IT" sz="1800" dirty="0"/>
              <a:t> </a:t>
            </a:r>
            <a:r>
              <a:rPr lang="it-IT" sz="1800" dirty="0" err="1"/>
              <a:t>electric</a:t>
            </a:r>
            <a:r>
              <a:rPr lang="it-IT" sz="1800" dirty="0"/>
              <a:t> field, </a:t>
            </a:r>
            <a:r>
              <a:rPr lang="it-IT" sz="1800" dirty="0" err="1"/>
              <a:t>that</a:t>
            </a:r>
            <a:r>
              <a:rPr lang="it-IT" sz="1800" dirty="0"/>
              <a:t> </a:t>
            </a:r>
            <a:r>
              <a:rPr lang="it-IT" sz="1800" dirty="0" err="1"/>
              <a:t>is</a:t>
            </a:r>
            <a:r>
              <a:rPr lang="it-IT" sz="1800" dirty="0"/>
              <a:t>:</a:t>
            </a:r>
            <a:endParaRPr lang="it-IT" altLang="it-IT" sz="1800" b="1" dirty="0"/>
          </a:p>
        </p:txBody>
      </p:sp>
      <p:sp>
        <p:nvSpPr>
          <p:cNvPr id="19460" name="Text Box 9">
            <a:extLst>
              <a:ext uri="{FF2B5EF4-FFF2-40B4-BE49-F238E27FC236}">
                <a16:creationId xmlns:a16="http://schemas.microsoft.com/office/drawing/2014/main" id="{FD340807-D70C-C644-89F8-664A56A21EE4}"/>
              </a:ext>
            </a:extLst>
          </p:cNvPr>
          <p:cNvSpPr txBox="1">
            <a:spLocks noChangeArrowheads="1"/>
          </p:cNvSpPr>
          <p:nvPr/>
        </p:nvSpPr>
        <p:spPr bwMode="auto">
          <a:xfrm>
            <a:off x="136525" y="3325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19461" name="Text Box 10">
            <a:extLst>
              <a:ext uri="{FF2B5EF4-FFF2-40B4-BE49-F238E27FC236}">
                <a16:creationId xmlns:a16="http://schemas.microsoft.com/office/drawing/2014/main" id="{D64E9D02-5002-724C-9D32-2D533880C93A}"/>
              </a:ext>
            </a:extLst>
          </p:cNvPr>
          <p:cNvSpPr txBox="1">
            <a:spLocks noChangeArrowheads="1"/>
          </p:cNvSpPr>
          <p:nvPr/>
        </p:nvSpPr>
        <p:spPr bwMode="auto">
          <a:xfrm>
            <a:off x="136526" y="3200400"/>
            <a:ext cx="8870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err="1"/>
              <a:t>This</a:t>
            </a:r>
            <a:r>
              <a:rPr lang="it-IT" sz="1800" dirty="0"/>
              <a:t> </a:t>
            </a:r>
            <a:r>
              <a:rPr lang="it-IT" sz="1800" dirty="0" err="1"/>
              <a:t>condition</a:t>
            </a:r>
            <a:r>
              <a:rPr lang="it-IT" sz="1800" dirty="0"/>
              <a:t> </a:t>
            </a:r>
            <a:r>
              <a:rPr lang="it-IT" sz="1800" dirty="0" err="1"/>
              <a:t>is</a:t>
            </a:r>
            <a:r>
              <a:rPr lang="it-IT" sz="1800" dirty="0"/>
              <a:t> </a:t>
            </a:r>
            <a:r>
              <a:rPr lang="it-IT" sz="1800" dirty="0" err="1"/>
              <a:t>maintained</a:t>
            </a:r>
            <a:r>
              <a:rPr lang="it-IT" sz="1800" dirty="0"/>
              <a:t> for small speeds </a:t>
            </a:r>
            <a:r>
              <a:rPr lang="it-IT" sz="1800" dirty="0" err="1"/>
              <a:t>compared</a:t>
            </a:r>
            <a:r>
              <a:rPr lang="it-IT" sz="1800" dirty="0"/>
              <a:t> to </a:t>
            </a:r>
            <a:r>
              <a:rPr lang="it-IT" sz="1800" dirty="0" err="1"/>
              <a:t>that</a:t>
            </a:r>
            <a:r>
              <a:rPr lang="it-IT" sz="1800" dirty="0"/>
              <a:t> of light. </a:t>
            </a:r>
            <a:r>
              <a:rPr lang="it-IT" sz="1800" dirty="0" err="1"/>
              <a:t>When</a:t>
            </a:r>
            <a:r>
              <a:rPr lang="it-IT" sz="1800" dirty="0"/>
              <a:t> the energy </a:t>
            </a:r>
            <a:r>
              <a:rPr lang="it-IT" sz="1800" dirty="0" err="1"/>
              <a:t>increases</a:t>
            </a:r>
            <a:r>
              <a:rPr lang="it-IT" sz="1800" dirty="0"/>
              <a:t>, the </a:t>
            </a:r>
            <a:r>
              <a:rPr lang="it-IT" sz="1800" dirty="0" err="1"/>
              <a:t>relativistic</a:t>
            </a:r>
            <a:r>
              <a:rPr lang="it-IT" sz="1800" dirty="0"/>
              <a:t> </a:t>
            </a:r>
            <a:r>
              <a:rPr lang="it-IT" sz="1800" dirty="0" err="1"/>
              <a:t>effects</a:t>
            </a:r>
            <a:r>
              <a:rPr lang="it-IT" sz="1800" dirty="0"/>
              <a:t> must be </a:t>
            </a:r>
            <a:r>
              <a:rPr lang="it-IT" sz="1800" dirty="0" err="1"/>
              <a:t>taken</a:t>
            </a:r>
            <a:r>
              <a:rPr lang="it-IT" sz="1800" dirty="0"/>
              <a:t> </a:t>
            </a:r>
            <a:r>
              <a:rPr lang="it-IT" sz="1800" dirty="0" err="1"/>
              <a:t>into</a:t>
            </a:r>
            <a:r>
              <a:rPr lang="it-IT" sz="1800" dirty="0"/>
              <a:t> account:</a:t>
            </a:r>
            <a:endParaRPr lang="it-IT" altLang="it-IT" sz="1800" b="1" dirty="0"/>
          </a:p>
        </p:txBody>
      </p:sp>
      <p:sp>
        <p:nvSpPr>
          <p:cNvPr id="19462" name="Text Box 16">
            <a:extLst>
              <a:ext uri="{FF2B5EF4-FFF2-40B4-BE49-F238E27FC236}">
                <a16:creationId xmlns:a16="http://schemas.microsoft.com/office/drawing/2014/main" id="{90A74165-817F-8C4A-83EA-80CF6570F4A9}"/>
              </a:ext>
            </a:extLst>
          </p:cNvPr>
          <p:cNvSpPr txBox="1">
            <a:spLocks noChangeArrowheads="1"/>
          </p:cNvSpPr>
          <p:nvPr/>
        </p:nvSpPr>
        <p:spPr bwMode="auto">
          <a:xfrm>
            <a:off x="228600" y="5638800"/>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err="1"/>
              <a:t>This</a:t>
            </a:r>
            <a:r>
              <a:rPr lang="it-IT" sz="1800" dirty="0"/>
              <a:t> </a:t>
            </a:r>
            <a:r>
              <a:rPr lang="it-IT" sz="1800" dirty="0" err="1"/>
              <a:t>means</a:t>
            </a:r>
            <a:r>
              <a:rPr lang="it-IT" sz="1800" dirty="0"/>
              <a:t> </a:t>
            </a:r>
            <a:r>
              <a:rPr lang="it-IT" sz="1800" dirty="0" err="1"/>
              <a:t>that</a:t>
            </a:r>
            <a:r>
              <a:rPr lang="it-IT" sz="1800" dirty="0"/>
              <a:t> to </a:t>
            </a:r>
            <a:r>
              <a:rPr lang="it-IT" sz="1800" dirty="0" err="1"/>
              <a:t>maintain</a:t>
            </a:r>
            <a:r>
              <a:rPr lang="it-IT" sz="1800" dirty="0"/>
              <a:t> </a:t>
            </a:r>
            <a:r>
              <a:rPr lang="it-IT" sz="1800" dirty="0" err="1"/>
              <a:t>synchronism</a:t>
            </a:r>
            <a:r>
              <a:rPr lang="it-IT" sz="1800" dirty="0"/>
              <a:t> </a:t>
            </a:r>
            <a:r>
              <a:rPr lang="it-IT" sz="1800" dirty="0" err="1"/>
              <a:t>between</a:t>
            </a:r>
            <a:r>
              <a:rPr lang="it-IT" sz="1800" dirty="0"/>
              <a:t> the RF and the </a:t>
            </a:r>
            <a:r>
              <a:rPr lang="it-IT" sz="1800" dirty="0" err="1"/>
              <a:t>motion</a:t>
            </a:r>
            <a:r>
              <a:rPr lang="it-IT" sz="1800" dirty="0"/>
              <a:t> of the </a:t>
            </a:r>
            <a:r>
              <a:rPr lang="it-IT" sz="1800" dirty="0" err="1"/>
              <a:t>accelerating</a:t>
            </a:r>
            <a:r>
              <a:rPr lang="it-IT" sz="1800" dirty="0"/>
              <a:t> </a:t>
            </a:r>
            <a:r>
              <a:rPr lang="it-IT" sz="1800" dirty="0" err="1"/>
              <a:t>particle</a:t>
            </a:r>
            <a:r>
              <a:rPr lang="it-IT" sz="1800" dirty="0"/>
              <a:t>, the </a:t>
            </a:r>
            <a:r>
              <a:rPr lang="it-IT" sz="1800" dirty="0" err="1"/>
              <a:t>magnetic</a:t>
            </a:r>
            <a:r>
              <a:rPr lang="it-IT" sz="1800" dirty="0"/>
              <a:t> field must be </a:t>
            </a:r>
            <a:r>
              <a:rPr lang="it-IT" sz="1800" dirty="0" err="1"/>
              <a:t>varied</a:t>
            </a:r>
            <a:r>
              <a:rPr lang="it-IT" sz="1800" dirty="0"/>
              <a:t> </a:t>
            </a:r>
            <a:r>
              <a:rPr lang="it-IT" sz="1800" dirty="0" err="1"/>
              <a:t>as</a:t>
            </a:r>
            <a:r>
              <a:rPr lang="it-IT" sz="1800" dirty="0"/>
              <a:t> a </a:t>
            </a:r>
            <a:r>
              <a:rPr lang="it-IT" sz="1800" dirty="0" err="1"/>
              <a:t>function</a:t>
            </a:r>
            <a:r>
              <a:rPr lang="it-IT" sz="1800" dirty="0"/>
              <a:t> of the </a:t>
            </a:r>
            <a:r>
              <a:rPr lang="it-IT" sz="1800" dirty="0" err="1"/>
              <a:t>radius</a:t>
            </a:r>
            <a:r>
              <a:rPr lang="it-IT" sz="1800" dirty="0"/>
              <a:t> of the </a:t>
            </a:r>
            <a:r>
              <a:rPr lang="it-IT" sz="1800" dirty="0" err="1"/>
              <a:t>orbit</a:t>
            </a:r>
            <a:r>
              <a:rPr lang="it-IT" sz="1800" dirty="0"/>
              <a:t>.</a:t>
            </a:r>
            <a:endParaRPr lang="it-IT" altLang="it-IT" sz="1800" b="1" dirty="0"/>
          </a:p>
        </p:txBody>
      </p:sp>
      <p:grpSp>
        <p:nvGrpSpPr>
          <p:cNvPr id="19463" name="Group 19">
            <a:extLst>
              <a:ext uri="{FF2B5EF4-FFF2-40B4-BE49-F238E27FC236}">
                <a16:creationId xmlns:a16="http://schemas.microsoft.com/office/drawing/2014/main" id="{26E35656-C2FB-1746-A49C-3EAED2977335}"/>
              </a:ext>
            </a:extLst>
          </p:cNvPr>
          <p:cNvGrpSpPr>
            <a:grpSpLocks/>
          </p:cNvGrpSpPr>
          <p:nvPr/>
        </p:nvGrpSpPr>
        <p:grpSpPr bwMode="auto">
          <a:xfrm>
            <a:off x="212725" y="4092577"/>
            <a:ext cx="8093075" cy="1317625"/>
            <a:chOff x="-154" y="2783"/>
            <a:chExt cx="5098" cy="830"/>
          </a:xfrm>
        </p:grpSpPr>
        <p:graphicFrame>
          <p:nvGraphicFramePr>
            <p:cNvPr id="19464" name="Object 6">
              <a:extLst>
                <a:ext uri="{FF2B5EF4-FFF2-40B4-BE49-F238E27FC236}">
                  <a16:creationId xmlns:a16="http://schemas.microsoft.com/office/drawing/2014/main" id="{97764883-3510-F64B-96CF-DA79CA47EFB7}"/>
                </a:ext>
              </a:extLst>
            </p:cNvPr>
            <p:cNvGraphicFramePr>
              <a:graphicFrameLocks noChangeAspect="1"/>
            </p:cNvGraphicFramePr>
            <p:nvPr/>
          </p:nvGraphicFramePr>
          <p:xfrm>
            <a:off x="1200" y="2783"/>
            <a:ext cx="1008" cy="817"/>
          </p:xfrm>
          <a:graphic>
            <a:graphicData uri="http://schemas.openxmlformats.org/presentationml/2006/ole">
              <mc:AlternateContent xmlns:mc="http://schemas.openxmlformats.org/markup-compatibility/2006">
                <mc:Choice xmlns:v="urn:schemas-microsoft-com:vml" Requires="v">
                  <p:oleObj name="Equation" r:id="rId4" imgW="18427700" imgH="14922500" progId="Equation.3">
                    <p:embed/>
                  </p:oleObj>
                </mc:Choice>
                <mc:Fallback>
                  <p:oleObj name="Equation" r:id="rId4" imgW="18427700" imgH="149225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 y="2783"/>
                          <a:ext cx="1008" cy="817"/>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9465" name="Text Box 14">
              <a:extLst>
                <a:ext uri="{FF2B5EF4-FFF2-40B4-BE49-F238E27FC236}">
                  <a16:creationId xmlns:a16="http://schemas.microsoft.com/office/drawing/2014/main" id="{A9795A6C-958B-124C-AD35-90AECA058623}"/>
                </a:ext>
              </a:extLst>
            </p:cNvPr>
            <p:cNvSpPr txBox="1">
              <a:spLocks noChangeArrowheads="1"/>
            </p:cNvSpPr>
            <p:nvPr/>
          </p:nvSpPr>
          <p:spPr bwMode="auto">
            <a:xfrm>
              <a:off x="-154" y="2809"/>
              <a:ext cx="130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sz="1800" dirty="0"/>
                <a:t>The mass of the </a:t>
              </a:r>
              <a:r>
                <a:rPr lang="it-IT" sz="1800" dirty="0" err="1"/>
                <a:t>accelerated</a:t>
              </a:r>
              <a:r>
                <a:rPr lang="it-IT" sz="1800" dirty="0"/>
                <a:t> </a:t>
              </a:r>
              <a:r>
                <a:rPr lang="it-IT" sz="1800" dirty="0" err="1"/>
                <a:t>particle</a:t>
              </a:r>
              <a:r>
                <a:rPr lang="it-IT" sz="1800" dirty="0"/>
                <a:t> </a:t>
              </a:r>
              <a:r>
                <a:rPr lang="it-IT" sz="1800" dirty="0" err="1"/>
                <a:t>grows</a:t>
              </a:r>
              <a:r>
                <a:rPr lang="it-IT" sz="1800" dirty="0"/>
                <a:t> with </a:t>
              </a:r>
              <a:r>
                <a:rPr lang="it-IT" sz="1800" dirty="0" err="1"/>
                <a:t>increasing</a:t>
              </a:r>
              <a:r>
                <a:rPr lang="it-IT" sz="1800" dirty="0"/>
                <a:t> energy</a:t>
              </a:r>
              <a:endParaRPr lang="it-IT" altLang="it-IT" sz="1800" b="1" dirty="0"/>
            </a:p>
          </p:txBody>
        </p:sp>
        <p:sp>
          <p:nvSpPr>
            <p:cNvPr id="19466" name="Line 15">
              <a:extLst>
                <a:ext uri="{FF2B5EF4-FFF2-40B4-BE49-F238E27FC236}">
                  <a16:creationId xmlns:a16="http://schemas.microsoft.com/office/drawing/2014/main" id="{EAA0F6AA-08F3-2C4E-94B1-C6C4DFB04016}"/>
                </a:ext>
              </a:extLst>
            </p:cNvPr>
            <p:cNvSpPr>
              <a:spLocks noChangeShapeType="1"/>
            </p:cNvSpPr>
            <p:nvPr/>
          </p:nvSpPr>
          <p:spPr bwMode="auto">
            <a:xfrm>
              <a:off x="2256" y="3168"/>
              <a:ext cx="24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aphicFrame>
          <p:nvGraphicFramePr>
            <p:cNvPr id="19467" name="Object 17">
              <a:extLst>
                <a:ext uri="{FF2B5EF4-FFF2-40B4-BE49-F238E27FC236}">
                  <a16:creationId xmlns:a16="http://schemas.microsoft.com/office/drawing/2014/main" id="{D1EF7010-CC38-5747-9A8E-7EA51D38B09C}"/>
                </a:ext>
              </a:extLst>
            </p:cNvPr>
            <p:cNvGraphicFramePr>
              <a:graphicFrameLocks noChangeAspect="1"/>
            </p:cNvGraphicFramePr>
            <p:nvPr/>
          </p:nvGraphicFramePr>
          <p:xfrm>
            <a:off x="2544" y="2784"/>
            <a:ext cx="2400" cy="829"/>
          </p:xfrm>
          <a:graphic>
            <a:graphicData uri="http://schemas.openxmlformats.org/presentationml/2006/ole">
              <mc:AlternateContent xmlns:mc="http://schemas.openxmlformats.org/markup-compatibility/2006">
                <mc:Choice xmlns:v="urn:schemas-microsoft-com:vml" Requires="v">
                  <p:oleObj name="Equation" r:id="rId6" imgW="49149000" imgH="16967200" progId="Equation.3">
                    <p:embed/>
                  </p:oleObj>
                </mc:Choice>
                <mc:Fallback>
                  <p:oleObj name="Equation" r:id="rId6" imgW="49149000" imgH="16967200" progId="Equation.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4" y="2784"/>
                          <a:ext cx="2400" cy="829"/>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DC828F0-3221-8847-B595-05FF486C3FFB}"/>
              </a:ext>
            </a:extLst>
          </p:cNvPr>
          <p:cNvSpPr>
            <a:spLocks noGrp="1" noRot="1" noChangeArrowheads="1"/>
          </p:cNvSpPr>
          <p:nvPr>
            <p:ph type="title"/>
          </p:nvPr>
        </p:nvSpPr>
        <p:spPr/>
        <p:txBody>
          <a:bodyPr/>
          <a:lstStyle/>
          <a:p>
            <a:pPr eaLnBrk="1" hangingPunct="1">
              <a:defRPr/>
            </a:pPr>
            <a:r>
              <a:rPr lang="it-IT" altLang="it-IT" dirty="0" err="1"/>
              <a:t>Relativistic</a:t>
            </a:r>
            <a:r>
              <a:rPr lang="it-IT" altLang="it-IT" dirty="0"/>
              <a:t> </a:t>
            </a:r>
            <a:r>
              <a:rPr lang="it-IT" altLang="it-IT" dirty="0" err="1"/>
              <a:t>Effect</a:t>
            </a:r>
            <a:endParaRPr lang="it-IT" altLang="it-IT" dirty="0"/>
          </a:p>
        </p:txBody>
      </p:sp>
      <p:sp>
        <p:nvSpPr>
          <p:cNvPr id="18436" name="Rectangle 4">
            <a:extLst>
              <a:ext uri="{FF2B5EF4-FFF2-40B4-BE49-F238E27FC236}">
                <a16:creationId xmlns:a16="http://schemas.microsoft.com/office/drawing/2014/main" id="{24F015AC-452E-D941-A924-0C5B288D07C6}"/>
              </a:ext>
            </a:extLst>
          </p:cNvPr>
          <p:cNvSpPr>
            <a:spLocks noChangeArrowheads="1"/>
          </p:cNvSpPr>
          <p:nvPr/>
        </p:nvSpPr>
        <p:spPr bwMode="auto">
          <a:xfrm>
            <a:off x="457200" y="1600200"/>
            <a:ext cx="8229600" cy="4525963"/>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eaLnBrk="0" hangingPunct="0">
              <a:defRPr sz="24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24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24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24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24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20000"/>
              </a:spcBef>
              <a:buClr>
                <a:schemeClr val="hlink"/>
              </a:buClr>
              <a:buSzPct val="70000"/>
              <a:buFont typeface="Wingdings" pitchFamily="2" charset="2"/>
              <a:buNone/>
              <a:defRPr/>
            </a:pPr>
            <a:r>
              <a:rPr lang="it-IT" altLang="it-IT" sz="3200" dirty="0">
                <a:effectLst>
                  <a:outerShdw blurRad="38100" dist="38100" dir="2700000" algn="tl">
                    <a:srgbClr val="000000"/>
                  </a:outerShdw>
                </a:effectLst>
              </a:rPr>
              <a:t>	</a:t>
            </a:r>
            <a:r>
              <a:rPr lang="it-IT" sz="3200" dirty="0"/>
              <a:t> </a:t>
            </a:r>
            <a:r>
              <a:rPr lang="it-IT" sz="3200" dirty="0" err="1"/>
              <a:t>Even</a:t>
            </a:r>
            <a:r>
              <a:rPr lang="it-IT" sz="3200" dirty="0"/>
              <a:t> in a small </a:t>
            </a:r>
            <a:r>
              <a:rPr lang="it-IT" sz="3200" dirty="0" err="1"/>
              <a:t>cyclotron</a:t>
            </a:r>
            <a:r>
              <a:rPr lang="it-IT" sz="3200" dirty="0"/>
              <a:t> like the 18 MeV one for the production of </a:t>
            </a:r>
            <a:r>
              <a:rPr lang="it-IT" sz="3200" dirty="0" err="1"/>
              <a:t>radioisotopes</a:t>
            </a:r>
            <a:r>
              <a:rPr lang="it-IT" sz="3200" dirty="0"/>
              <a:t> the </a:t>
            </a:r>
            <a:r>
              <a:rPr lang="it-IT" sz="3200" dirty="0" err="1"/>
              <a:t>relativistic</a:t>
            </a:r>
            <a:r>
              <a:rPr lang="it-IT" sz="3200" dirty="0"/>
              <a:t> </a:t>
            </a:r>
            <a:r>
              <a:rPr lang="it-IT" sz="3200" dirty="0" err="1"/>
              <a:t>effect</a:t>
            </a:r>
            <a:r>
              <a:rPr lang="it-IT" sz="3200" dirty="0"/>
              <a:t> </a:t>
            </a:r>
            <a:r>
              <a:rPr lang="it-IT" sz="3200" dirty="0" err="1"/>
              <a:t>is</a:t>
            </a:r>
            <a:r>
              <a:rPr lang="it-IT" sz="3200" dirty="0"/>
              <a:t> </a:t>
            </a:r>
            <a:r>
              <a:rPr lang="it-IT" sz="3200" dirty="0" err="1"/>
              <a:t>important</a:t>
            </a:r>
            <a:r>
              <a:rPr lang="it-IT" sz="3200" dirty="0"/>
              <a:t>, in </a:t>
            </a:r>
            <a:r>
              <a:rPr lang="it-IT" sz="3200" dirty="0" err="1"/>
              <a:t>fact</a:t>
            </a:r>
            <a:r>
              <a:rPr lang="it-IT" sz="3200" dirty="0"/>
              <a:t> for an 18 MeV </a:t>
            </a:r>
            <a:r>
              <a:rPr lang="it-IT" sz="3200" dirty="0" err="1"/>
              <a:t>proton</a:t>
            </a:r>
            <a:r>
              <a:rPr lang="it-IT" sz="3200" dirty="0"/>
              <a:t> the </a:t>
            </a:r>
            <a:r>
              <a:rPr lang="it-IT" sz="3200" dirty="0" err="1">
                <a:solidFill>
                  <a:srgbClr val="C00000"/>
                </a:solidFill>
              </a:rPr>
              <a:t>increase</a:t>
            </a:r>
            <a:r>
              <a:rPr lang="it-IT" sz="3200" dirty="0">
                <a:solidFill>
                  <a:srgbClr val="C00000"/>
                </a:solidFill>
              </a:rPr>
              <a:t> in mass </a:t>
            </a:r>
            <a:r>
              <a:rPr lang="it-IT" sz="3200" dirty="0" err="1">
                <a:solidFill>
                  <a:srgbClr val="C00000"/>
                </a:solidFill>
              </a:rPr>
              <a:t>is</a:t>
            </a:r>
            <a:r>
              <a:rPr lang="it-IT" sz="3200" dirty="0">
                <a:solidFill>
                  <a:srgbClr val="C00000"/>
                </a:solidFill>
              </a:rPr>
              <a:t> </a:t>
            </a:r>
            <a:r>
              <a:rPr lang="it-IT" sz="3200" dirty="0" err="1">
                <a:solidFill>
                  <a:srgbClr val="C00000"/>
                </a:solidFill>
              </a:rPr>
              <a:t>about</a:t>
            </a:r>
            <a:r>
              <a:rPr lang="it-IT" sz="3200" dirty="0">
                <a:solidFill>
                  <a:srgbClr val="C00000"/>
                </a:solidFill>
              </a:rPr>
              <a:t> 2% </a:t>
            </a:r>
            <a:r>
              <a:rPr lang="it-IT" sz="3200" dirty="0"/>
              <a:t>(</a:t>
            </a:r>
            <a:r>
              <a:rPr lang="it-IT" sz="3200" dirty="0" err="1"/>
              <a:t>its</a:t>
            </a:r>
            <a:r>
              <a:rPr lang="it-IT" sz="3200" dirty="0"/>
              <a:t> speed </a:t>
            </a:r>
            <a:r>
              <a:rPr lang="it-IT" sz="3200" dirty="0" err="1"/>
              <a:t>is</a:t>
            </a:r>
            <a:r>
              <a:rPr lang="it-IT" sz="3200" dirty="0"/>
              <a:t> </a:t>
            </a:r>
            <a:r>
              <a:rPr lang="it-IT" sz="3200" dirty="0" err="1"/>
              <a:t>about</a:t>
            </a:r>
            <a:r>
              <a:rPr lang="it-IT" sz="3200" dirty="0"/>
              <a:t> 0.2 c), </a:t>
            </a:r>
            <a:r>
              <a:rPr lang="it-IT" sz="3200" dirty="0" err="1"/>
              <a:t>which</a:t>
            </a:r>
            <a:r>
              <a:rPr lang="it-IT" sz="3200" dirty="0"/>
              <a:t> </a:t>
            </a:r>
            <a:r>
              <a:rPr lang="it-IT" sz="3200" dirty="0" err="1"/>
              <a:t>implies</a:t>
            </a:r>
            <a:r>
              <a:rPr lang="it-IT" sz="3200" dirty="0"/>
              <a:t> a </a:t>
            </a:r>
            <a:r>
              <a:rPr lang="it-IT" sz="3200" dirty="0" err="1"/>
              <a:t>variation</a:t>
            </a:r>
            <a:r>
              <a:rPr lang="it-IT" sz="3200" dirty="0"/>
              <a:t> in the </a:t>
            </a:r>
            <a:r>
              <a:rPr lang="it-IT" sz="3200" dirty="0" err="1"/>
              <a:t>radius</a:t>
            </a:r>
            <a:r>
              <a:rPr lang="it-IT" sz="3200" dirty="0"/>
              <a:t> of the last </a:t>
            </a:r>
            <a:r>
              <a:rPr lang="it-IT" sz="3200" dirty="0" err="1"/>
              <a:t>foreseen</a:t>
            </a:r>
            <a:r>
              <a:rPr lang="it-IT" sz="3200" dirty="0"/>
              <a:t> </a:t>
            </a:r>
            <a:r>
              <a:rPr lang="it-IT" sz="3200" dirty="0" err="1"/>
              <a:t>orbit</a:t>
            </a:r>
            <a:r>
              <a:rPr lang="it-IT" sz="3200" dirty="0"/>
              <a:t>, for </a:t>
            </a:r>
            <a:r>
              <a:rPr lang="it-IT" sz="3200" dirty="0" err="1"/>
              <a:t>example</a:t>
            </a:r>
            <a:r>
              <a:rPr lang="it-IT" sz="3200" dirty="0"/>
              <a:t> in the case of an 18 MeV </a:t>
            </a:r>
            <a:r>
              <a:rPr lang="it-IT" sz="3200" dirty="0" err="1"/>
              <a:t>proton</a:t>
            </a:r>
            <a:r>
              <a:rPr lang="it-IT" sz="3200" dirty="0"/>
              <a:t> </a:t>
            </a:r>
            <a:r>
              <a:rPr lang="it-IT" sz="3200" dirty="0" err="1"/>
              <a:t>beam</a:t>
            </a:r>
            <a:r>
              <a:rPr lang="it-IT" sz="3200" dirty="0"/>
              <a:t>, </a:t>
            </a:r>
            <a:r>
              <a:rPr lang="it-IT" sz="3200" dirty="0">
                <a:solidFill>
                  <a:srgbClr val="C00000"/>
                </a:solidFill>
              </a:rPr>
              <a:t>of more </a:t>
            </a:r>
            <a:r>
              <a:rPr lang="it-IT" sz="3200" dirty="0" err="1">
                <a:solidFill>
                  <a:srgbClr val="C00000"/>
                </a:solidFill>
              </a:rPr>
              <a:t>than</a:t>
            </a:r>
            <a:r>
              <a:rPr lang="it-IT" sz="3200" dirty="0">
                <a:solidFill>
                  <a:srgbClr val="C00000"/>
                </a:solidFill>
              </a:rPr>
              <a:t> 1 cm</a:t>
            </a:r>
            <a:r>
              <a:rPr lang="it-IT" sz="3200" dirty="0"/>
              <a:t>.</a:t>
            </a:r>
            <a:endParaRPr lang="it-IT" altLang="it-IT" sz="3200" dirty="0">
              <a:effectLst>
                <a:outerShdw blurRad="38100" dist="38100" dir="2700000" algn="tl">
                  <a:srgbClr val="000000"/>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a:extLst>
              <a:ext uri="{FF2B5EF4-FFF2-40B4-BE49-F238E27FC236}">
                <a16:creationId xmlns:a16="http://schemas.microsoft.com/office/drawing/2014/main" id="{61B8C29B-B22B-414A-9824-6BC339285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6588"/>
            <a:ext cx="9144000"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6">
            <a:extLst>
              <a:ext uri="{FF2B5EF4-FFF2-40B4-BE49-F238E27FC236}">
                <a16:creationId xmlns:a16="http://schemas.microsoft.com/office/drawing/2014/main" id="{B2C0FD3C-E2E2-B94E-AB41-F707DF20805F}"/>
              </a:ext>
            </a:extLst>
          </p:cNvPr>
          <p:cNvSpPr>
            <a:spLocks noChangeArrowheads="1"/>
          </p:cNvSpPr>
          <p:nvPr/>
        </p:nvSpPr>
        <p:spPr bwMode="auto">
          <a:xfrm>
            <a:off x="4191000" y="1905000"/>
            <a:ext cx="3810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3C94CB7D-D8EE-F849-AA26-4123BDB41A97}"/>
              </a:ext>
            </a:extLst>
          </p:cNvPr>
          <p:cNvSpPr>
            <a:spLocks noChangeArrowheads="1"/>
          </p:cNvSpPr>
          <p:nvPr/>
        </p:nvSpPr>
        <p:spPr bwMode="auto">
          <a:xfrm>
            <a:off x="0" y="188913"/>
            <a:ext cx="9144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2800" b="1" i="1" dirty="0">
                <a:solidFill>
                  <a:srgbClr val="C00000"/>
                </a:solidFill>
              </a:rPr>
              <a:t>What are Accelerators?</a:t>
            </a:r>
          </a:p>
          <a:p>
            <a:pPr algn="ctr" eaLnBrk="1" hangingPunct="1">
              <a:spcBef>
                <a:spcPct val="0"/>
              </a:spcBef>
              <a:buFontTx/>
              <a:buNone/>
            </a:pPr>
            <a:r>
              <a:rPr lang="en-US" altLang="it-IT" sz="2800" b="1" i="1" dirty="0">
                <a:solidFill>
                  <a:srgbClr val="C00000"/>
                </a:solidFill>
              </a:rPr>
              <a:t>Why we use accelerators?</a:t>
            </a:r>
          </a:p>
          <a:p>
            <a:pPr algn="ctr" eaLnBrk="1" hangingPunct="1">
              <a:spcBef>
                <a:spcPct val="0"/>
              </a:spcBef>
              <a:buFontTx/>
              <a:buNone/>
            </a:pPr>
            <a:r>
              <a:rPr lang="en-US" altLang="it-IT" sz="2800" b="1" dirty="0">
                <a:solidFill>
                  <a:schemeClr val="accent2"/>
                </a:solidFill>
              </a:rPr>
              <a:t>  </a:t>
            </a:r>
          </a:p>
        </p:txBody>
      </p:sp>
      <p:sp>
        <p:nvSpPr>
          <p:cNvPr id="17410" name="Rectangle 2">
            <a:extLst>
              <a:ext uri="{FF2B5EF4-FFF2-40B4-BE49-F238E27FC236}">
                <a16:creationId xmlns:a16="http://schemas.microsoft.com/office/drawing/2014/main" id="{692A19BC-E228-5D40-A0FE-D8B05AE21EDB}"/>
              </a:ext>
            </a:extLst>
          </p:cNvPr>
          <p:cNvSpPr>
            <a:spLocks noChangeArrowheads="1"/>
          </p:cNvSpPr>
          <p:nvPr/>
        </p:nvSpPr>
        <p:spPr bwMode="auto">
          <a:xfrm>
            <a:off x="188913" y="1052513"/>
            <a:ext cx="8774112"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a:t>They are devices that allow to supply energy to particles, that is to say they allow to increase their speed. In the cases of our interest, the particles to be accelerated are charged particles, or protons, electrons, ions, ion clusters. Originally born in the field of nuclear physics research, particle accelerators are used today in a wide range of applications. Although still today is the fundamental research that finances and implements the huge machines operating in the most important laboratories in the world, a large number of accelerators of all types and sizes are now manufactured in an industrial way to meet the needs of the most varied sectors: from the medical to the food industry, from the military to that of electronics research in the chemical / biological field.</a:t>
            </a:r>
            <a:endParaRPr lang="it-IT" altLang="it-IT" sz="2400">
              <a:latin typeface="Times New Roman" panose="02020603050405020304" pitchFamily="18" charset="0"/>
            </a:endParaRPr>
          </a:p>
        </p:txBody>
      </p:sp>
    </p:spTree>
    <p:extLst>
      <p:ext uri="{BB962C8B-B14F-4D97-AF65-F5344CB8AC3E}">
        <p14:creationId xmlns:p14="http://schemas.microsoft.com/office/powerpoint/2010/main" val="812329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a:extLst>
              <a:ext uri="{FF2B5EF4-FFF2-40B4-BE49-F238E27FC236}">
                <a16:creationId xmlns:a16="http://schemas.microsoft.com/office/drawing/2014/main" id="{E13087E4-F5D6-214E-A837-48952F07E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EF501A73-B892-CB45-A4A7-811C87335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a:extLst>
              <a:ext uri="{FF2B5EF4-FFF2-40B4-BE49-F238E27FC236}">
                <a16:creationId xmlns:a16="http://schemas.microsoft.com/office/drawing/2014/main" id="{A5387C27-B440-B144-A58B-34354D93E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288"/>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a:extLst>
              <a:ext uri="{FF2B5EF4-FFF2-40B4-BE49-F238E27FC236}">
                <a16:creationId xmlns:a16="http://schemas.microsoft.com/office/drawing/2014/main" id="{662C1740-E9A9-EF45-9EF1-A4081AEDD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a:extLst>
              <a:ext uri="{FF2B5EF4-FFF2-40B4-BE49-F238E27FC236}">
                <a16:creationId xmlns:a16="http://schemas.microsoft.com/office/drawing/2014/main" id="{009595CC-AFCD-4B4B-AC31-484CD5C7B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138"/>
            <a:ext cx="91440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a:extLst>
              <a:ext uri="{FF2B5EF4-FFF2-40B4-BE49-F238E27FC236}">
                <a16:creationId xmlns:a16="http://schemas.microsoft.com/office/drawing/2014/main" id="{871475FF-2FD4-174A-9A88-577893C82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8025"/>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a:extLst>
              <a:ext uri="{FF2B5EF4-FFF2-40B4-BE49-F238E27FC236}">
                <a16:creationId xmlns:a16="http://schemas.microsoft.com/office/drawing/2014/main" id="{990A2A51-76E4-1248-871C-7AF7F4769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5638"/>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a:extLst>
              <a:ext uri="{FF2B5EF4-FFF2-40B4-BE49-F238E27FC236}">
                <a16:creationId xmlns:a16="http://schemas.microsoft.com/office/drawing/2014/main" id="{38907800-987B-B24C-A8B3-1F8294AD3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563"/>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a:extLst>
              <a:ext uri="{FF2B5EF4-FFF2-40B4-BE49-F238E27FC236}">
                <a16:creationId xmlns:a16="http://schemas.microsoft.com/office/drawing/2014/main" id="{4897707E-13A8-BA41-BB09-C7C8AD97B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a:extLst>
              <a:ext uri="{FF2B5EF4-FFF2-40B4-BE49-F238E27FC236}">
                <a16:creationId xmlns:a16="http://schemas.microsoft.com/office/drawing/2014/main" id="{05DBFC6C-67AF-4C4B-A4F5-F79C282BA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188"/>
            <a:ext cx="91440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3" name="CasellaDiTesto 1">
            <a:extLst>
              <a:ext uri="{FF2B5EF4-FFF2-40B4-BE49-F238E27FC236}">
                <a16:creationId xmlns:a16="http://schemas.microsoft.com/office/drawing/2014/main" id="{62778E87-F332-D64F-90B6-05FDE45287C7}"/>
              </a:ext>
            </a:extLst>
          </p:cNvPr>
          <p:cNvSpPr txBox="1">
            <a:spLocks noChangeArrowheads="1"/>
          </p:cNvSpPr>
          <p:nvPr/>
        </p:nvSpPr>
        <p:spPr bwMode="auto">
          <a:xfrm>
            <a:off x="0" y="44450"/>
            <a:ext cx="91440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2400" b="1" i="1">
                <a:solidFill>
                  <a:srgbClr val="FF00FF"/>
                </a:solidFill>
                <a:latin typeface="Chalkduster" panose="03050602040202020205" pitchFamily="66" charset="77"/>
              </a:rPr>
              <a:t>GLI ESORDI DEGLI ACCELERATORI</a:t>
            </a:r>
          </a:p>
        </p:txBody>
      </p:sp>
      <p:grpSp>
        <p:nvGrpSpPr>
          <p:cNvPr id="18434" name="Gruppo 11">
            <a:extLst>
              <a:ext uri="{FF2B5EF4-FFF2-40B4-BE49-F238E27FC236}">
                <a16:creationId xmlns:a16="http://schemas.microsoft.com/office/drawing/2014/main" id="{411E52FE-9D7C-8445-9D91-E6ED4395FA56}"/>
              </a:ext>
            </a:extLst>
          </p:cNvPr>
          <p:cNvGrpSpPr>
            <a:grpSpLocks/>
          </p:cNvGrpSpPr>
          <p:nvPr/>
        </p:nvGrpSpPr>
        <p:grpSpPr bwMode="auto">
          <a:xfrm>
            <a:off x="0" y="836613"/>
            <a:ext cx="9037638" cy="2616200"/>
            <a:chOff x="0" y="476672"/>
            <a:chExt cx="9036496" cy="2616101"/>
          </a:xfrm>
        </p:grpSpPr>
        <p:sp>
          <p:nvSpPr>
            <p:cNvPr id="18440" name="CasellaDiTesto 10">
              <a:extLst>
                <a:ext uri="{FF2B5EF4-FFF2-40B4-BE49-F238E27FC236}">
                  <a16:creationId xmlns:a16="http://schemas.microsoft.com/office/drawing/2014/main" id="{C39F0BE6-462B-924B-B769-8898724E28E0}"/>
                </a:ext>
              </a:extLst>
            </p:cNvPr>
            <p:cNvSpPr txBox="1">
              <a:spLocks noChangeArrowheads="1"/>
            </p:cNvSpPr>
            <p:nvPr/>
          </p:nvSpPr>
          <p:spPr bwMode="auto">
            <a:xfrm>
              <a:off x="0" y="476672"/>
              <a:ext cx="9036496" cy="26161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1800" b="1" i="1" dirty="0">
                  <a:latin typeface="Chalkduster" panose="03050602040202020205" pitchFamily="66" charset="77"/>
                </a:rPr>
                <a:t>La ricerca di metodi utili ad accelerare le particelle cariche fu innescata dalla prima reazione nucleare realizzata da Rutherford (</a:t>
              </a:r>
              <a:r>
                <a:rPr lang="it-IT" altLang="it-IT" sz="1800" b="1" i="1" dirty="0">
                  <a:latin typeface="Chalkduster" panose="03050602040202020205" pitchFamily="66" charset="77"/>
                  <a:sym typeface="Wingdings" pitchFamily="2" charset="2"/>
                </a:rPr>
                <a:t>Sir) che nel 1919, utilizzando particelle </a:t>
              </a:r>
              <a:r>
                <a:rPr lang="it-IT" altLang="it-IT" sz="2000" b="1" i="1" dirty="0">
                  <a:latin typeface="Symbol" pitchFamily="2" charset="2"/>
                  <a:sym typeface="Wingdings" pitchFamily="2" charset="2"/>
                </a:rPr>
                <a:t>a</a:t>
              </a:r>
              <a:r>
                <a:rPr lang="it-IT" altLang="it-IT" sz="1800" b="1" i="1" dirty="0">
                  <a:latin typeface="Chalkduster" panose="03050602040202020205" pitchFamily="66" charset="77"/>
                  <a:sym typeface="Wingdings" pitchFamily="2" charset="2"/>
                </a:rPr>
                <a:t>, ottenute da sorgenti radioattive naturali, aventi sufficiente energia (5-8 </a:t>
              </a:r>
              <a:r>
                <a:rPr lang="it-IT" altLang="it-IT" sz="1800" b="1" i="1" dirty="0" err="1">
                  <a:latin typeface="Chalkduster" panose="03050602040202020205" pitchFamily="66" charset="77"/>
                  <a:sym typeface="Wingdings" pitchFamily="2" charset="2"/>
                </a:rPr>
                <a:t>MeV</a:t>
              </a:r>
              <a:r>
                <a:rPr lang="it-IT" altLang="it-IT" sz="1800" b="1" i="1" dirty="0">
                  <a:latin typeface="Chalkduster" panose="03050602040202020205" pitchFamily="66" charset="77"/>
                  <a:sym typeface="Wingdings" pitchFamily="2" charset="2"/>
                </a:rPr>
                <a:t>) produsse la prima reazione nucleare:</a:t>
              </a:r>
            </a:p>
            <a:p>
              <a:pPr algn="just" eaLnBrk="1" hangingPunct="1">
                <a:spcBef>
                  <a:spcPct val="0"/>
                </a:spcBef>
                <a:buFontTx/>
                <a:buNone/>
              </a:pPr>
              <a:endParaRPr lang="it-IT" altLang="it-IT" sz="1800" b="1" i="1" dirty="0">
                <a:latin typeface="Chalkduster" panose="03050602040202020205" pitchFamily="66" charset="77"/>
                <a:sym typeface="Wingdings" pitchFamily="2" charset="2"/>
              </a:endParaRPr>
            </a:p>
            <a:p>
              <a:pPr algn="just" eaLnBrk="1" hangingPunct="1">
                <a:spcBef>
                  <a:spcPct val="0"/>
                </a:spcBef>
                <a:buFontTx/>
                <a:buNone/>
              </a:pPr>
              <a:endParaRPr lang="it-IT" altLang="it-IT" sz="1800" b="1" i="1" dirty="0">
                <a:latin typeface="Chalkduster" panose="03050602040202020205" pitchFamily="66" charset="77"/>
                <a:sym typeface="Wingdings" pitchFamily="2" charset="2"/>
              </a:endParaRPr>
            </a:p>
            <a:p>
              <a:pPr algn="just" eaLnBrk="1" hangingPunct="1">
                <a:spcBef>
                  <a:spcPct val="0"/>
                </a:spcBef>
                <a:buFontTx/>
                <a:buNone/>
              </a:pPr>
              <a:r>
                <a:rPr lang="it-IT" altLang="it-IT" sz="1800" b="1" i="1" dirty="0">
                  <a:latin typeface="Chalkduster" panose="03050602040202020205" pitchFamily="66" charset="77"/>
                  <a:sym typeface="Wingdings" pitchFamily="2" charset="2"/>
                </a:rPr>
                <a:t>Aprendo la strada allo studio sistematico delle reazioni nucleari e delle forze nucleari!</a:t>
              </a:r>
              <a:endParaRPr lang="it-IT" altLang="it-IT" sz="1800" b="1" i="1" dirty="0">
                <a:latin typeface="Chalkduster" panose="03050602040202020205" pitchFamily="66" charset="77"/>
              </a:endParaRPr>
            </a:p>
          </p:txBody>
        </p:sp>
        <p:pic>
          <p:nvPicPr>
            <p:cNvPr id="18441" name="Immagine 5">
              <a:extLst>
                <a:ext uri="{FF2B5EF4-FFF2-40B4-BE49-F238E27FC236}">
                  <a16:creationId xmlns:a16="http://schemas.microsoft.com/office/drawing/2014/main" id="{CFC587F0-291F-F64B-9703-B1C92CECF6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02547"/>
              <a:ext cx="3146042" cy="54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CasellaDiTesto 8">
            <a:extLst>
              <a:ext uri="{FF2B5EF4-FFF2-40B4-BE49-F238E27FC236}">
                <a16:creationId xmlns:a16="http://schemas.microsoft.com/office/drawing/2014/main" id="{07D4FB10-9D2A-5C40-A3F1-0B6CC21E3642}"/>
              </a:ext>
            </a:extLst>
          </p:cNvPr>
          <p:cNvSpPr txBox="1">
            <a:spLocks noChangeArrowheads="1"/>
          </p:cNvSpPr>
          <p:nvPr/>
        </p:nvSpPr>
        <p:spPr bwMode="auto">
          <a:xfrm>
            <a:off x="0" y="5445125"/>
            <a:ext cx="9144000" cy="923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1800" b="1">
                <a:solidFill>
                  <a:srgbClr val="000000"/>
                </a:solidFill>
                <a:latin typeface="Chalkduster" panose="03050602040202020205" pitchFamily="66" charset="77"/>
              </a:rPr>
              <a:t>Ma le sorgenti naturali  di particelle alfa hanno basse intensità ed energie fissate, mentre le sorgenti artificiali possono essere più intense e più controllabili</a:t>
            </a:r>
          </a:p>
        </p:txBody>
      </p:sp>
      <p:pic>
        <p:nvPicPr>
          <p:cNvPr id="18436" name="Immagine 12">
            <a:extLst>
              <a:ext uri="{FF2B5EF4-FFF2-40B4-BE49-F238E27FC236}">
                <a16:creationId xmlns:a16="http://schemas.microsoft.com/office/drawing/2014/main" id="{59F29F9C-A437-B045-88D5-21B6F9BBE1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322638"/>
            <a:ext cx="27368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magine 19">
            <a:extLst>
              <a:ext uri="{FF2B5EF4-FFF2-40B4-BE49-F238E27FC236}">
                <a16:creationId xmlns:a16="http://schemas.microsoft.com/office/drawing/2014/main" id="{44A3E770-C7CE-654D-A6A0-E35C62CAC6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3344863"/>
            <a:ext cx="273526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magine 20">
            <a:extLst>
              <a:ext uri="{FF2B5EF4-FFF2-40B4-BE49-F238E27FC236}">
                <a16:creationId xmlns:a16="http://schemas.microsoft.com/office/drawing/2014/main" id="{6FAA1D50-38BD-EE4C-9A4C-1CC2DDF9ED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357563"/>
            <a:ext cx="13684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Segnaposto numero diapositiva 1">
            <a:extLst>
              <a:ext uri="{FF2B5EF4-FFF2-40B4-BE49-F238E27FC236}">
                <a16:creationId xmlns:a16="http://schemas.microsoft.com/office/drawing/2014/main" id="{D29DD504-4FBA-D14F-9421-0739AD343CF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543AD175-FF7F-AC4D-85AE-C2F408ABE376}" type="slidenum">
              <a:rPr lang="it-IT" altLang="it-IT" sz="1400"/>
              <a:pPr>
                <a:spcBef>
                  <a:spcPct val="0"/>
                </a:spcBef>
                <a:buFontTx/>
                <a:buNone/>
              </a:pPr>
              <a:t>3</a:t>
            </a:fld>
            <a:endParaRPr lang="it-IT" altLang="it-IT" sz="1400" dirty="0"/>
          </a:p>
        </p:txBody>
      </p:sp>
    </p:spTree>
    <p:extLst>
      <p:ext uri="{BB962C8B-B14F-4D97-AF65-F5344CB8AC3E}">
        <p14:creationId xmlns:p14="http://schemas.microsoft.com/office/powerpoint/2010/main" val="2781607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a:extLst>
              <a:ext uri="{FF2B5EF4-FFF2-40B4-BE49-F238E27FC236}">
                <a16:creationId xmlns:a16="http://schemas.microsoft.com/office/drawing/2014/main" id="{D6CEDB81-9E17-9C49-AE67-7C9677C3C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8025"/>
            <a:ext cx="91440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a:extLst>
              <a:ext uri="{FF2B5EF4-FFF2-40B4-BE49-F238E27FC236}">
                <a16:creationId xmlns:a16="http://schemas.microsoft.com/office/drawing/2014/main" id="{4619939F-AD3F-BF4E-BA01-426679253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a:extLst>
              <a:ext uri="{FF2B5EF4-FFF2-40B4-BE49-F238E27FC236}">
                <a16:creationId xmlns:a16="http://schemas.microsoft.com/office/drawing/2014/main" id="{2E9B4DEB-A506-0040-A81B-EECC423D9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35545543-D54F-8A46-9CEC-E5DBBA1F4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95" t="13599" r="1758" b="13795"/>
          <a:stretch>
            <a:fillRect/>
          </a:stretch>
        </p:blipFill>
        <p:spPr bwMode="auto">
          <a:xfrm>
            <a:off x="0" y="1196975"/>
            <a:ext cx="91440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2">
            <a:extLst>
              <a:ext uri="{FF2B5EF4-FFF2-40B4-BE49-F238E27FC236}">
                <a16:creationId xmlns:a16="http://schemas.microsoft.com/office/drawing/2014/main" id="{715428FE-638B-7B4B-A91B-FD3A5556FE13}"/>
              </a:ext>
            </a:extLst>
          </p:cNvPr>
          <p:cNvSpPr txBox="1">
            <a:spLocks noChangeArrowheads="1"/>
          </p:cNvSpPr>
          <p:nvPr/>
        </p:nvSpPr>
        <p:spPr bwMode="auto">
          <a:xfrm>
            <a:off x="0" y="-26988"/>
            <a:ext cx="9144000" cy="8715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60000"/>
              </a:lnSpc>
              <a:spcBef>
                <a:spcPct val="50000"/>
              </a:spcBef>
              <a:buFontTx/>
              <a:buNone/>
            </a:pPr>
            <a:r>
              <a:rPr lang="it-IT" altLang="it-IT">
                <a:solidFill>
                  <a:schemeClr val="bg1"/>
                </a:solidFill>
                <a:latin typeface="Impact" panose="020B0806030902050204" pitchFamily="34" charset="0"/>
              </a:rPr>
              <a:t>Sincrotroni -1953</a:t>
            </a:r>
          </a:p>
        </p:txBody>
      </p:sp>
    </p:spTree>
    <p:extLst>
      <p:ext uri="{BB962C8B-B14F-4D97-AF65-F5344CB8AC3E}">
        <p14:creationId xmlns:p14="http://schemas.microsoft.com/office/powerpoint/2010/main" val="1495355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a:extLst>
              <a:ext uri="{FF2B5EF4-FFF2-40B4-BE49-F238E27FC236}">
                <a16:creationId xmlns:a16="http://schemas.microsoft.com/office/drawing/2014/main" id="{38373BF3-2A45-3145-AB21-7140CF0AB2C3}"/>
              </a:ext>
            </a:extLst>
          </p:cNvPr>
          <p:cNvGraphicFramePr>
            <a:graphicFrameLocks noChangeAspect="1"/>
          </p:cNvGraphicFramePr>
          <p:nvPr/>
        </p:nvGraphicFramePr>
        <p:xfrm>
          <a:off x="6137275" y="2006600"/>
          <a:ext cx="2251075" cy="2286000"/>
        </p:xfrm>
        <a:graphic>
          <a:graphicData uri="http://schemas.openxmlformats.org/presentationml/2006/ole">
            <mc:AlternateContent xmlns:mc="http://schemas.openxmlformats.org/markup-compatibility/2006">
              <mc:Choice xmlns:v="urn:schemas-microsoft-com:vml" Requires="v">
                <p:oleObj name="Immagine bitmap" r:id="rId2" imgW="2432050" imgH="2470150" progId="Paint.Picture">
                  <p:embed/>
                </p:oleObj>
              </mc:Choice>
              <mc:Fallback>
                <p:oleObj name="Immagine bitmap" r:id="rId2" imgW="2432050" imgH="2470150" progId="Paint.Picture">
                  <p:embed/>
                  <p:pic>
                    <p:nvPicPr>
                      <p:cNvPr id="26625" name="Object 2">
                        <a:extLst>
                          <a:ext uri="{FF2B5EF4-FFF2-40B4-BE49-F238E27FC236}">
                            <a16:creationId xmlns:a16="http://schemas.microsoft.com/office/drawing/2014/main" id="{38373BF3-2A45-3145-AB21-7140CF0AB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2006600"/>
                        <a:ext cx="22510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6626" name="Object 3">
            <a:extLst>
              <a:ext uri="{FF2B5EF4-FFF2-40B4-BE49-F238E27FC236}">
                <a16:creationId xmlns:a16="http://schemas.microsoft.com/office/drawing/2014/main" id="{B16528CB-032E-DC4D-96DB-380117D2CFAF}"/>
              </a:ext>
            </a:extLst>
          </p:cNvPr>
          <p:cNvGraphicFramePr>
            <a:graphicFrameLocks noChangeAspect="1"/>
          </p:cNvGraphicFramePr>
          <p:nvPr/>
        </p:nvGraphicFramePr>
        <p:xfrm>
          <a:off x="755650" y="2276475"/>
          <a:ext cx="2089150" cy="2133600"/>
        </p:xfrm>
        <a:graphic>
          <a:graphicData uri="http://schemas.openxmlformats.org/presentationml/2006/ole">
            <mc:AlternateContent xmlns:mc="http://schemas.openxmlformats.org/markup-compatibility/2006">
              <mc:Choice xmlns:v="urn:schemas-microsoft-com:vml" Requires="v">
                <p:oleObj name="Immagine bitmap" r:id="rId4" imgW="2381250" imgH="2432050" progId="Paint.Picture">
                  <p:embed/>
                </p:oleObj>
              </mc:Choice>
              <mc:Fallback>
                <p:oleObj name="Immagine bitmap" r:id="rId4" imgW="2381250" imgH="2432050" progId="Paint.Picture">
                  <p:embed/>
                  <p:pic>
                    <p:nvPicPr>
                      <p:cNvPr id="26626" name="Object 3">
                        <a:extLst>
                          <a:ext uri="{FF2B5EF4-FFF2-40B4-BE49-F238E27FC236}">
                            <a16:creationId xmlns:a16="http://schemas.microsoft.com/office/drawing/2014/main" id="{B16528CB-032E-DC4D-96DB-380117D2C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276475"/>
                        <a:ext cx="20891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627" name="Text Box 4">
            <a:extLst>
              <a:ext uri="{FF2B5EF4-FFF2-40B4-BE49-F238E27FC236}">
                <a16:creationId xmlns:a16="http://schemas.microsoft.com/office/drawing/2014/main" id="{5DA2444A-2B71-1149-A362-FED272C40863}"/>
              </a:ext>
            </a:extLst>
          </p:cNvPr>
          <p:cNvSpPr txBox="1">
            <a:spLocks noChangeArrowheads="1"/>
          </p:cNvSpPr>
          <p:nvPr/>
        </p:nvSpPr>
        <p:spPr bwMode="auto">
          <a:xfrm>
            <a:off x="323850" y="4941888"/>
            <a:ext cx="3048000" cy="954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400">
                <a:latin typeface="Verdana" panose="020B0604030504040204" pitchFamily="34" charset="0"/>
              </a:rPr>
              <a:t>Focalizzazione e confinamento su orbita circolare dipendono solo da un unico sistema magnetico</a:t>
            </a:r>
          </a:p>
        </p:txBody>
      </p:sp>
      <p:sp>
        <p:nvSpPr>
          <p:cNvPr id="26628" name="Text Box 5">
            <a:extLst>
              <a:ext uri="{FF2B5EF4-FFF2-40B4-BE49-F238E27FC236}">
                <a16:creationId xmlns:a16="http://schemas.microsoft.com/office/drawing/2014/main" id="{96D8863C-6602-3847-A9D1-4FD03CD8582E}"/>
              </a:ext>
            </a:extLst>
          </p:cNvPr>
          <p:cNvSpPr txBox="1">
            <a:spLocks noChangeArrowheads="1"/>
          </p:cNvSpPr>
          <p:nvPr/>
        </p:nvSpPr>
        <p:spPr bwMode="auto">
          <a:xfrm>
            <a:off x="4859338" y="4481513"/>
            <a:ext cx="3962400"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it-IT" altLang="it-IT" sz="1400">
                <a:latin typeface="Verdana" panose="020B0604030504040204" pitchFamily="34" charset="0"/>
              </a:rPr>
              <a:t>Focalizzazione e confinamento su orbita circolare dipendono da sistemi magnetici indipendenti:</a:t>
            </a:r>
          </a:p>
          <a:p>
            <a:pPr eaLnBrk="1" hangingPunct="1">
              <a:spcBef>
                <a:spcPct val="50000"/>
              </a:spcBef>
              <a:buFontTx/>
              <a:buNone/>
            </a:pPr>
            <a:r>
              <a:rPr lang="it-IT" altLang="it-IT" sz="1400">
                <a:latin typeface="Verdana" panose="020B0604030504040204" pitchFamily="34" charset="0"/>
              </a:rPr>
              <a:t>Dipoli </a:t>
            </a:r>
            <a:r>
              <a:rPr lang="it-IT" altLang="it-IT" sz="1400">
                <a:latin typeface="Verdana" panose="020B0604030504040204" pitchFamily="34" charset="0"/>
                <a:sym typeface="Wingdings" pitchFamily="2" charset="2"/>
              </a:rPr>
              <a:t> confinamento</a:t>
            </a:r>
          </a:p>
          <a:p>
            <a:pPr eaLnBrk="1" hangingPunct="1">
              <a:spcBef>
                <a:spcPct val="50000"/>
              </a:spcBef>
              <a:buFontTx/>
              <a:buNone/>
            </a:pPr>
            <a:r>
              <a:rPr lang="it-IT" altLang="it-IT" sz="1400">
                <a:latin typeface="Verdana" panose="020B0604030504040204" pitchFamily="34" charset="0"/>
                <a:sym typeface="Wingdings" pitchFamily="2" charset="2"/>
              </a:rPr>
              <a:t>Quadrupoli e sestupoli  focalizzazione</a:t>
            </a:r>
            <a:endParaRPr lang="it-IT" altLang="it-IT" sz="1400">
              <a:latin typeface="Verdana" panose="020B0604030504040204" pitchFamily="34" charset="0"/>
            </a:endParaRPr>
          </a:p>
        </p:txBody>
      </p:sp>
      <p:graphicFrame>
        <p:nvGraphicFramePr>
          <p:cNvPr id="26629" name="Object 7">
            <a:extLst>
              <a:ext uri="{FF2B5EF4-FFF2-40B4-BE49-F238E27FC236}">
                <a16:creationId xmlns:a16="http://schemas.microsoft.com/office/drawing/2014/main" id="{6CB0F286-004F-9448-9686-92333AD40BA8}"/>
              </a:ext>
            </a:extLst>
          </p:cNvPr>
          <p:cNvGraphicFramePr>
            <a:graphicFrameLocks noChangeAspect="1"/>
          </p:cNvGraphicFramePr>
          <p:nvPr/>
        </p:nvGraphicFramePr>
        <p:xfrm>
          <a:off x="1187450" y="1700213"/>
          <a:ext cx="1219200" cy="347662"/>
        </p:xfrm>
        <a:graphic>
          <a:graphicData uri="http://schemas.openxmlformats.org/presentationml/2006/ole">
            <mc:AlternateContent xmlns:mc="http://schemas.openxmlformats.org/markup-compatibility/2006">
              <mc:Choice xmlns:v="urn:schemas-microsoft-com:vml" Requires="v">
                <p:oleObj name="Equation" r:id="rId6" imgW="18427700" imgH="5270500" progId="Equation.3">
                  <p:embed/>
                </p:oleObj>
              </mc:Choice>
              <mc:Fallback>
                <p:oleObj name="Equation" r:id="rId6" imgW="18427700" imgH="5270500" progId="Equation.3">
                  <p:embed/>
                  <p:pic>
                    <p:nvPicPr>
                      <p:cNvPr id="26629" name="Object 7">
                        <a:extLst>
                          <a:ext uri="{FF2B5EF4-FFF2-40B4-BE49-F238E27FC236}">
                            <a16:creationId xmlns:a16="http://schemas.microsoft.com/office/drawing/2014/main" id="{6CB0F286-004F-9448-9686-92333AD40B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1700213"/>
                        <a:ext cx="121920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6630" name="Object 8">
            <a:extLst>
              <a:ext uri="{FF2B5EF4-FFF2-40B4-BE49-F238E27FC236}">
                <a16:creationId xmlns:a16="http://schemas.microsoft.com/office/drawing/2014/main" id="{F0FF039D-54C5-5646-9109-5F2597B06940}"/>
              </a:ext>
            </a:extLst>
          </p:cNvPr>
          <p:cNvGraphicFramePr>
            <a:graphicFrameLocks noChangeAspect="1"/>
          </p:cNvGraphicFramePr>
          <p:nvPr/>
        </p:nvGraphicFramePr>
        <p:xfrm>
          <a:off x="6713538" y="1717675"/>
          <a:ext cx="1006475" cy="347663"/>
        </p:xfrm>
        <a:graphic>
          <a:graphicData uri="http://schemas.openxmlformats.org/presentationml/2006/ole">
            <mc:AlternateContent xmlns:mc="http://schemas.openxmlformats.org/markup-compatibility/2006">
              <mc:Choice xmlns:v="urn:schemas-microsoft-com:vml" Requires="v">
                <p:oleObj name="Equation" r:id="rId8" imgW="15214600" imgH="5270500" progId="Equation.3">
                  <p:embed/>
                </p:oleObj>
              </mc:Choice>
              <mc:Fallback>
                <p:oleObj name="Equation" r:id="rId8" imgW="15214600" imgH="5270500" progId="Equation.3">
                  <p:embed/>
                  <p:pic>
                    <p:nvPicPr>
                      <p:cNvPr id="26630" name="Object 8">
                        <a:extLst>
                          <a:ext uri="{FF2B5EF4-FFF2-40B4-BE49-F238E27FC236}">
                            <a16:creationId xmlns:a16="http://schemas.microsoft.com/office/drawing/2014/main" id="{F0FF039D-54C5-5646-9109-5F2597B06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3538" y="1717675"/>
                        <a:ext cx="1006475"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6631" name="Picture 9">
            <a:extLst>
              <a:ext uri="{FF2B5EF4-FFF2-40B4-BE49-F238E27FC236}">
                <a16:creationId xmlns:a16="http://schemas.microsoft.com/office/drawing/2014/main" id="{12A691BB-099E-D444-AE1E-22F929A1A3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1989138"/>
            <a:ext cx="28479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10">
            <a:extLst>
              <a:ext uri="{FF2B5EF4-FFF2-40B4-BE49-F238E27FC236}">
                <a16:creationId xmlns:a16="http://schemas.microsoft.com/office/drawing/2014/main" id="{C3384055-3DA1-7240-A503-8AC2968BD1F6}"/>
              </a:ext>
            </a:extLst>
          </p:cNvPr>
          <p:cNvSpPr txBox="1">
            <a:spLocks noChangeArrowheads="1"/>
          </p:cNvSpPr>
          <p:nvPr/>
        </p:nvSpPr>
        <p:spPr bwMode="auto">
          <a:xfrm>
            <a:off x="684213" y="1268413"/>
            <a:ext cx="2443162"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Verdana" panose="020B0604030504040204" pitchFamily="34" charset="0"/>
              </a:rPr>
              <a:t>DEBOLE (WEAK FOC.)</a:t>
            </a:r>
          </a:p>
        </p:txBody>
      </p:sp>
      <p:sp>
        <p:nvSpPr>
          <p:cNvPr id="26633" name="Text Box 11">
            <a:extLst>
              <a:ext uri="{FF2B5EF4-FFF2-40B4-BE49-F238E27FC236}">
                <a16:creationId xmlns:a16="http://schemas.microsoft.com/office/drawing/2014/main" id="{8191A8FD-AE2F-F64D-BB84-FBDF8991E9FB}"/>
              </a:ext>
            </a:extLst>
          </p:cNvPr>
          <p:cNvSpPr txBox="1">
            <a:spLocks noChangeArrowheads="1"/>
          </p:cNvSpPr>
          <p:nvPr/>
        </p:nvSpPr>
        <p:spPr bwMode="auto">
          <a:xfrm>
            <a:off x="5940425" y="1268413"/>
            <a:ext cx="25542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Verdana" panose="020B0604030504040204" pitchFamily="34" charset="0"/>
              </a:rPr>
              <a:t>FORTE (STRONG FOC.)</a:t>
            </a:r>
          </a:p>
        </p:txBody>
      </p:sp>
      <p:sp>
        <p:nvSpPr>
          <p:cNvPr id="26634" name="Text Box 12">
            <a:extLst>
              <a:ext uri="{FF2B5EF4-FFF2-40B4-BE49-F238E27FC236}">
                <a16:creationId xmlns:a16="http://schemas.microsoft.com/office/drawing/2014/main" id="{6504D668-BEF4-C94A-919D-FFD86771050F}"/>
              </a:ext>
            </a:extLst>
          </p:cNvPr>
          <p:cNvSpPr txBox="1">
            <a:spLocks noChangeArrowheads="1"/>
          </p:cNvSpPr>
          <p:nvPr/>
        </p:nvSpPr>
        <p:spPr bwMode="auto">
          <a:xfrm>
            <a:off x="0" y="1158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3600" dirty="0">
                <a:latin typeface="Palatino" pitchFamily="2" charset="77"/>
              </a:rPr>
              <a:t>Focalizzazione forte</a:t>
            </a:r>
            <a:endParaRPr lang="en-US" altLang="it-IT" sz="3600" dirty="0">
              <a:latin typeface="Palatino" pitchFamily="2" charset="77"/>
            </a:endParaRPr>
          </a:p>
        </p:txBody>
      </p:sp>
    </p:spTree>
    <p:extLst>
      <p:ext uri="{BB962C8B-B14F-4D97-AF65-F5344CB8AC3E}">
        <p14:creationId xmlns:p14="http://schemas.microsoft.com/office/powerpoint/2010/main" val="1536017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44635A0B-E109-954C-A074-F2EC8C3F5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988"/>
            <a:ext cx="7058025" cy="63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668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sps">
            <a:extLst>
              <a:ext uri="{FF2B5EF4-FFF2-40B4-BE49-F238E27FC236}">
                <a16:creationId xmlns:a16="http://schemas.microsoft.com/office/drawing/2014/main" id="{BB2730A5-3085-1940-9A1C-1ADCF3638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947988"/>
            <a:ext cx="42672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descr="NSRC_Synchrotron">
            <a:extLst>
              <a:ext uri="{FF2B5EF4-FFF2-40B4-BE49-F238E27FC236}">
                <a16:creationId xmlns:a16="http://schemas.microsoft.com/office/drawing/2014/main" id="{4EE06E9A-70B2-F044-B933-6E9CBD39D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53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4">
            <a:extLst>
              <a:ext uri="{FF2B5EF4-FFF2-40B4-BE49-F238E27FC236}">
                <a16:creationId xmlns:a16="http://schemas.microsoft.com/office/drawing/2014/main" id="{05485D0C-E0C4-1D4E-9F35-AED168F88154}"/>
              </a:ext>
            </a:extLst>
          </p:cNvPr>
          <p:cNvSpPr txBox="1">
            <a:spLocks noChangeArrowheads="1"/>
          </p:cNvSpPr>
          <p:nvPr/>
        </p:nvSpPr>
        <p:spPr bwMode="auto">
          <a:xfrm>
            <a:off x="0" y="-26988"/>
            <a:ext cx="9144000" cy="7747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40000"/>
              </a:lnSpc>
              <a:spcBef>
                <a:spcPct val="50000"/>
              </a:spcBef>
              <a:buFontTx/>
              <a:buNone/>
            </a:pPr>
            <a:r>
              <a:rPr lang="it-IT" altLang="it-IT">
                <a:solidFill>
                  <a:schemeClr val="bg1"/>
                </a:solidFill>
                <a:latin typeface="Impact" panose="020B0806030902050204" pitchFamily="34" charset="0"/>
              </a:rPr>
              <a:t>Sincrotroni a funzioni separate</a:t>
            </a:r>
          </a:p>
        </p:txBody>
      </p:sp>
      <p:sp>
        <p:nvSpPr>
          <p:cNvPr id="28676" name="Text Box 5">
            <a:extLst>
              <a:ext uri="{FF2B5EF4-FFF2-40B4-BE49-F238E27FC236}">
                <a16:creationId xmlns:a16="http://schemas.microsoft.com/office/drawing/2014/main" id="{DA280F27-2776-454A-9594-6786518C6601}"/>
              </a:ext>
            </a:extLst>
          </p:cNvPr>
          <p:cNvSpPr txBox="1">
            <a:spLocks noChangeArrowheads="1"/>
          </p:cNvSpPr>
          <p:nvPr/>
        </p:nvSpPr>
        <p:spPr bwMode="auto">
          <a:xfrm>
            <a:off x="6316663" y="1138238"/>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0066FF"/>
                </a:solidFill>
                <a:latin typeface="Impact" panose="020B0806030902050204" pitchFamily="34" charset="0"/>
              </a:rPr>
              <a:t>DIPOLI</a:t>
            </a:r>
          </a:p>
        </p:txBody>
      </p:sp>
      <p:sp>
        <p:nvSpPr>
          <p:cNvPr id="28677" name="Text Box 6">
            <a:extLst>
              <a:ext uri="{FF2B5EF4-FFF2-40B4-BE49-F238E27FC236}">
                <a16:creationId xmlns:a16="http://schemas.microsoft.com/office/drawing/2014/main" id="{EEE25460-8391-5E47-AC3D-444735268173}"/>
              </a:ext>
            </a:extLst>
          </p:cNvPr>
          <p:cNvSpPr txBox="1">
            <a:spLocks noChangeArrowheads="1"/>
          </p:cNvSpPr>
          <p:nvPr/>
        </p:nvSpPr>
        <p:spPr bwMode="auto">
          <a:xfrm>
            <a:off x="1455738" y="4881563"/>
            <a:ext cx="1693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chemeClr val="hlink"/>
                </a:solidFill>
                <a:latin typeface="Impact" panose="020B0806030902050204" pitchFamily="34" charset="0"/>
              </a:rPr>
              <a:t>QUADRUPOLI</a:t>
            </a:r>
          </a:p>
        </p:txBody>
      </p:sp>
      <p:sp>
        <p:nvSpPr>
          <p:cNvPr id="28678" name="Line 7">
            <a:extLst>
              <a:ext uri="{FF2B5EF4-FFF2-40B4-BE49-F238E27FC236}">
                <a16:creationId xmlns:a16="http://schemas.microsoft.com/office/drawing/2014/main" id="{92DBE3F4-ABED-AD4A-BF5F-0A8CE2B3C5C5}"/>
              </a:ext>
            </a:extLst>
          </p:cNvPr>
          <p:cNvSpPr>
            <a:spLocks noChangeShapeType="1"/>
          </p:cNvSpPr>
          <p:nvPr/>
        </p:nvSpPr>
        <p:spPr bwMode="auto">
          <a:xfrm flipH="1">
            <a:off x="3563938" y="1412875"/>
            <a:ext cx="2808287" cy="647700"/>
          </a:xfrm>
          <a:prstGeom prst="line">
            <a:avLst/>
          </a:prstGeom>
          <a:noFill/>
          <a:ln w="57150">
            <a:solidFill>
              <a:schemeClr val="tx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28679" name="Line 8">
            <a:extLst>
              <a:ext uri="{FF2B5EF4-FFF2-40B4-BE49-F238E27FC236}">
                <a16:creationId xmlns:a16="http://schemas.microsoft.com/office/drawing/2014/main" id="{DE7F3E48-B612-4341-919F-9E19F63FBD8E}"/>
              </a:ext>
            </a:extLst>
          </p:cNvPr>
          <p:cNvSpPr>
            <a:spLocks noChangeShapeType="1"/>
          </p:cNvSpPr>
          <p:nvPr/>
        </p:nvSpPr>
        <p:spPr bwMode="auto">
          <a:xfrm>
            <a:off x="6659563" y="1557338"/>
            <a:ext cx="71437" cy="2374900"/>
          </a:xfrm>
          <a:prstGeom prst="line">
            <a:avLst/>
          </a:prstGeom>
          <a:noFill/>
          <a:ln w="57150">
            <a:solidFill>
              <a:schemeClr val="tx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28680" name="Line 9">
            <a:extLst>
              <a:ext uri="{FF2B5EF4-FFF2-40B4-BE49-F238E27FC236}">
                <a16:creationId xmlns:a16="http://schemas.microsoft.com/office/drawing/2014/main" id="{8E04BC5B-F2A4-F747-861B-FC7EE9843137}"/>
              </a:ext>
            </a:extLst>
          </p:cNvPr>
          <p:cNvSpPr>
            <a:spLocks noChangeShapeType="1"/>
          </p:cNvSpPr>
          <p:nvPr/>
        </p:nvSpPr>
        <p:spPr bwMode="auto">
          <a:xfrm flipH="1" flipV="1">
            <a:off x="1547813" y="2276475"/>
            <a:ext cx="647700" cy="2592388"/>
          </a:xfrm>
          <a:prstGeom prst="line">
            <a:avLst/>
          </a:prstGeom>
          <a:noFill/>
          <a:ln w="5715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28681" name="Line 10">
            <a:extLst>
              <a:ext uri="{FF2B5EF4-FFF2-40B4-BE49-F238E27FC236}">
                <a16:creationId xmlns:a16="http://schemas.microsoft.com/office/drawing/2014/main" id="{C096B9CE-621A-9F47-9320-BB1972FAAA13}"/>
              </a:ext>
            </a:extLst>
          </p:cNvPr>
          <p:cNvSpPr>
            <a:spLocks noChangeShapeType="1"/>
          </p:cNvSpPr>
          <p:nvPr/>
        </p:nvSpPr>
        <p:spPr bwMode="auto">
          <a:xfrm>
            <a:off x="3132138" y="5084763"/>
            <a:ext cx="1944687" cy="288925"/>
          </a:xfrm>
          <a:prstGeom prst="line">
            <a:avLst/>
          </a:prstGeom>
          <a:noFill/>
          <a:ln w="5715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28682" name="Text Box 11">
            <a:extLst>
              <a:ext uri="{FF2B5EF4-FFF2-40B4-BE49-F238E27FC236}">
                <a16:creationId xmlns:a16="http://schemas.microsoft.com/office/drawing/2014/main" id="{D21B1544-2FF5-B34E-8B1D-C7C46B6C18DA}"/>
              </a:ext>
            </a:extLst>
          </p:cNvPr>
          <p:cNvSpPr txBox="1">
            <a:spLocks noChangeArrowheads="1"/>
          </p:cNvSpPr>
          <p:nvPr/>
        </p:nvSpPr>
        <p:spPr bwMode="auto">
          <a:xfrm>
            <a:off x="7367588" y="1074738"/>
            <a:ext cx="128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800"/>
              <a:t>GUIDONO</a:t>
            </a:r>
          </a:p>
          <a:p>
            <a:pPr algn="ctr" eaLnBrk="1" hangingPunct="1">
              <a:spcBef>
                <a:spcPct val="0"/>
              </a:spcBef>
              <a:buFontTx/>
              <a:buNone/>
            </a:pPr>
            <a:r>
              <a:rPr lang="it-IT" altLang="it-IT" sz="1800"/>
              <a:t>IL FASCIO</a:t>
            </a:r>
          </a:p>
        </p:txBody>
      </p:sp>
      <p:sp>
        <p:nvSpPr>
          <p:cNvPr id="28683" name="Text Box 12">
            <a:extLst>
              <a:ext uri="{FF2B5EF4-FFF2-40B4-BE49-F238E27FC236}">
                <a16:creationId xmlns:a16="http://schemas.microsoft.com/office/drawing/2014/main" id="{26175F54-E165-2646-AA22-706269ABF9C7}"/>
              </a:ext>
            </a:extLst>
          </p:cNvPr>
          <p:cNvSpPr txBox="1">
            <a:spLocks noChangeArrowheads="1"/>
          </p:cNvSpPr>
          <p:nvPr/>
        </p:nvSpPr>
        <p:spPr bwMode="auto">
          <a:xfrm>
            <a:off x="1016000" y="5322888"/>
            <a:ext cx="24955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800"/>
              <a:t>FOCALIZZANO</a:t>
            </a:r>
          </a:p>
          <a:p>
            <a:pPr algn="ctr" eaLnBrk="1" hangingPunct="1">
              <a:spcBef>
                <a:spcPct val="0"/>
              </a:spcBef>
              <a:buFontTx/>
              <a:buNone/>
            </a:pPr>
            <a:r>
              <a:rPr lang="it-IT" altLang="it-IT" sz="1800"/>
              <a:t>TRASVERSALMENTE</a:t>
            </a:r>
          </a:p>
          <a:p>
            <a:pPr algn="ctr" eaLnBrk="1" hangingPunct="1">
              <a:spcBef>
                <a:spcPct val="0"/>
              </a:spcBef>
              <a:buFontTx/>
              <a:buNone/>
            </a:pPr>
            <a:r>
              <a:rPr lang="it-IT" altLang="it-IT" sz="1800"/>
              <a:t>IL FASCIO</a:t>
            </a:r>
          </a:p>
        </p:txBody>
      </p:sp>
      <p:sp>
        <p:nvSpPr>
          <p:cNvPr id="28684" name="Text Box 13">
            <a:extLst>
              <a:ext uri="{FF2B5EF4-FFF2-40B4-BE49-F238E27FC236}">
                <a16:creationId xmlns:a16="http://schemas.microsoft.com/office/drawing/2014/main" id="{565CCF24-F901-0543-83A7-4387067D1621}"/>
              </a:ext>
            </a:extLst>
          </p:cNvPr>
          <p:cNvSpPr txBox="1">
            <a:spLocks noChangeArrowheads="1"/>
          </p:cNvSpPr>
          <p:nvPr/>
        </p:nvSpPr>
        <p:spPr bwMode="auto">
          <a:xfrm>
            <a:off x="3257653" y="3455194"/>
            <a:ext cx="2552495" cy="67710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dirty="0">
                <a:solidFill>
                  <a:srgbClr val="002060"/>
                </a:solidFill>
                <a:latin typeface="Impact" panose="020B0806030902050204" pitchFamily="34" charset="0"/>
              </a:rPr>
              <a:t>CAVITA</a:t>
            </a:r>
            <a:r>
              <a:rPr lang="ja-JP" altLang="it-IT" sz="2400">
                <a:solidFill>
                  <a:srgbClr val="002060"/>
                </a:solidFill>
                <a:latin typeface="Impact" panose="020B0806030902050204" pitchFamily="34" charset="0"/>
              </a:rPr>
              <a:t>’</a:t>
            </a:r>
            <a:r>
              <a:rPr lang="it-IT" altLang="ja-JP" sz="2400" dirty="0">
                <a:solidFill>
                  <a:srgbClr val="002060"/>
                </a:solidFill>
                <a:latin typeface="Impact" panose="020B0806030902050204" pitchFamily="34" charset="0"/>
              </a:rPr>
              <a:t> RISONANTI</a:t>
            </a:r>
          </a:p>
          <a:p>
            <a:pPr algn="ctr" eaLnBrk="1" hangingPunct="1">
              <a:spcBef>
                <a:spcPct val="0"/>
              </a:spcBef>
              <a:buFontTx/>
              <a:buNone/>
            </a:pPr>
            <a:r>
              <a:rPr lang="it-IT" altLang="it-IT" sz="1400" dirty="0">
                <a:solidFill>
                  <a:srgbClr val="002060"/>
                </a:solidFill>
              </a:rPr>
              <a:t>ACCELERANO IL FASCIO</a:t>
            </a:r>
          </a:p>
        </p:txBody>
      </p:sp>
    </p:spTree>
    <p:extLst>
      <p:ext uri="{BB962C8B-B14F-4D97-AF65-F5344CB8AC3E}">
        <p14:creationId xmlns:p14="http://schemas.microsoft.com/office/powerpoint/2010/main" val="1839939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4C8F2A1-3E6D-7C4A-A851-2C20E21F144C}"/>
              </a:ext>
            </a:extLst>
          </p:cNvPr>
          <p:cNvSpPr txBox="1"/>
          <p:nvPr/>
        </p:nvSpPr>
        <p:spPr>
          <a:xfrm>
            <a:off x="0" y="2718137"/>
            <a:ext cx="9144000" cy="1015663"/>
          </a:xfrm>
          <a:prstGeom prst="rect">
            <a:avLst/>
          </a:prstGeom>
          <a:noFill/>
        </p:spPr>
        <p:txBody>
          <a:bodyPr wrap="square" rtlCol="0">
            <a:spAutoFit/>
          </a:bodyPr>
          <a:lstStyle/>
          <a:p>
            <a:r>
              <a:rPr lang="it-IT" sz="6000" dirty="0" err="1">
                <a:latin typeface="+mj-lt"/>
              </a:rPr>
              <a:t>Questions</a:t>
            </a:r>
            <a:r>
              <a:rPr lang="it-IT" sz="6000" dirty="0">
                <a:latin typeface="+mj-lt"/>
              </a:rPr>
              <a:t>…..  </a:t>
            </a:r>
            <a:r>
              <a:rPr lang="it-IT" sz="6000" dirty="0" err="1">
                <a:latin typeface="+mj-lt"/>
              </a:rPr>
              <a:t>Comments</a:t>
            </a:r>
            <a:r>
              <a:rPr lang="it-IT" sz="6000" dirty="0">
                <a:latin typeface="+mj-lt"/>
              </a:rPr>
              <a:t>…..</a:t>
            </a:r>
          </a:p>
        </p:txBody>
      </p:sp>
    </p:spTree>
    <p:extLst>
      <p:ext uri="{BB962C8B-B14F-4D97-AF65-F5344CB8AC3E}">
        <p14:creationId xmlns:p14="http://schemas.microsoft.com/office/powerpoint/2010/main" val="489177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D3F6083-B67B-7D48-AC2C-5CFA476E7660}"/>
              </a:ext>
            </a:extLst>
          </p:cNvPr>
          <p:cNvSpPr>
            <a:spLocks noGrp="1" noChangeArrowheads="1"/>
          </p:cNvSpPr>
          <p:nvPr>
            <p:ph type="title"/>
          </p:nvPr>
        </p:nvSpPr>
        <p:spPr>
          <a:xfrm>
            <a:off x="685800" y="-27384"/>
            <a:ext cx="7772400" cy="1143000"/>
          </a:xfrm>
        </p:spPr>
        <p:txBody>
          <a:bodyPr/>
          <a:lstStyle/>
          <a:p>
            <a:r>
              <a:rPr lang="it-IT" altLang="it-IT" sz="4000" b="1" dirty="0">
                <a:solidFill>
                  <a:srgbClr val="FF0000"/>
                </a:solidFill>
                <a:latin typeface="Arial" panose="020B0604020202020204" pitchFamily="34" charset="0"/>
              </a:rPr>
              <a:t>PET</a:t>
            </a:r>
          </a:p>
        </p:txBody>
      </p:sp>
      <p:sp>
        <p:nvSpPr>
          <p:cNvPr id="277507" name="Rectangle 3">
            <a:extLst>
              <a:ext uri="{FF2B5EF4-FFF2-40B4-BE49-F238E27FC236}">
                <a16:creationId xmlns:a16="http://schemas.microsoft.com/office/drawing/2014/main" id="{43922C54-A351-AA46-BE78-2586017BC149}"/>
              </a:ext>
            </a:extLst>
          </p:cNvPr>
          <p:cNvSpPr>
            <a:spLocks noGrp="1" noChangeArrowheads="1"/>
          </p:cNvSpPr>
          <p:nvPr>
            <p:ph type="body" idx="1"/>
          </p:nvPr>
        </p:nvSpPr>
        <p:spPr>
          <a:xfrm>
            <a:off x="144016" y="908720"/>
            <a:ext cx="8892480" cy="3096344"/>
          </a:xfrm>
          <a:noFill/>
          <a:ln>
            <a:solidFill>
              <a:srgbClr val="FFFF00"/>
            </a:solidFill>
            <a:miter lim="800000"/>
            <a:headEnd/>
            <a:tailEnd/>
          </a:ln>
          <a:extLst>
            <a:ext uri="{909E8E84-426E-40DD-AFC4-6F175D3DCCD1}">
              <a14:hiddenFill xmlns:a14="http://schemas.microsoft.com/office/drawing/2010/main">
                <a:solidFill>
                  <a:srgbClr val="FFFF00"/>
                </a:solidFill>
              </a14:hiddenFill>
            </a:ext>
          </a:extLst>
        </p:spPr>
        <p:txBody>
          <a:bodyPr/>
          <a:lstStyle/>
          <a:p>
            <a:pPr algn="just">
              <a:buFontTx/>
              <a:buNone/>
            </a:pPr>
            <a:r>
              <a:rPr lang="it-IT" altLang="it-IT" dirty="0"/>
              <a:t>   </a:t>
            </a:r>
            <a:r>
              <a:rPr lang="it-IT" sz="2800" dirty="0" err="1"/>
              <a:t>Positron</a:t>
            </a:r>
            <a:r>
              <a:rPr lang="it-IT" sz="2800" dirty="0"/>
              <a:t> </a:t>
            </a:r>
            <a:r>
              <a:rPr lang="it-IT" sz="2800" dirty="0" err="1"/>
              <a:t>Emission</a:t>
            </a:r>
            <a:r>
              <a:rPr lang="it-IT" sz="2800" dirty="0"/>
              <a:t> </a:t>
            </a:r>
            <a:r>
              <a:rPr lang="it-IT" sz="2800" dirty="0" err="1"/>
              <a:t>Tomography</a:t>
            </a:r>
            <a:r>
              <a:rPr lang="it-IT" sz="2800" dirty="0"/>
              <a:t> </a:t>
            </a:r>
            <a:r>
              <a:rPr lang="it-IT" sz="2800" dirty="0" err="1"/>
              <a:t>is</a:t>
            </a:r>
            <a:r>
              <a:rPr lang="it-IT" sz="2800" dirty="0"/>
              <a:t> an imaging </a:t>
            </a:r>
            <a:r>
              <a:rPr lang="it-IT" sz="2800" dirty="0" err="1"/>
              <a:t>method</a:t>
            </a:r>
            <a:r>
              <a:rPr lang="it-IT" sz="2800" dirty="0"/>
              <a:t> </a:t>
            </a:r>
            <a:r>
              <a:rPr lang="it-IT" sz="2800" dirty="0" err="1"/>
              <a:t>based</a:t>
            </a:r>
            <a:r>
              <a:rPr lang="it-IT" sz="2800" dirty="0"/>
              <a:t> on the use of </a:t>
            </a:r>
            <a:r>
              <a:rPr lang="it-IT" sz="2800" dirty="0" err="1"/>
              <a:t>tracers</a:t>
            </a:r>
            <a:r>
              <a:rPr lang="it-IT" sz="2800" dirty="0"/>
              <a:t> </a:t>
            </a:r>
            <a:r>
              <a:rPr lang="it-IT" sz="2800" dirty="0" err="1"/>
              <a:t>labeled</a:t>
            </a:r>
            <a:r>
              <a:rPr lang="it-IT" sz="2800" dirty="0"/>
              <a:t> with </a:t>
            </a:r>
            <a:r>
              <a:rPr lang="it-IT" sz="2800" dirty="0" err="1"/>
              <a:t>positron-emitting</a:t>
            </a:r>
            <a:r>
              <a:rPr lang="it-IT" sz="2800" dirty="0"/>
              <a:t> </a:t>
            </a:r>
            <a:r>
              <a:rPr lang="it-IT" sz="2800" dirty="0" err="1"/>
              <a:t>radionuclides</a:t>
            </a:r>
            <a:r>
              <a:rPr lang="it-IT" sz="2800" dirty="0"/>
              <a:t>. </a:t>
            </a:r>
            <a:r>
              <a:rPr lang="it-IT" sz="2800" dirty="0" err="1"/>
              <a:t>It</a:t>
            </a:r>
            <a:r>
              <a:rPr lang="it-IT" sz="2800" dirty="0"/>
              <a:t> displays and </a:t>
            </a:r>
            <a:r>
              <a:rPr lang="it-IT" sz="2800" dirty="0" err="1"/>
              <a:t>measures</a:t>
            </a:r>
            <a:r>
              <a:rPr lang="it-IT" sz="2800" dirty="0"/>
              <a:t> the </a:t>
            </a:r>
            <a:r>
              <a:rPr lang="it-IT" sz="2800" dirty="0" err="1"/>
              <a:t>body's</a:t>
            </a:r>
            <a:r>
              <a:rPr lang="it-IT" sz="2800" dirty="0"/>
              <a:t> </a:t>
            </a:r>
            <a:r>
              <a:rPr lang="it-IT" sz="2800" dirty="0" err="1"/>
              <a:t>biochemical</a:t>
            </a:r>
            <a:r>
              <a:rPr lang="it-IT" sz="2800" dirty="0"/>
              <a:t> and </a:t>
            </a:r>
            <a:r>
              <a:rPr lang="it-IT" sz="2800" dirty="0" err="1"/>
              <a:t>physiological</a:t>
            </a:r>
            <a:r>
              <a:rPr lang="it-IT" sz="2800" dirty="0"/>
              <a:t> </a:t>
            </a:r>
            <a:r>
              <a:rPr lang="it-IT" sz="2800" dirty="0" err="1"/>
              <a:t>processes</a:t>
            </a:r>
            <a:r>
              <a:rPr lang="it-IT" sz="2800" dirty="0"/>
              <a:t> with </a:t>
            </a:r>
            <a:r>
              <a:rPr lang="it-IT" sz="2800" dirty="0" err="1"/>
              <a:t>possible</a:t>
            </a:r>
            <a:r>
              <a:rPr lang="it-IT" sz="2800" dirty="0"/>
              <a:t> </a:t>
            </a:r>
            <a:r>
              <a:rPr lang="it-IT" sz="2800" dirty="0" err="1"/>
              <a:t>early</a:t>
            </a:r>
            <a:r>
              <a:rPr lang="it-IT" sz="2800" dirty="0"/>
              <a:t> </a:t>
            </a:r>
            <a:r>
              <a:rPr lang="it-IT" sz="2800" dirty="0" err="1"/>
              <a:t>disease</a:t>
            </a:r>
            <a:r>
              <a:rPr lang="it-IT" sz="2800" dirty="0"/>
              <a:t> </a:t>
            </a:r>
            <a:r>
              <a:rPr lang="it-IT" sz="2800" dirty="0" err="1"/>
              <a:t>assessment</a:t>
            </a:r>
            <a:r>
              <a:rPr lang="it-IT" sz="2800" dirty="0"/>
              <a:t>. The </a:t>
            </a:r>
            <a:r>
              <a:rPr lang="it-IT" sz="2800" dirty="0" err="1"/>
              <a:t>radionuclides</a:t>
            </a:r>
            <a:r>
              <a:rPr lang="it-IT" sz="2800" dirty="0"/>
              <a:t> are </a:t>
            </a:r>
            <a:r>
              <a:rPr lang="it-IT" sz="2800" dirty="0" err="1"/>
              <a:t>produced</a:t>
            </a:r>
            <a:r>
              <a:rPr lang="it-IT" sz="2800" dirty="0"/>
              <a:t> by a </a:t>
            </a:r>
            <a:r>
              <a:rPr lang="it-IT" sz="2800" dirty="0" err="1"/>
              <a:t>particle</a:t>
            </a:r>
            <a:r>
              <a:rPr lang="it-IT" sz="2800" dirty="0"/>
              <a:t> </a:t>
            </a:r>
            <a:r>
              <a:rPr lang="it-IT" sz="2800" dirty="0" err="1"/>
              <a:t>accelerator</a:t>
            </a:r>
            <a:r>
              <a:rPr lang="it-IT" sz="2800" dirty="0"/>
              <a:t> (CYCLOTRON)</a:t>
            </a:r>
            <a:endParaRPr lang="it-IT" altLang="it-IT" dirty="0">
              <a:solidFill>
                <a:srgbClr val="FFFF00"/>
              </a:solidFill>
            </a:endParaRPr>
          </a:p>
        </p:txBody>
      </p:sp>
      <p:pic>
        <p:nvPicPr>
          <p:cNvPr id="7" name="Picture 1028">
            <a:extLst>
              <a:ext uri="{FF2B5EF4-FFF2-40B4-BE49-F238E27FC236}">
                <a16:creationId xmlns:a16="http://schemas.microsoft.com/office/drawing/2014/main" id="{882A4832-FF8D-D842-91C9-6A26EAC38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043"/>
          <a:stretch>
            <a:fillRect/>
          </a:stretch>
        </p:blipFill>
        <p:spPr bwMode="auto">
          <a:xfrm>
            <a:off x="4067944" y="4326532"/>
            <a:ext cx="4876800" cy="1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FA07F688-2A68-5F43-B3D1-3FC72691440B}"/>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381000" y="4068720"/>
            <a:ext cx="3572750" cy="252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84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42E696D7-6A6A-7B48-BEEC-CFAD36B9C466}"/>
              </a:ext>
            </a:extLst>
          </p:cNvPr>
          <p:cNvSpPr>
            <a:spLocks noChangeArrowheads="1"/>
          </p:cNvSpPr>
          <p:nvPr/>
        </p:nvSpPr>
        <p:spPr bwMode="auto">
          <a:xfrm>
            <a:off x="2286000" y="2043113"/>
            <a:ext cx="45720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it-IT" altLang="it-IT" sz="4400" baseline="0">
              <a:solidFill>
                <a:schemeClr val="tx2"/>
              </a:solidFill>
              <a:latin typeface="Times New Roman" panose="02020603050405020304" pitchFamily="18" charset="0"/>
            </a:endParaRPr>
          </a:p>
          <a:p>
            <a:pPr algn="l">
              <a:spcBef>
                <a:spcPct val="50000"/>
              </a:spcBef>
            </a:pPr>
            <a:endParaRPr lang="it-IT" altLang="it-IT" sz="4400" baseline="0">
              <a:solidFill>
                <a:schemeClr val="tx2"/>
              </a:solidFill>
              <a:latin typeface="Times New Roman" panose="02020603050405020304" pitchFamily="18" charset="0"/>
            </a:endParaRPr>
          </a:p>
          <a:p>
            <a:pPr algn="l">
              <a:spcBef>
                <a:spcPct val="50000"/>
              </a:spcBef>
            </a:pPr>
            <a:endParaRPr lang="it-IT" altLang="it-IT" sz="4400" baseline="0">
              <a:solidFill>
                <a:schemeClr val="tx2"/>
              </a:solidFill>
              <a:latin typeface="Times New Roman" panose="02020603050405020304" pitchFamily="18" charset="0"/>
            </a:endParaRPr>
          </a:p>
        </p:txBody>
      </p:sp>
      <p:sp>
        <p:nvSpPr>
          <p:cNvPr id="281603" name="Rectangle 3">
            <a:extLst>
              <a:ext uri="{FF2B5EF4-FFF2-40B4-BE49-F238E27FC236}">
                <a16:creationId xmlns:a16="http://schemas.microsoft.com/office/drawing/2014/main" id="{166748A8-3462-8246-AF0B-D5280022CF79}"/>
              </a:ext>
            </a:extLst>
          </p:cNvPr>
          <p:cNvSpPr>
            <a:spLocks noChangeArrowheads="1"/>
          </p:cNvSpPr>
          <p:nvPr/>
        </p:nvSpPr>
        <p:spPr bwMode="auto">
          <a:xfrm>
            <a:off x="609600" y="76200"/>
            <a:ext cx="80772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it-IT" sz="3200" b="1" baseline="0" dirty="0">
                <a:solidFill>
                  <a:srgbClr val="CC0000"/>
                </a:solidFill>
                <a:effectLst>
                  <a:outerShdw blurRad="38100" dist="38100" dir="2700000" algn="tl">
                    <a:srgbClr val="000000"/>
                  </a:outerShdw>
                </a:effectLst>
                <a:latin typeface="Comic Sans MS" panose="030F0902030302020204" pitchFamily="66" charset="0"/>
              </a:rPr>
              <a:t>PET</a:t>
            </a:r>
            <a:r>
              <a:rPr lang="en-US" altLang="it-IT" sz="3200" b="1" baseline="0" dirty="0">
                <a:solidFill>
                  <a:srgbClr val="FFCC00"/>
                </a:solidFill>
                <a:effectLst>
                  <a:outerShdw blurRad="38100" dist="38100" dir="2700000" algn="tl">
                    <a:srgbClr val="000000"/>
                  </a:outerShdw>
                </a:effectLst>
                <a:latin typeface="Comic Sans MS" panose="030F0902030302020204" pitchFamily="66" charset="0"/>
              </a:rPr>
              <a:t>-</a:t>
            </a:r>
            <a:r>
              <a:rPr lang="en-US" altLang="it-IT" sz="3200" b="1" baseline="0" dirty="0" err="1">
                <a:solidFill>
                  <a:srgbClr val="FFCC00"/>
                </a:solidFill>
                <a:effectLst>
                  <a:outerShdw blurRad="38100" dist="38100" dir="2700000" algn="tl">
                    <a:srgbClr val="000000"/>
                  </a:outerShdw>
                </a:effectLst>
                <a:latin typeface="Comic Sans MS" panose="030F0902030302020204" pitchFamily="66" charset="0"/>
              </a:rPr>
              <a:t>Ciclotron</a:t>
            </a:r>
            <a:r>
              <a:rPr lang="en-US" altLang="it-IT" sz="3200" b="1" baseline="0" dirty="0">
                <a:solidFill>
                  <a:srgbClr val="FFCC00"/>
                </a:solidFill>
                <a:effectLst>
                  <a:outerShdw blurRad="38100" dist="38100" dir="2700000" algn="tl">
                    <a:srgbClr val="000000"/>
                  </a:outerShdw>
                </a:effectLst>
                <a:latin typeface="Comic Sans MS" panose="030F0902030302020204" pitchFamily="66" charset="0"/>
              </a:rPr>
              <a:t> Installation</a:t>
            </a:r>
          </a:p>
        </p:txBody>
      </p:sp>
      <p:sp>
        <p:nvSpPr>
          <p:cNvPr id="281604" name="Rectangle 4">
            <a:extLst>
              <a:ext uri="{FF2B5EF4-FFF2-40B4-BE49-F238E27FC236}">
                <a16:creationId xmlns:a16="http://schemas.microsoft.com/office/drawing/2014/main" id="{5D7E0E5B-F189-8142-B78C-815E9FE3E419}"/>
              </a:ext>
            </a:extLst>
          </p:cNvPr>
          <p:cNvSpPr>
            <a:spLocks noChangeArrowheads="1"/>
          </p:cNvSpPr>
          <p:nvPr/>
        </p:nvSpPr>
        <p:spPr bwMode="auto">
          <a:xfrm>
            <a:off x="1854200" y="1739900"/>
            <a:ext cx="6334125"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2438" indent="-452438" algn="l">
              <a:defRPr>
                <a:solidFill>
                  <a:schemeClr val="tx1"/>
                </a:solidFill>
                <a:latin typeface="Arial" panose="020B0604020202020204" pitchFamily="34" charset="0"/>
              </a:defRPr>
            </a:lvl1pPr>
            <a:lvl2pPr marL="1052513" indent="-384175" algn="l">
              <a:defRPr>
                <a:solidFill>
                  <a:schemeClr val="tx1"/>
                </a:solidFill>
                <a:latin typeface="Arial" panose="020B0604020202020204" pitchFamily="34" charset="0"/>
              </a:defRPr>
            </a:lvl2pPr>
            <a:lvl3pPr marL="1471613" indent="-228600" algn="l">
              <a:defRPr>
                <a:solidFill>
                  <a:schemeClr val="tx1"/>
                </a:solidFill>
                <a:latin typeface="Arial" panose="020B0604020202020204" pitchFamily="34" charset="0"/>
              </a:defRPr>
            </a:lvl3pPr>
            <a:lvl4pPr marL="1833563" indent="-171450" algn="l">
              <a:defRPr>
                <a:solidFill>
                  <a:schemeClr val="tx1"/>
                </a:solidFill>
                <a:latin typeface="Arial" panose="020B0604020202020204" pitchFamily="34" charset="0"/>
              </a:defRPr>
            </a:lvl4pPr>
            <a:lvl5pPr marL="2195513" indent="-171450" algn="l">
              <a:defRPr>
                <a:solidFill>
                  <a:schemeClr val="tx1"/>
                </a:solidFill>
                <a:latin typeface="Arial" panose="020B0604020202020204" pitchFamily="34" charset="0"/>
              </a:defRPr>
            </a:lvl5pPr>
            <a:lvl6pPr marL="2652713" indent="-171450" fontAlgn="base">
              <a:spcBef>
                <a:spcPct val="0"/>
              </a:spcBef>
              <a:spcAft>
                <a:spcPct val="0"/>
              </a:spcAft>
              <a:defRPr>
                <a:solidFill>
                  <a:schemeClr val="tx1"/>
                </a:solidFill>
                <a:latin typeface="Arial" panose="020B0604020202020204" pitchFamily="34" charset="0"/>
              </a:defRPr>
            </a:lvl6pPr>
            <a:lvl7pPr marL="3109913" indent="-171450" fontAlgn="base">
              <a:spcBef>
                <a:spcPct val="0"/>
              </a:spcBef>
              <a:spcAft>
                <a:spcPct val="0"/>
              </a:spcAft>
              <a:defRPr>
                <a:solidFill>
                  <a:schemeClr val="tx1"/>
                </a:solidFill>
                <a:latin typeface="Arial" panose="020B0604020202020204" pitchFamily="34" charset="0"/>
              </a:defRPr>
            </a:lvl7pPr>
            <a:lvl8pPr marL="3567113" indent="-171450" fontAlgn="base">
              <a:spcBef>
                <a:spcPct val="0"/>
              </a:spcBef>
              <a:spcAft>
                <a:spcPct val="0"/>
              </a:spcAft>
              <a:defRPr>
                <a:solidFill>
                  <a:schemeClr val="tx1"/>
                </a:solidFill>
                <a:latin typeface="Arial" panose="020B0604020202020204" pitchFamily="34" charset="0"/>
              </a:defRPr>
            </a:lvl8pPr>
            <a:lvl9pPr marL="4024313" indent="-171450" fontAlgn="base">
              <a:spcBef>
                <a:spcPct val="0"/>
              </a:spcBef>
              <a:spcAft>
                <a:spcPct val="0"/>
              </a:spcAft>
              <a:defRPr>
                <a:solidFill>
                  <a:schemeClr val="tx1"/>
                </a:solidFill>
                <a:latin typeface="Arial" panose="020B0604020202020204" pitchFamily="34" charset="0"/>
              </a:defRPr>
            </a:lvl9pPr>
          </a:lstStyle>
          <a:p>
            <a:pPr>
              <a:spcBef>
                <a:spcPct val="40000"/>
              </a:spcBef>
            </a:pPr>
            <a:endParaRPr lang="it-IT" altLang="it-IT" sz="2400" baseline="0">
              <a:latin typeface="Times New Roman" panose="02020603050405020304" pitchFamily="18" charset="0"/>
            </a:endParaRPr>
          </a:p>
        </p:txBody>
      </p:sp>
      <p:sp>
        <p:nvSpPr>
          <p:cNvPr id="281605" name="Text Box 5">
            <a:extLst>
              <a:ext uri="{FF2B5EF4-FFF2-40B4-BE49-F238E27FC236}">
                <a16:creationId xmlns:a16="http://schemas.microsoft.com/office/drawing/2014/main" id="{09D377AB-C6D9-5143-8D5B-598316F78556}"/>
              </a:ext>
            </a:extLst>
          </p:cNvPr>
          <p:cNvSpPr txBox="1">
            <a:spLocks noChangeArrowheads="1"/>
          </p:cNvSpPr>
          <p:nvPr/>
        </p:nvSpPr>
        <p:spPr bwMode="auto">
          <a:xfrm>
            <a:off x="152400" y="1143000"/>
            <a:ext cx="1828800" cy="73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nSpc>
                <a:spcPct val="87000"/>
              </a:lnSpc>
            </a:pPr>
            <a:r>
              <a:rPr lang="en-US" altLang="it-IT" sz="2400" b="1" baseline="0" dirty="0" err="1">
                <a:solidFill>
                  <a:srgbClr val="CC0000"/>
                </a:solidFill>
                <a:latin typeface="Comic Sans MS" panose="030F0902030302020204" pitchFamily="66" charset="0"/>
              </a:rPr>
              <a:t>Ciclotr</a:t>
            </a:r>
            <a:r>
              <a:rPr lang="en-US" altLang="it-IT" sz="2400" b="1" dirty="0" err="1">
                <a:solidFill>
                  <a:srgbClr val="CC0000"/>
                </a:solidFill>
                <a:latin typeface="Comic Sans MS" panose="030F0902030302020204" pitchFamily="66" charset="0"/>
              </a:rPr>
              <a:t>on</a:t>
            </a:r>
            <a:r>
              <a:rPr lang="en-US" altLang="it-IT" sz="2400" b="1" dirty="0">
                <a:solidFill>
                  <a:srgbClr val="CC0000"/>
                </a:solidFill>
                <a:latin typeface="Comic Sans MS" panose="030F0902030302020204" pitchFamily="66" charset="0"/>
              </a:rPr>
              <a:t> </a:t>
            </a:r>
            <a:r>
              <a:rPr lang="en-US" altLang="it-IT" sz="2400" b="1" baseline="0" dirty="0">
                <a:solidFill>
                  <a:srgbClr val="CC0000"/>
                </a:solidFill>
                <a:latin typeface="Comic Sans MS" panose="030F0902030302020204" pitchFamily="66" charset="0"/>
              </a:rPr>
              <a:t>beam</a:t>
            </a:r>
          </a:p>
        </p:txBody>
      </p:sp>
      <p:sp>
        <p:nvSpPr>
          <p:cNvPr id="281606" name="Rectangle 6">
            <a:extLst>
              <a:ext uri="{FF2B5EF4-FFF2-40B4-BE49-F238E27FC236}">
                <a16:creationId xmlns:a16="http://schemas.microsoft.com/office/drawing/2014/main" id="{10706E52-40DC-3844-824F-13E2A8432502}"/>
              </a:ext>
            </a:extLst>
          </p:cNvPr>
          <p:cNvSpPr>
            <a:spLocks noChangeArrowheads="1"/>
          </p:cNvSpPr>
          <p:nvPr/>
        </p:nvSpPr>
        <p:spPr bwMode="auto">
          <a:xfrm>
            <a:off x="3276600" y="2362200"/>
            <a:ext cx="2133600" cy="460375"/>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87000"/>
              </a:lnSpc>
            </a:pPr>
            <a:r>
              <a:rPr lang="en-US" altLang="it-IT" sz="2800" b="1" baseline="0">
                <a:solidFill>
                  <a:srgbClr val="134BFF"/>
                </a:solidFill>
                <a:latin typeface="Times New Roman" panose="02020603050405020304" pitchFamily="18" charset="0"/>
              </a:rPr>
              <a:t>Target</a:t>
            </a:r>
          </a:p>
        </p:txBody>
      </p:sp>
      <p:sp>
        <p:nvSpPr>
          <p:cNvPr id="281607" name="Line 7">
            <a:extLst>
              <a:ext uri="{FF2B5EF4-FFF2-40B4-BE49-F238E27FC236}">
                <a16:creationId xmlns:a16="http://schemas.microsoft.com/office/drawing/2014/main" id="{8B144A9E-923B-0E40-811F-8E25A69DACF9}"/>
              </a:ext>
            </a:extLst>
          </p:cNvPr>
          <p:cNvSpPr>
            <a:spLocks noChangeShapeType="1"/>
          </p:cNvSpPr>
          <p:nvPr/>
        </p:nvSpPr>
        <p:spPr bwMode="auto">
          <a:xfrm>
            <a:off x="30163" y="890588"/>
            <a:ext cx="9137650" cy="0"/>
          </a:xfrm>
          <a:prstGeom prst="line">
            <a:avLst/>
          </a:prstGeom>
          <a:noFill/>
          <a:ln w="25400">
            <a:solidFill>
              <a:srgbClr val="CC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1608" name="AutoShape 8">
            <a:extLst>
              <a:ext uri="{FF2B5EF4-FFF2-40B4-BE49-F238E27FC236}">
                <a16:creationId xmlns:a16="http://schemas.microsoft.com/office/drawing/2014/main" id="{7C27B751-F672-4942-B97A-C95BE82A776C}"/>
              </a:ext>
            </a:extLst>
          </p:cNvPr>
          <p:cNvSpPr>
            <a:spLocks noChangeArrowheads="1"/>
          </p:cNvSpPr>
          <p:nvPr/>
        </p:nvSpPr>
        <p:spPr bwMode="auto">
          <a:xfrm rot="-32400000">
            <a:off x="3962400" y="1066800"/>
            <a:ext cx="1600200" cy="1162050"/>
          </a:xfrm>
          <a:custGeom>
            <a:avLst/>
            <a:gdLst>
              <a:gd name="G0" fmla="+- 12764 0 0"/>
              <a:gd name="G1" fmla="+- 18026 0 0"/>
              <a:gd name="G2" fmla="+- 8108 0 0"/>
              <a:gd name="G3" fmla="*/ 12764 1 2"/>
              <a:gd name="G4" fmla="+- G3 10800 0"/>
              <a:gd name="G5" fmla="+- 21600 12764 18026"/>
              <a:gd name="G6" fmla="+- 18026 8108 0"/>
              <a:gd name="G7" fmla="*/ G6 1 2"/>
              <a:gd name="G8" fmla="*/ 18026 2 1"/>
              <a:gd name="G9" fmla="+- G8 0 21600"/>
              <a:gd name="G10" fmla="*/ 21600 G0 G1"/>
              <a:gd name="G11" fmla="*/ 21600 G4 G1"/>
              <a:gd name="G12" fmla="*/ 21600 G5 G1"/>
              <a:gd name="G13" fmla="*/ 21600 G7 G1"/>
              <a:gd name="G14" fmla="*/ 18026 1 2"/>
              <a:gd name="G15" fmla="+- G5 0 G4"/>
              <a:gd name="G16" fmla="+- G0 0 G4"/>
              <a:gd name="G17" fmla="*/ G2 G15 G16"/>
              <a:gd name="T0" fmla="*/ 17182 w 21600"/>
              <a:gd name="T1" fmla="*/ 0 h 21600"/>
              <a:gd name="T2" fmla="*/ 12764 w 21600"/>
              <a:gd name="T3" fmla="*/ 8108 h 21600"/>
              <a:gd name="T4" fmla="*/ 0 w 21600"/>
              <a:gd name="T5" fmla="*/ 20589 h 21600"/>
              <a:gd name="T6" fmla="*/ 9013 w 21600"/>
              <a:gd name="T7" fmla="*/ 21600 h 21600"/>
              <a:gd name="T8" fmla="*/ 18026 w 21600"/>
              <a:gd name="T9" fmla="*/ 15658 h 21600"/>
              <a:gd name="T10" fmla="*/ 21600 w 21600"/>
              <a:gd name="T11" fmla="*/ 8108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182" y="0"/>
                </a:moveTo>
                <a:lnTo>
                  <a:pt x="12764" y="8108"/>
                </a:lnTo>
                <a:lnTo>
                  <a:pt x="16338" y="8108"/>
                </a:lnTo>
                <a:lnTo>
                  <a:pt x="16338" y="19577"/>
                </a:lnTo>
                <a:lnTo>
                  <a:pt x="0" y="19577"/>
                </a:lnTo>
                <a:lnTo>
                  <a:pt x="0" y="21600"/>
                </a:lnTo>
                <a:lnTo>
                  <a:pt x="18026" y="21600"/>
                </a:lnTo>
                <a:lnTo>
                  <a:pt x="18026" y="8108"/>
                </a:lnTo>
                <a:lnTo>
                  <a:pt x="21600" y="8108"/>
                </a:lnTo>
                <a:close/>
              </a:path>
            </a:pathLst>
          </a:custGeom>
          <a:solidFill>
            <a:srgbClr val="FFCC00"/>
          </a:solidFill>
          <a:ln w="31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0488" tIns="44450" rIns="90488" bIns="44450" anchor="ctr"/>
          <a:lstStyle/>
          <a:p>
            <a:pPr>
              <a:lnSpc>
                <a:spcPct val="87000"/>
              </a:lnSpc>
            </a:pPr>
            <a:endParaRPr lang="it-IT" altLang="it-IT" sz="3200" b="1" baseline="0">
              <a:solidFill>
                <a:srgbClr val="FFCC00"/>
              </a:solidFill>
              <a:latin typeface="Times New Roman" panose="02020603050405020304" pitchFamily="18" charset="0"/>
            </a:endParaRPr>
          </a:p>
        </p:txBody>
      </p:sp>
      <p:sp>
        <p:nvSpPr>
          <p:cNvPr id="281609" name="Rectangle 9">
            <a:extLst>
              <a:ext uri="{FF2B5EF4-FFF2-40B4-BE49-F238E27FC236}">
                <a16:creationId xmlns:a16="http://schemas.microsoft.com/office/drawing/2014/main" id="{405C0D4A-7F9F-A648-9168-A865B5E3E7AF}"/>
              </a:ext>
            </a:extLst>
          </p:cNvPr>
          <p:cNvSpPr>
            <a:spLocks noChangeArrowheads="1"/>
          </p:cNvSpPr>
          <p:nvPr/>
        </p:nvSpPr>
        <p:spPr bwMode="auto">
          <a:xfrm>
            <a:off x="5384800" y="890588"/>
            <a:ext cx="36068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a:lnSpc>
                <a:spcPct val="87000"/>
              </a:lnSpc>
            </a:pPr>
            <a:r>
              <a:rPr lang="en-US" altLang="it-IT" sz="2600" b="1" baseline="0" dirty="0">
                <a:solidFill>
                  <a:srgbClr val="FF0000"/>
                </a:solidFill>
                <a:latin typeface="Comic Sans MS" panose="030F0902030302020204" pitchFamily="66" charset="0"/>
              </a:rPr>
              <a:t>Target Materials</a:t>
            </a:r>
          </a:p>
          <a:p>
            <a:pPr algn="r">
              <a:lnSpc>
                <a:spcPct val="95000"/>
              </a:lnSpc>
            </a:pPr>
            <a:r>
              <a:rPr lang="en-US" altLang="it-IT" sz="2400" b="1" baseline="0" dirty="0">
                <a:solidFill>
                  <a:srgbClr val="FF0000"/>
                </a:solidFill>
                <a:latin typeface="Times New Roman" panose="02020603050405020304" pitchFamily="18" charset="0"/>
              </a:rPr>
              <a:t>H</a:t>
            </a:r>
            <a:r>
              <a:rPr lang="en-US" altLang="it-IT" b="1" baseline="-25000" dirty="0">
                <a:solidFill>
                  <a:srgbClr val="FF0000"/>
                </a:solidFill>
                <a:latin typeface="Times New Roman" panose="02020603050405020304" pitchFamily="18" charset="0"/>
              </a:rPr>
              <a:t>2</a:t>
            </a:r>
            <a:r>
              <a:rPr lang="en-US" altLang="it-IT" b="1" baseline="30000" dirty="0">
                <a:solidFill>
                  <a:srgbClr val="FF0000"/>
                </a:solidFill>
                <a:latin typeface="Times New Roman" panose="02020603050405020304" pitchFamily="18" charset="0"/>
              </a:rPr>
              <a:t>18</a:t>
            </a:r>
            <a:r>
              <a:rPr lang="en-US" altLang="it-IT" sz="2400" b="1" baseline="0" dirty="0">
                <a:solidFill>
                  <a:srgbClr val="FF0000"/>
                </a:solidFill>
                <a:latin typeface="Times New Roman" panose="02020603050405020304" pitchFamily="18" charset="0"/>
              </a:rPr>
              <a:t>O  (p </a:t>
            </a:r>
            <a:r>
              <a:rPr lang="en-US" altLang="it-IT" sz="2400" b="1" baseline="0" dirty="0">
                <a:solidFill>
                  <a:srgbClr val="FF0000"/>
                </a:solidFill>
                <a:latin typeface="Times New Roman" panose="02020603050405020304" pitchFamily="18" charset="0"/>
                <a:sym typeface="Symbol" pitchFamily="2" charset="2"/>
              </a:rPr>
              <a:t></a:t>
            </a:r>
            <a:r>
              <a:rPr lang="en-US" altLang="it-IT" sz="2400" b="1" baseline="0" dirty="0">
                <a:solidFill>
                  <a:srgbClr val="FF0000"/>
                </a:solidFill>
                <a:latin typeface="Times New Roman" panose="02020603050405020304" pitchFamily="18" charset="0"/>
              </a:rPr>
              <a:t> </a:t>
            </a:r>
            <a:r>
              <a:rPr lang="en-US" altLang="it-IT" b="1" baseline="30000" dirty="0">
                <a:solidFill>
                  <a:srgbClr val="FF0000"/>
                </a:solidFill>
                <a:latin typeface="Times New Roman" panose="02020603050405020304" pitchFamily="18" charset="0"/>
              </a:rPr>
              <a:t>18</a:t>
            </a:r>
            <a:r>
              <a:rPr lang="en-US" altLang="it-IT" sz="2400" b="1" baseline="0" dirty="0">
                <a:solidFill>
                  <a:srgbClr val="FF0000"/>
                </a:solidFill>
                <a:latin typeface="Times New Roman" panose="02020603050405020304" pitchFamily="18" charset="0"/>
              </a:rPr>
              <a:t>F) </a:t>
            </a:r>
          </a:p>
          <a:p>
            <a:pPr algn="r">
              <a:lnSpc>
                <a:spcPct val="95000"/>
              </a:lnSpc>
            </a:pPr>
            <a:r>
              <a:rPr lang="en-US" altLang="it-IT" sz="2400" b="1" baseline="0" dirty="0">
                <a:solidFill>
                  <a:srgbClr val="FF0000"/>
                </a:solidFill>
                <a:latin typeface="Times New Roman" panose="02020603050405020304" pitchFamily="18" charset="0"/>
              </a:rPr>
              <a:t>H</a:t>
            </a:r>
            <a:r>
              <a:rPr lang="en-US" altLang="it-IT" b="1" baseline="-25000" dirty="0">
                <a:solidFill>
                  <a:srgbClr val="FF0000"/>
                </a:solidFill>
                <a:latin typeface="Times New Roman" panose="02020603050405020304" pitchFamily="18" charset="0"/>
              </a:rPr>
              <a:t>2</a:t>
            </a:r>
            <a:r>
              <a:rPr lang="en-US" altLang="it-IT" b="1" baseline="30000" dirty="0">
                <a:solidFill>
                  <a:srgbClr val="FF0000"/>
                </a:solidFill>
                <a:latin typeface="Times New Roman" panose="02020603050405020304" pitchFamily="18" charset="0"/>
              </a:rPr>
              <a:t>16</a:t>
            </a:r>
            <a:r>
              <a:rPr lang="en-US" altLang="it-IT" sz="2400" b="1" baseline="0" dirty="0">
                <a:solidFill>
                  <a:srgbClr val="FF0000"/>
                </a:solidFill>
                <a:latin typeface="Times New Roman" panose="02020603050405020304" pitchFamily="18" charset="0"/>
              </a:rPr>
              <a:t>O  ( p</a:t>
            </a:r>
            <a:r>
              <a:rPr lang="en-US" altLang="it-IT" sz="2400" b="1" baseline="0" dirty="0">
                <a:solidFill>
                  <a:srgbClr val="FF0000"/>
                </a:solidFill>
                <a:latin typeface="Times New Roman" panose="02020603050405020304" pitchFamily="18" charset="0"/>
                <a:sym typeface="Symbol" pitchFamily="2" charset="2"/>
              </a:rPr>
              <a:t></a:t>
            </a:r>
            <a:r>
              <a:rPr lang="en-US" altLang="it-IT" sz="2400" b="1" baseline="0" dirty="0">
                <a:solidFill>
                  <a:srgbClr val="FF0000"/>
                </a:solidFill>
                <a:latin typeface="Times New Roman" panose="02020603050405020304" pitchFamily="18" charset="0"/>
              </a:rPr>
              <a:t> </a:t>
            </a:r>
            <a:r>
              <a:rPr lang="en-US" altLang="it-IT" b="1" baseline="30000" dirty="0">
                <a:solidFill>
                  <a:srgbClr val="FF0000"/>
                </a:solidFill>
                <a:latin typeface="Times New Roman" panose="02020603050405020304" pitchFamily="18" charset="0"/>
              </a:rPr>
              <a:t>13</a:t>
            </a:r>
            <a:r>
              <a:rPr lang="en-US" altLang="it-IT" sz="2400" b="1" baseline="0" dirty="0">
                <a:solidFill>
                  <a:srgbClr val="FF0000"/>
                </a:solidFill>
                <a:latin typeface="Times New Roman" panose="02020603050405020304" pitchFamily="18" charset="0"/>
              </a:rPr>
              <a:t>N)</a:t>
            </a:r>
          </a:p>
          <a:p>
            <a:pPr algn="r">
              <a:lnSpc>
                <a:spcPct val="95000"/>
              </a:lnSpc>
            </a:pPr>
            <a:r>
              <a:rPr lang="en-US" altLang="it-IT" b="1" baseline="30000" dirty="0">
                <a:solidFill>
                  <a:srgbClr val="FF0000"/>
                </a:solidFill>
                <a:latin typeface="Times New Roman" panose="02020603050405020304" pitchFamily="18" charset="0"/>
              </a:rPr>
              <a:t>14</a:t>
            </a:r>
            <a:r>
              <a:rPr lang="en-US" altLang="it-IT" sz="2400" b="1" baseline="0" dirty="0">
                <a:solidFill>
                  <a:srgbClr val="FF0000"/>
                </a:solidFill>
                <a:latin typeface="Times New Roman" panose="02020603050405020304" pitchFamily="18" charset="0"/>
              </a:rPr>
              <a:t>N  (p </a:t>
            </a:r>
            <a:r>
              <a:rPr lang="en-US" altLang="it-IT" sz="2400" b="1" baseline="0" dirty="0">
                <a:solidFill>
                  <a:srgbClr val="FF0000"/>
                </a:solidFill>
                <a:latin typeface="Times New Roman" panose="02020603050405020304" pitchFamily="18" charset="0"/>
                <a:sym typeface="Symbol" pitchFamily="2" charset="2"/>
              </a:rPr>
              <a:t></a:t>
            </a:r>
            <a:r>
              <a:rPr lang="en-US" altLang="it-IT" sz="2400" b="1" baseline="0" dirty="0">
                <a:solidFill>
                  <a:srgbClr val="FF0000"/>
                </a:solidFill>
                <a:latin typeface="Times New Roman" panose="02020603050405020304" pitchFamily="18" charset="0"/>
              </a:rPr>
              <a:t> </a:t>
            </a:r>
            <a:r>
              <a:rPr lang="en-US" altLang="it-IT" b="1" baseline="30000" dirty="0">
                <a:solidFill>
                  <a:srgbClr val="FF0000"/>
                </a:solidFill>
                <a:latin typeface="Times New Roman" panose="02020603050405020304" pitchFamily="18" charset="0"/>
              </a:rPr>
              <a:t>11</a:t>
            </a:r>
            <a:r>
              <a:rPr lang="en-US" altLang="it-IT" sz="2400" b="1" baseline="0" dirty="0">
                <a:solidFill>
                  <a:srgbClr val="FF0000"/>
                </a:solidFill>
                <a:latin typeface="Times New Roman" panose="02020603050405020304" pitchFamily="18" charset="0"/>
              </a:rPr>
              <a:t>C)</a:t>
            </a:r>
          </a:p>
          <a:p>
            <a:pPr algn="r">
              <a:lnSpc>
                <a:spcPct val="95000"/>
              </a:lnSpc>
            </a:pPr>
            <a:r>
              <a:rPr lang="en-US" altLang="it-IT" b="1" baseline="30000" dirty="0">
                <a:solidFill>
                  <a:srgbClr val="FF0000"/>
                </a:solidFill>
                <a:latin typeface="Times New Roman" panose="02020603050405020304" pitchFamily="18" charset="0"/>
              </a:rPr>
              <a:t>15</a:t>
            </a:r>
            <a:r>
              <a:rPr lang="en-US" altLang="it-IT" sz="2400" b="1" baseline="0" dirty="0">
                <a:solidFill>
                  <a:srgbClr val="FF0000"/>
                </a:solidFill>
                <a:latin typeface="Times New Roman" panose="02020603050405020304" pitchFamily="18" charset="0"/>
              </a:rPr>
              <a:t>N  (p </a:t>
            </a:r>
            <a:r>
              <a:rPr lang="en-US" altLang="it-IT" sz="2400" b="1" baseline="0" dirty="0">
                <a:solidFill>
                  <a:srgbClr val="FF0000"/>
                </a:solidFill>
                <a:latin typeface="Times New Roman" panose="02020603050405020304" pitchFamily="18" charset="0"/>
                <a:sym typeface="Symbol" pitchFamily="2" charset="2"/>
              </a:rPr>
              <a:t></a:t>
            </a:r>
            <a:r>
              <a:rPr lang="en-US" altLang="it-IT" sz="2400" b="1" baseline="0" dirty="0">
                <a:solidFill>
                  <a:srgbClr val="FF0000"/>
                </a:solidFill>
                <a:latin typeface="Times New Roman" panose="02020603050405020304" pitchFamily="18" charset="0"/>
              </a:rPr>
              <a:t> </a:t>
            </a:r>
            <a:r>
              <a:rPr lang="en-US" altLang="it-IT" b="1" baseline="30000" dirty="0">
                <a:solidFill>
                  <a:srgbClr val="FF0000"/>
                </a:solidFill>
                <a:latin typeface="Times New Roman" panose="02020603050405020304" pitchFamily="18" charset="0"/>
              </a:rPr>
              <a:t>15</a:t>
            </a:r>
            <a:r>
              <a:rPr lang="en-US" altLang="it-IT" sz="2400" b="1" baseline="0" dirty="0">
                <a:solidFill>
                  <a:srgbClr val="FF0000"/>
                </a:solidFill>
                <a:latin typeface="Times New Roman" panose="02020603050405020304" pitchFamily="18" charset="0"/>
              </a:rPr>
              <a:t>O)</a:t>
            </a:r>
          </a:p>
        </p:txBody>
      </p:sp>
      <p:sp>
        <p:nvSpPr>
          <p:cNvPr id="281610" name="Line 10">
            <a:extLst>
              <a:ext uri="{FF2B5EF4-FFF2-40B4-BE49-F238E27FC236}">
                <a16:creationId xmlns:a16="http://schemas.microsoft.com/office/drawing/2014/main" id="{6BA4FC49-F5D1-3949-AE87-40B5AFE7B729}"/>
              </a:ext>
            </a:extLst>
          </p:cNvPr>
          <p:cNvSpPr>
            <a:spLocks noChangeShapeType="1"/>
          </p:cNvSpPr>
          <p:nvPr/>
        </p:nvSpPr>
        <p:spPr bwMode="auto">
          <a:xfrm>
            <a:off x="4356100" y="3103563"/>
            <a:ext cx="0" cy="1392237"/>
          </a:xfrm>
          <a:prstGeom prst="line">
            <a:avLst/>
          </a:prstGeom>
          <a:noFill/>
          <a:ln w="155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281611" name="Rectangle 11">
            <a:extLst>
              <a:ext uri="{FF2B5EF4-FFF2-40B4-BE49-F238E27FC236}">
                <a16:creationId xmlns:a16="http://schemas.microsoft.com/office/drawing/2014/main" id="{2EA2FD71-9D6A-DD44-B31E-AB9921EB9CEB}"/>
              </a:ext>
            </a:extLst>
          </p:cNvPr>
          <p:cNvSpPr>
            <a:spLocks noChangeArrowheads="1"/>
          </p:cNvSpPr>
          <p:nvPr/>
        </p:nvSpPr>
        <p:spPr bwMode="auto">
          <a:xfrm>
            <a:off x="457200" y="3332163"/>
            <a:ext cx="3898900" cy="78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87000"/>
              </a:lnSpc>
            </a:pPr>
            <a:r>
              <a:rPr lang="en-US" altLang="it-IT" sz="2600" b="1" baseline="0" dirty="0">
                <a:solidFill>
                  <a:srgbClr val="FF0000"/>
                </a:solidFill>
                <a:latin typeface="Comic Sans MS" panose="030F0902030302020204" pitchFamily="66" charset="0"/>
              </a:rPr>
              <a:t>Radioactive products</a:t>
            </a:r>
          </a:p>
          <a:p>
            <a:pPr>
              <a:lnSpc>
                <a:spcPct val="95000"/>
              </a:lnSpc>
            </a:pPr>
            <a:r>
              <a:rPr lang="en-US" altLang="it-IT" b="1" baseline="30000" dirty="0">
                <a:solidFill>
                  <a:srgbClr val="FF0000"/>
                </a:solidFill>
                <a:latin typeface="Times New Roman" panose="02020603050405020304" pitchFamily="18" charset="0"/>
              </a:rPr>
              <a:t>18</a:t>
            </a:r>
            <a:r>
              <a:rPr lang="en-US" altLang="it-IT" sz="2400" b="1" baseline="0" dirty="0">
                <a:solidFill>
                  <a:srgbClr val="FF0000"/>
                </a:solidFill>
                <a:latin typeface="Times New Roman" panose="02020603050405020304" pitchFamily="18" charset="0"/>
              </a:rPr>
              <a:t>F, </a:t>
            </a:r>
            <a:r>
              <a:rPr lang="en-US" altLang="it-IT" b="1" baseline="30000" dirty="0">
                <a:solidFill>
                  <a:srgbClr val="FF0000"/>
                </a:solidFill>
                <a:latin typeface="Times New Roman" panose="02020603050405020304" pitchFamily="18" charset="0"/>
              </a:rPr>
              <a:t>13</a:t>
            </a:r>
            <a:r>
              <a:rPr lang="en-US" altLang="it-IT" sz="2400" b="1" baseline="0" dirty="0">
                <a:solidFill>
                  <a:srgbClr val="FF0000"/>
                </a:solidFill>
                <a:latin typeface="Times New Roman" panose="02020603050405020304" pitchFamily="18" charset="0"/>
              </a:rPr>
              <a:t>N, </a:t>
            </a:r>
            <a:r>
              <a:rPr lang="en-US" altLang="it-IT" b="1" baseline="30000" dirty="0">
                <a:solidFill>
                  <a:srgbClr val="FF0000"/>
                </a:solidFill>
                <a:latin typeface="Times New Roman" panose="02020603050405020304" pitchFamily="18" charset="0"/>
              </a:rPr>
              <a:t>11</a:t>
            </a:r>
            <a:r>
              <a:rPr lang="en-US" altLang="it-IT" sz="2400" b="1" baseline="0" dirty="0">
                <a:solidFill>
                  <a:srgbClr val="FF0000"/>
                </a:solidFill>
                <a:latin typeface="Times New Roman" panose="02020603050405020304" pitchFamily="18" charset="0"/>
              </a:rPr>
              <a:t>C, </a:t>
            </a:r>
            <a:r>
              <a:rPr lang="en-US" altLang="it-IT" b="1" baseline="30000" dirty="0">
                <a:solidFill>
                  <a:srgbClr val="FF0000"/>
                </a:solidFill>
                <a:latin typeface="Times New Roman" panose="02020603050405020304" pitchFamily="18" charset="0"/>
              </a:rPr>
              <a:t>15</a:t>
            </a:r>
            <a:r>
              <a:rPr lang="en-US" altLang="it-IT" sz="2400" b="1" baseline="0" dirty="0">
                <a:solidFill>
                  <a:srgbClr val="FF0000"/>
                </a:solidFill>
                <a:latin typeface="Times New Roman" panose="02020603050405020304" pitchFamily="18" charset="0"/>
              </a:rPr>
              <a:t>O</a:t>
            </a:r>
          </a:p>
        </p:txBody>
      </p:sp>
      <p:graphicFrame>
        <p:nvGraphicFramePr>
          <p:cNvPr id="281612" name="Object 12">
            <a:extLst>
              <a:ext uri="{FF2B5EF4-FFF2-40B4-BE49-F238E27FC236}">
                <a16:creationId xmlns:a16="http://schemas.microsoft.com/office/drawing/2014/main" id="{F58C265F-1234-5047-83BE-C7A7BFE12F62}"/>
              </a:ext>
            </a:extLst>
          </p:cNvPr>
          <p:cNvGraphicFramePr>
            <a:graphicFrameLocks noChangeAspect="1"/>
          </p:cNvGraphicFramePr>
          <p:nvPr/>
        </p:nvGraphicFramePr>
        <p:xfrm>
          <a:off x="3498850" y="4724400"/>
          <a:ext cx="1606550" cy="1676400"/>
        </p:xfrm>
        <a:graphic>
          <a:graphicData uri="http://schemas.openxmlformats.org/presentationml/2006/ole">
            <mc:AlternateContent xmlns:mc="http://schemas.openxmlformats.org/markup-compatibility/2006">
              <mc:Choice xmlns:v="urn:schemas-microsoft-com:vml" Requires="v">
                <p:oleObj name="Photo Editor Photo" r:id="rId2" imgW="6051550" imgH="6470650" progId="MSPhotoEd.3">
                  <p:embed/>
                </p:oleObj>
              </mc:Choice>
              <mc:Fallback>
                <p:oleObj name="Photo Editor Photo" r:id="rId2" imgW="6051550" imgH="6470650" progId="MSPhotoEd.3">
                  <p:embed/>
                  <p:pic>
                    <p:nvPicPr>
                      <p:cNvPr id="281612" name="Object 12">
                        <a:extLst>
                          <a:ext uri="{FF2B5EF4-FFF2-40B4-BE49-F238E27FC236}">
                            <a16:creationId xmlns:a16="http://schemas.microsoft.com/office/drawing/2014/main" id="{F58C265F-1234-5047-83BE-C7A7BFE12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850" y="4724400"/>
                        <a:ext cx="1606550" cy="167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1613" name="Line 13">
            <a:extLst>
              <a:ext uri="{FF2B5EF4-FFF2-40B4-BE49-F238E27FC236}">
                <a16:creationId xmlns:a16="http://schemas.microsoft.com/office/drawing/2014/main" id="{27161047-2B8C-5546-A259-B1C7C4FB174C}"/>
              </a:ext>
            </a:extLst>
          </p:cNvPr>
          <p:cNvSpPr>
            <a:spLocks noChangeShapeType="1"/>
          </p:cNvSpPr>
          <p:nvPr/>
        </p:nvSpPr>
        <p:spPr bwMode="auto">
          <a:xfrm rot="-5400000">
            <a:off x="6200775" y="4765675"/>
            <a:ext cx="0" cy="1670050"/>
          </a:xfrm>
          <a:prstGeom prst="line">
            <a:avLst/>
          </a:prstGeom>
          <a:noFill/>
          <a:ln w="155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281614" name="Rectangle 14">
            <a:extLst>
              <a:ext uri="{FF2B5EF4-FFF2-40B4-BE49-F238E27FC236}">
                <a16:creationId xmlns:a16="http://schemas.microsoft.com/office/drawing/2014/main" id="{A544E79D-DF0A-014E-B878-7541935A6328}"/>
              </a:ext>
            </a:extLst>
          </p:cNvPr>
          <p:cNvSpPr>
            <a:spLocks noChangeArrowheads="1"/>
          </p:cNvSpPr>
          <p:nvPr/>
        </p:nvSpPr>
        <p:spPr bwMode="auto">
          <a:xfrm>
            <a:off x="0" y="5010150"/>
            <a:ext cx="3498850" cy="11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87000"/>
              </a:lnSpc>
            </a:pPr>
            <a:r>
              <a:rPr lang="en-US" altLang="it-IT" sz="2600" b="1" baseline="0" dirty="0">
                <a:solidFill>
                  <a:srgbClr val="FF0000"/>
                </a:solidFill>
                <a:latin typeface="Comic Sans MS" panose="030F0902030302020204" pitchFamily="66" charset="0"/>
              </a:rPr>
              <a:t>Labelled Chemical Compounds</a:t>
            </a:r>
          </a:p>
          <a:p>
            <a:pPr>
              <a:lnSpc>
                <a:spcPct val="95000"/>
              </a:lnSpc>
            </a:pPr>
            <a:r>
              <a:rPr lang="en-US" altLang="it-IT" b="1" baseline="30000" dirty="0">
                <a:solidFill>
                  <a:srgbClr val="FF0000"/>
                </a:solidFill>
                <a:latin typeface="Times New Roman" panose="02020603050405020304" pitchFamily="18" charset="0"/>
              </a:rPr>
              <a:t>18</a:t>
            </a:r>
            <a:r>
              <a:rPr lang="en-US" altLang="it-IT" sz="2400" b="1" baseline="0" dirty="0">
                <a:solidFill>
                  <a:srgbClr val="FF0000"/>
                </a:solidFill>
                <a:latin typeface="Times New Roman" panose="02020603050405020304" pitchFamily="18" charset="0"/>
              </a:rPr>
              <a:t>FDG, </a:t>
            </a:r>
            <a:r>
              <a:rPr lang="en-US" altLang="it-IT" b="1" baseline="30000" dirty="0">
                <a:solidFill>
                  <a:srgbClr val="FF0000"/>
                </a:solidFill>
                <a:latin typeface="Times New Roman" panose="02020603050405020304" pitchFamily="18" charset="0"/>
              </a:rPr>
              <a:t>13</a:t>
            </a:r>
            <a:r>
              <a:rPr lang="en-US" altLang="it-IT" sz="2400" b="1" baseline="0" dirty="0">
                <a:solidFill>
                  <a:srgbClr val="FF0000"/>
                </a:solidFill>
                <a:latin typeface="Times New Roman" panose="02020603050405020304" pitchFamily="18" charset="0"/>
              </a:rPr>
              <a:t>NH</a:t>
            </a:r>
            <a:r>
              <a:rPr lang="en-US" altLang="it-IT" sz="2400" b="1" baseline="-25000" dirty="0">
                <a:solidFill>
                  <a:srgbClr val="FF0000"/>
                </a:solidFill>
                <a:latin typeface="Times New Roman" panose="02020603050405020304" pitchFamily="18" charset="0"/>
              </a:rPr>
              <a:t>3 </a:t>
            </a:r>
            <a:r>
              <a:rPr lang="en-US" altLang="it-IT" sz="2400" b="1" baseline="0" dirty="0">
                <a:solidFill>
                  <a:srgbClr val="FF0000"/>
                </a:solidFill>
                <a:latin typeface="Times New Roman" panose="02020603050405020304" pitchFamily="18" charset="0"/>
              </a:rPr>
              <a:t>, </a:t>
            </a:r>
            <a:r>
              <a:rPr lang="en-US" altLang="it-IT" b="1" baseline="30000" dirty="0">
                <a:solidFill>
                  <a:srgbClr val="FF0000"/>
                </a:solidFill>
                <a:latin typeface="Times New Roman" panose="02020603050405020304" pitchFamily="18" charset="0"/>
              </a:rPr>
              <a:t>11</a:t>
            </a:r>
            <a:r>
              <a:rPr lang="en-US" altLang="it-IT" sz="2400" b="1" baseline="0" dirty="0">
                <a:solidFill>
                  <a:srgbClr val="FF0000"/>
                </a:solidFill>
                <a:latin typeface="Times New Roman" panose="02020603050405020304" pitchFamily="18" charset="0"/>
              </a:rPr>
              <a:t>CO</a:t>
            </a:r>
            <a:r>
              <a:rPr lang="en-US" altLang="it-IT" sz="2400" b="1" baseline="-25000" dirty="0">
                <a:solidFill>
                  <a:srgbClr val="FF0000"/>
                </a:solidFill>
                <a:latin typeface="Times New Roman" panose="02020603050405020304" pitchFamily="18" charset="0"/>
              </a:rPr>
              <a:t>2 </a:t>
            </a:r>
            <a:r>
              <a:rPr lang="en-US" altLang="it-IT" sz="2400" b="1" baseline="0" dirty="0">
                <a:solidFill>
                  <a:srgbClr val="FF0000"/>
                </a:solidFill>
                <a:latin typeface="Times New Roman" panose="02020603050405020304" pitchFamily="18" charset="0"/>
              </a:rPr>
              <a:t>, </a:t>
            </a:r>
            <a:r>
              <a:rPr lang="en-US" altLang="it-IT" b="1" baseline="30000" dirty="0">
                <a:solidFill>
                  <a:srgbClr val="FF0000"/>
                </a:solidFill>
                <a:latin typeface="Times New Roman" panose="02020603050405020304" pitchFamily="18" charset="0"/>
              </a:rPr>
              <a:t>15</a:t>
            </a:r>
            <a:r>
              <a:rPr lang="en-US" altLang="it-IT" sz="2400" b="1" baseline="0" dirty="0">
                <a:solidFill>
                  <a:srgbClr val="FF0000"/>
                </a:solidFill>
                <a:latin typeface="Times New Roman" panose="02020603050405020304" pitchFamily="18" charset="0"/>
              </a:rPr>
              <a:t>O</a:t>
            </a:r>
            <a:r>
              <a:rPr lang="en-US" altLang="it-IT" sz="2400" b="1" baseline="-25000" dirty="0">
                <a:solidFill>
                  <a:srgbClr val="FF0000"/>
                </a:solidFill>
                <a:latin typeface="Times New Roman" panose="02020603050405020304" pitchFamily="18" charset="0"/>
              </a:rPr>
              <a:t>2</a:t>
            </a:r>
          </a:p>
        </p:txBody>
      </p:sp>
      <p:pic>
        <p:nvPicPr>
          <p:cNvPr id="281615" name="Picture 15">
            <a:extLst>
              <a:ext uri="{FF2B5EF4-FFF2-40B4-BE49-F238E27FC236}">
                <a16:creationId xmlns:a16="http://schemas.microsoft.com/office/drawing/2014/main" id="{7891F405-EED9-144E-8CDC-4729C7E4B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010150"/>
            <a:ext cx="1981200" cy="1390650"/>
          </a:xfrm>
          <a:prstGeom prst="rect">
            <a:avLst/>
          </a:prstGeom>
          <a:noFill/>
          <a:extLst>
            <a:ext uri="{909E8E84-426E-40DD-AFC4-6F175D3DCCD1}">
              <a14:hiddenFill xmlns:a14="http://schemas.microsoft.com/office/drawing/2010/main">
                <a:solidFill>
                  <a:srgbClr val="FFFFFF"/>
                </a:solidFill>
              </a14:hiddenFill>
            </a:ext>
          </a:extLst>
        </p:spPr>
      </p:pic>
      <p:sp>
        <p:nvSpPr>
          <p:cNvPr id="281616" name="Rectangle 16">
            <a:extLst>
              <a:ext uri="{FF2B5EF4-FFF2-40B4-BE49-F238E27FC236}">
                <a16:creationId xmlns:a16="http://schemas.microsoft.com/office/drawing/2014/main" id="{ECF4005D-9A24-2B4C-A23A-F0A0F41B0477}"/>
              </a:ext>
            </a:extLst>
          </p:cNvPr>
          <p:cNvSpPr>
            <a:spLocks noChangeArrowheads="1"/>
          </p:cNvSpPr>
          <p:nvPr/>
        </p:nvSpPr>
        <p:spPr bwMode="auto">
          <a:xfrm>
            <a:off x="5365750" y="4818063"/>
            <a:ext cx="172085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87000"/>
              </a:lnSpc>
            </a:pPr>
            <a:r>
              <a:rPr lang="en-US" altLang="it-IT" sz="2600" b="1" baseline="0" dirty="0">
                <a:solidFill>
                  <a:srgbClr val="FF0000"/>
                </a:solidFill>
                <a:latin typeface="Comic Sans MS" panose="030F0902030302020204" pitchFamily="66" charset="0"/>
              </a:rPr>
              <a:t>Injection</a:t>
            </a:r>
          </a:p>
        </p:txBody>
      </p:sp>
      <p:sp>
        <p:nvSpPr>
          <p:cNvPr id="281617" name="Rectangle 17">
            <a:extLst>
              <a:ext uri="{FF2B5EF4-FFF2-40B4-BE49-F238E27FC236}">
                <a16:creationId xmlns:a16="http://schemas.microsoft.com/office/drawing/2014/main" id="{3855D80C-FDB7-0F4B-9A28-7A5626AA5FE0}"/>
              </a:ext>
            </a:extLst>
          </p:cNvPr>
          <p:cNvSpPr>
            <a:spLocks noChangeArrowheads="1"/>
          </p:cNvSpPr>
          <p:nvPr/>
        </p:nvSpPr>
        <p:spPr bwMode="auto">
          <a:xfrm>
            <a:off x="7162800" y="4383088"/>
            <a:ext cx="18129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87000"/>
              </a:lnSpc>
            </a:pPr>
            <a:r>
              <a:rPr lang="en-US" altLang="it-IT" sz="2600" b="1" baseline="0" dirty="0">
                <a:solidFill>
                  <a:srgbClr val="FF0000"/>
                </a:solidFill>
                <a:latin typeface="Comic Sans MS" panose="030F0902030302020204" pitchFamily="66" charset="0"/>
              </a:rPr>
              <a:t>PET Scan</a:t>
            </a:r>
          </a:p>
        </p:txBody>
      </p:sp>
      <p:pic>
        <p:nvPicPr>
          <p:cNvPr id="281618" name="Picture 18">
            <a:extLst>
              <a:ext uri="{FF2B5EF4-FFF2-40B4-BE49-F238E27FC236}">
                <a16:creationId xmlns:a16="http://schemas.microsoft.com/office/drawing/2014/main" id="{96C9ABE6-7BD4-4346-8255-506BA5CFB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81619" name="AutoShape 19">
            <a:extLst>
              <a:ext uri="{FF2B5EF4-FFF2-40B4-BE49-F238E27FC236}">
                <a16:creationId xmlns:a16="http://schemas.microsoft.com/office/drawing/2014/main" id="{ECCF16E6-B6B7-AF4D-B831-282A89E08550}"/>
              </a:ext>
            </a:extLst>
          </p:cNvPr>
          <p:cNvSpPr>
            <a:spLocks noChangeArrowheads="1"/>
          </p:cNvSpPr>
          <p:nvPr/>
        </p:nvSpPr>
        <p:spPr bwMode="auto">
          <a:xfrm>
            <a:off x="1981200" y="2438400"/>
            <a:ext cx="990600" cy="304800"/>
          </a:xfrm>
          <a:prstGeom prst="rightArrow">
            <a:avLst>
              <a:gd name="adj1" fmla="val 50000"/>
              <a:gd name="adj2" fmla="val 8125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40105798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C7F2B9DF-CBD9-4849-95DD-035888775E63}"/>
              </a:ext>
            </a:extLst>
          </p:cNvPr>
          <p:cNvSpPr txBox="1">
            <a:spLocks noChangeArrowheads="1"/>
          </p:cNvSpPr>
          <p:nvPr/>
        </p:nvSpPr>
        <p:spPr bwMode="auto">
          <a:xfrm>
            <a:off x="574675" y="44450"/>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it-IT" sz="4400" b="1">
                <a:solidFill>
                  <a:schemeClr val="tx2"/>
                </a:solidFill>
                <a:latin typeface="Times New Roman" panose="02020603050405020304" pitchFamily="18" charset="0"/>
              </a:rPr>
              <a:t>First Nuclear Reaction</a:t>
            </a:r>
          </a:p>
        </p:txBody>
      </p:sp>
      <p:pic>
        <p:nvPicPr>
          <p:cNvPr id="19458" name="Picture 3" descr="atomsplits_1919">
            <a:extLst>
              <a:ext uri="{FF2B5EF4-FFF2-40B4-BE49-F238E27FC236}">
                <a16:creationId xmlns:a16="http://schemas.microsoft.com/office/drawing/2014/main" id="{28DFBA5F-B3CB-3E48-9E6F-19AF954E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2997200"/>
            <a:ext cx="352742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a:extLst>
              <a:ext uri="{FF2B5EF4-FFF2-40B4-BE49-F238E27FC236}">
                <a16:creationId xmlns:a16="http://schemas.microsoft.com/office/drawing/2014/main" id="{9E7A74F2-A814-E046-A333-E8C3054023C6}"/>
              </a:ext>
            </a:extLst>
          </p:cNvPr>
          <p:cNvSpPr>
            <a:spLocks noChangeArrowheads="1"/>
          </p:cNvSpPr>
          <p:nvPr/>
        </p:nvSpPr>
        <p:spPr bwMode="auto">
          <a:xfrm>
            <a:off x="179388" y="981075"/>
            <a:ext cx="87852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it-IT" altLang="ja-JP" b="1">
                <a:latin typeface="Palatino" pitchFamily="2" charset="77"/>
              </a:rPr>
              <a:t>α+</a:t>
            </a:r>
            <a:r>
              <a:rPr lang="it-IT" altLang="ja-JP" b="1" baseline="30000">
                <a:latin typeface="Palatino" pitchFamily="2" charset="77"/>
              </a:rPr>
              <a:t>14</a:t>
            </a:r>
            <a:r>
              <a:rPr lang="it-IT" altLang="ja-JP" b="1">
                <a:latin typeface="Palatino" pitchFamily="2" charset="77"/>
              </a:rPr>
              <a:t>N→</a:t>
            </a:r>
            <a:r>
              <a:rPr lang="it-IT" altLang="ja-JP" b="1" baseline="30000">
                <a:latin typeface="Palatino" pitchFamily="2" charset="77"/>
              </a:rPr>
              <a:t>17</a:t>
            </a:r>
            <a:r>
              <a:rPr lang="it-IT" altLang="ja-JP" b="1">
                <a:latin typeface="Palatino" pitchFamily="2" charset="77"/>
              </a:rPr>
              <a:t>O+p</a:t>
            </a:r>
          </a:p>
          <a:p>
            <a:pPr eaLnBrk="1" hangingPunct="1">
              <a:spcBef>
                <a:spcPct val="0"/>
              </a:spcBef>
              <a:buFontTx/>
              <a:buNone/>
            </a:pPr>
            <a:r>
              <a:rPr lang="it-IT" altLang="it-IT" sz="2400"/>
              <a:t>measuring the velocities of the particles involved, Rutherford (1919) showed that one of the two products was a mass particle approximately equal to that of the hydrogen atom, which was called proton</a:t>
            </a:r>
            <a:endParaRPr lang="it-IT" altLang="ja-JP" sz="2400" b="1">
              <a:solidFill>
                <a:schemeClr val="accent2"/>
              </a:solidFill>
              <a:latin typeface="Palatino" pitchFamily="2" charset="77"/>
            </a:endParaRPr>
          </a:p>
        </p:txBody>
      </p:sp>
      <p:sp>
        <p:nvSpPr>
          <p:cNvPr id="7" name="Rectangle 6">
            <a:extLst>
              <a:ext uri="{FF2B5EF4-FFF2-40B4-BE49-F238E27FC236}">
                <a16:creationId xmlns:a16="http://schemas.microsoft.com/office/drawing/2014/main" id="{EA34CE1E-6409-D440-96AD-0DC26A7D7129}"/>
              </a:ext>
            </a:extLst>
          </p:cNvPr>
          <p:cNvSpPr>
            <a:spLocks noChangeArrowheads="1"/>
          </p:cNvSpPr>
          <p:nvPr/>
        </p:nvSpPr>
        <p:spPr bwMode="auto">
          <a:xfrm>
            <a:off x="179388" y="3325813"/>
            <a:ext cx="54721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t>It soon became clear that the </a:t>
            </a:r>
            <a:r>
              <a:rPr lang="el-GR" altLang="it-IT" sz="2400"/>
              <a:t>α </a:t>
            </a:r>
            <a:r>
              <a:rPr lang="it-IT" altLang="it-IT" sz="2400"/>
              <a:t>particles, due to their limited energy (5 MeV) and repulsion due to their charge (+ 2e), were not the most suitable projectiles for studying nuclei. Then began the development of the first proton accelerators!</a:t>
            </a:r>
            <a:endParaRPr lang="it-IT" altLang="ja-JP" sz="2400" b="1">
              <a:solidFill>
                <a:schemeClr val="accent2"/>
              </a:solidFill>
              <a:latin typeface="Palatino" pitchFamily="2" charset="77"/>
            </a:endParaRPr>
          </a:p>
        </p:txBody>
      </p:sp>
      <p:sp>
        <p:nvSpPr>
          <p:cNvPr id="19461" name="Segnaposto numero diapositiva 2">
            <a:extLst>
              <a:ext uri="{FF2B5EF4-FFF2-40B4-BE49-F238E27FC236}">
                <a16:creationId xmlns:a16="http://schemas.microsoft.com/office/drawing/2014/main" id="{49993E78-11DC-8349-AAC6-9233AB86FB5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F799E653-6222-F240-9CD8-37F8CCDEB2A2}" type="slidenum">
              <a:rPr lang="it-IT" altLang="it-IT" sz="1400"/>
              <a:pPr>
                <a:spcBef>
                  <a:spcPct val="0"/>
                </a:spcBef>
                <a:buFontTx/>
                <a:buNone/>
              </a:pPr>
              <a:t>4</a:t>
            </a:fld>
            <a:endParaRPr lang="it-IT" altLang="it-IT" sz="1400"/>
          </a:p>
        </p:txBody>
      </p:sp>
    </p:spTree>
    <p:extLst>
      <p:ext uri="{BB962C8B-B14F-4D97-AF65-F5344CB8AC3E}">
        <p14:creationId xmlns:p14="http://schemas.microsoft.com/office/powerpoint/2010/main" val="306453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4EF0C58-2B2B-3D4C-B306-900D9B1A25C3}"/>
              </a:ext>
            </a:extLst>
          </p:cNvPr>
          <p:cNvSpPr>
            <a:spLocks noGrp="1" noRot="1" noChangeArrowheads="1"/>
          </p:cNvSpPr>
          <p:nvPr>
            <p:ph type="title"/>
          </p:nvPr>
        </p:nvSpPr>
        <p:spPr>
          <a:xfrm>
            <a:off x="457200" y="76200"/>
            <a:ext cx="8229600" cy="1143000"/>
          </a:xfrm>
        </p:spPr>
        <p:txBody>
          <a:bodyPr/>
          <a:lstStyle/>
          <a:p>
            <a:pPr eaLnBrk="1" hangingPunct="1">
              <a:defRPr/>
            </a:pPr>
            <a:r>
              <a:rPr lang="it-IT" altLang="it-IT" sz="4000"/>
              <a:t>Caratteristiche Ciclotrone IBA 18/9</a:t>
            </a:r>
          </a:p>
        </p:txBody>
      </p:sp>
      <p:pic>
        <p:nvPicPr>
          <p:cNvPr id="35842" name="Picture 4" descr="Ciclotrone">
            <a:extLst>
              <a:ext uri="{FF2B5EF4-FFF2-40B4-BE49-F238E27FC236}">
                <a16:creationId xmlns:a16="http://schemas.microsoft.com/office/drawing/2014/main" id="{5F23276F-7CF5-E948-A67D-8718B91CF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4574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6">
            <a:extLst>
              <a:ext uri="{FF2B5EF4-FFF2-40B4-BE49-F238E27FC236}">
                <a16:creationId xmlns:a16="http://schemas.microsoft.com/office/drawing/2014/main" id="{B9AE75F6-71F7-8640-87DD-992EB6077D01}"/>
              </a:ext>
            </a:extLst>
          </p:cNvPr>
          <p:cNvSpPr txBox="1">
            <a:spLocks noChangeArrowheads="1"/>
          </p:cNvSpPr>
          <p:nvPr/>
        </p:nvSpPr>
        <p:spPr bwMode="auto">
          <a:xfrm>
            <a:off x="822325" y="13446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31751" name="Rectangle 7">
            <a:extLst>
              <a:ext uri="{FF2B5EF4-FFF2-40B4-BE49-F238E27FC236}">
                <a16:creationId xmlns:a16="http://schemas.microsoft.com/office/drawing/2014/main" id="{093BB6A7-62AD-3344-9F7A-FF46E83127AE}"/>
              </a:ext>
            </a:extLst>
          </p:cNvPr>
          <p:cNvSpPr>
            <a:spLocks noGrp="1" noChangeArrowheads="1"/>
          </p:cNvSpPr>
          <p:nvPr>
            <p:ph type="body" idx="1"/>
          </p:nvPr>
        </p:nvSpPr>
        <p:spPr>
          <a:xfrm>
            <a:off x="76200" y="1295400"/>
            <a:ext cx="4953000" cy="5257800"/>
          </a:xfrm>
        </p:spPr>
        <p:txBody>
          <a:bodyPr/>
          <a:lstStyle/>
          <a:p>
            <a:pPr eaLnBrk="1" hangingPunct="1">
              <a:lnSpc>
                <a:spcPct val="80000"/>
              </a:lnSpc>
              <a:defRPr/>
            </a:pPr>
            <a:r>
              <a:rPr lang="it-IT" altLang="it-IT" sz="2000"/>
              <a:t>Fascio:</a:t>
            </a:r>
          </a:p>
          <a:p>
            <a:pPr lvl="1" eaLnBrk="1" hangingPunct="1">
              <a:lnSpc>
                <a:spcPct val="80000"/>
              </a:lnSpc>
              <a:defRPr/>
            </a:pPr>
            <a:r>
              <a:rPr lang="it-IT" altLang="it-IT" sz="1800"/>
              <a:t>Particelle Accelerate:</a:t>
            </a:r>
          </a:p>
          <a:p>
            <a:pPr lvl="2" eaLnBrk="1" hangingPunct="1">
              <a:lnSpc>
                <a:spcPct val="80000"/>
              </a:lnSpc>
              <a:defRPr/>
            </a:pPr>
            <a:r>
              <a:rPr lang="it-IT" altLang="it-IT" sz="1600"/>
              <a:t>H</a:t>
            </a:r>
            <a:r>
              <a:rPr lang="it-IT" altLang="it-IT" sz="1600" baseline="30000"/>
              <a:t>-</a:t>
            </a:r>
            <a:r>
              <a:rPr lang="it-IT" altLang="it-IT" sz="1600"/>
              <a:t> per la produzione di un fascio di protoni</a:t>
            </a:r>
          </a:p>
          <a:p>
            <a:pPr lvl="2" eaLnBrk="1" hangingPunct="1">
              <a:lnSpc>
                <a:spcPct val="80000"/>
              </a:lnSpc>
              <a:defRPr/>
            </a:pPr>
            <a:r>
              <a:rPr lang="it-IT" altLang="it-IT" sz="1600"/>
              <a:t>D</a:t>
            </a:r>
            <a:r>
              <a:rPr lang="it-IT" altLang="it-IT" sz="1600" baseline="30000"/>
              <a:t>-</a:t>
            </a:r>
            <a:r>
              <a:rPr lang="it-IT" altLang="it-IT" sz="1600"/>
              <a:t> per la produzione di un fascio di deuterio</a:t>
            </a:r>
          </a:p>
          <a:p>
            <a:pPr lvl="1" eaLnBrk="1" hangingPunct="1">
              <a:lnSpc>
                <a:spcPct val="80000"/>
              </a:lnSpc>
              <a:defRPr/>
            </a:pPr>
            <a:r>
              <a:rPr lang="it-IT" altLang="it-IT" sz="1800"/>
              <a:t>Particelle Estratte</a:t>
            </a:r>
          </a:p>
          <a:p>
            <a:pPr lvl="2" eaLnBrk="1" hangingPunct="1">
              <a:lnSpc>
                <a:spcPct val="80000"/>
              </a:lnSpc>
              <a:defRPr/>
            </a:pPr>
            <a:r>
              <a:rPr lang="it-IT" altLang="it-IT" sz="1600"/>
              <a:t>Protoni H</a:t>
            </a:r>
            <a:r>
              <a:rPr lang="it-IT" altLang="it-IT" sz="1600" baseline="30000"/>
              <a:t>+</a:t>
            </a:r>
            <a:r>
              <a:rPr lang="it-IT" altLang="it-IT" sz="1600"/>
              <a:t> da 18 MeV</a:t>
            </a:r>
          </a:p>
          <a:p>
            <a:pPr lvl="2" eaLnBrk="1" hangingPunct="1">
              <a:lnSpc>
                <a:spcPct val="80000"/>
              </a:lnSpc>
              <a:defRPr/>
            </a:pPr>
            <a:r>
              <a:rPr lang="it-IT" altLang="it-IT" sz="1600"/>
              <a:t>Deuterio D</a:t>
            </a:r>
            <a:r>
              <a:rPr lang="it-IT" altLang="it-IT" sz="1600" baseline="30000"/>
              <a:t>+</a:t>
            </a:r>
            <a:r>
              <a:rPr lang="it-IT" altLang="it-IT" sz="1600"/>
              <a:t> da 9 MeV</a:t>
            </a:r>
          </a:p>
          <a:p>
            <a:pPr eaLnBrk="1" hangingPunct="1">
              <a:lnSpc>
                <a:spcPct val="80000"/>
              </a:lnSpc>
              <a:defRPr/>
            </a:pPr>
            <a:r>
              <a:rPr lang="it-IT" altLang="it-IT" sz="2000"/>
              <a:t>Campo Magnetico</a:t>
            </a:r>
          </a:p>
          <a:p>
            <a:pPr eaLnBrk="1" hangingPunct="1">
              <a:lnSpc>
                <a:spcPct val="80000"/>
              </a:lnSpc>
              <a:buFont typeface="Wingdings" pitchFamily="2" charset="2"/>
              <a:buNone/>
              <a:defRPr/>
            </a:pPr>
            <a:r>
              <a:rPr lang="it-IT" altLang="it-IT" sz="2000"/>
              <a:t>	è suddiviso in 4 settori, 4 creste e 4 valli</a:t>
            </a:r>
          </a:p>
          <a:p>
            <a:pPr lvl="1" eaLnBrk="1" hangingPunct="1">
              <a:lnSpc>
                <a:spcPct val="80000"/>
              </a:lnSpc>
              <a:defRPr/>
            </a:pPr>
            <a:r>
              <a:rPr lang="it-IT" altLang="it-IT" sz="1800"/>
              <a:t>Nelle creste il campo vale:</a:t>
            </a:r>
          </a:p>
          <a:p>
            <a:pPr lvl="2" eaLnBrk="1" hangingPunct="1">
              <a:lnSpc>
                <a:spcPct val="80000"/>
              </a:lnSpc>
              <a:defRPr/>
            </a:pPr>
            <a:r>
              <a:rPr lang="it-IT" altLang="it-IT" sz="1600"/>
              <a:t>1,9 T per il fascio di protoni</a:t>
            </a:r>
          </a:p>
          <a:p>
            <a:pPr lvl="2" eaLnBrk="1" hangingPunct="1">
              <a:lnSpc>
                <a:spcPct val="80000"/>
              </a:lnSpc>
              <a:defRPr/>
            </a:pPr>
            <a:r>
              <a:rPr lang="it-IT" altLang="it-IT" sz="1600"/>
              <a:t>1,85 T per quello di deuterio</a:t>
            </a:r>
          </a:p>
          <a:p>
            <a:pPr lvl="1" eaLnBrk="1" hangingPunct="1">
              <a:lnSpc>
                <a:spcPct val="80000"/>
              </a:lnSpc>
              <a:defRPr/>
            </a:pPr>
            <a:r>
              <a:rPr lang="it-IT" altLang="it-IT" sz="1800"/>
              <a:t>Nelle valli il campo vale:</a:t>
            </a:r>
          </a:p>
          <a:p>
            <a:pPr lvl="2" eaLnBrk="1" hangingPunct="1">
              <a:lnSpc>
                <a:spcPct val="80000"/>
              </a:lnSpc>
              <a:defRPr/>
            </a:pPr>
            <a:r>
              <a:rPr lang="it-IT" altLang="it-IT" sz="1600"/>
              <a:t>0,350 T per il fascio di protoni</a:t>
            </a:r>
          </a:p>
          <a:p>
            <a:pPr lvl="2" eaLnBrk="1" hangingPunct="1">
              <a:lnSpc>
                <a:spcPct val="80000"/>
              </a:lnSpc>
              <a:defRPr/>
            </a:pPr>
            <a:r>
              <a:rPr lang="it-IT" altLang="it-IT" sz="1600"/>
              <a:t>0,354 T per quello di deuterio</a:t>
            </a:r>
          </a:p>
          <a:p>
            <a:pPr eaLnBrk="1" hangingPunct="1">
              <a:lnSpc>
                <a:spcPct val="80000"/>
              </a:lnSpc>
              <a:defRPr/>
            </a:pPr>
            <a:r>
              <a:rPr lang="it-IT" altLang="it-IT" sz="2000"/>
              <a:t>Sistema a Radio Frequenza</a:t>
            </a:r>
          </a:p>
          <a:p>
            <a:pPr lvl="1" eaLnBrk="1" hangingPunct="1">
              <a:lnSpc>
                <a:spcPct val="80000"/>
              </a:lnSpc>
              <a:defRPr/>
            </a:pPr>
            <a:r>
              <a:rPr lang="it-IT" altLang="it-IT" sz="1800"/>
              <a:t>Sono presenti due Dee da 30°</a:t>
            </a:r>
          </a:p>
          <a:p>
            <a:pPr lvl="1" eaLnBrk="1" hangingPunct="1">
              <a:lnSpc>
                <a:spcPct val="80000"/>
              </a:lnSpc>
              <a:defRPr/>
            </a:pPr>
            <a:r>
              <a:rPr lang="it-IT" altLang="it-IT" sz="1800"/>
              <a:t>Frequenza di risonanza 42 MHz</a:t>
            </a:r>
          </a:p>
          <a:p>
            <a:pPr lvl="1" eaLnBrk="1" hangingPunct="1">
              <a:lnSpc>
                <a:spcPct val="80000"/>
              </a:lnSpc>
              <a:defRPr/>
            </a:pPr>
            <a:r>
              <a:rPr lang="it-IT" altLang="it-IT" sz="1800"/>
              <a:t>Differenza di potenziale sulle Dee 32 kV</a:t>
            </a:r>
          </a:p>
          <a:p>
            <a:pPr eaLnBrk="1" hangingPunct="1">
              <a:lnSpc>
                <a:spcPct val="80000"/>
              </a:lnSpc>
              <a:buFont typeface="Wingdings" pitchFamily="2" charset="2"/>
              <a:buNone/>
              <a:defRPr/>
            </a:pPr>
            <a:endParaRPr lang="it-IT" altLang="it-IT"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146D056-F420-9B41-9214-877F3361D4AF}"/>
              </a:ext>
            </a:extLst>
          </p:cNvPr>
          <p:cNvSpPr>
            <a:spLocks noGrp="1" noRot="1" noChangeArrowheads="1"/>
          </p:cNvSpPr>
          <p:nvPr>
            <p:ph type="title"/>
          </p:nvPr>
        </p:nvSpPr>
        <p:spPr/>
        <p:txBody>
          <a:bodyPr/>
          <a:lstStyle/>
          <a:p>
            <a:pPr eaLnBrk="1" hangingPunct="1">
              <a:defRPr/>
            </a:pPr>
            <a:r>
              <a:rPr lang="it-IT" altLang="it-IT"/>
              <a:t>Focalizzazione del Fascio</a:t>
            </a:r>
          </a:p>
        </p:txBody>
      </p:sp>
      <p:pic>
        <p:nvPicPr>
          <p:cNvPr id="36866" name="Picture 4" descr="ciclotrone4">
            <a:extLst>
              <a:ext uri="{FF2B5EF4-FFF2-40B4-BE49-F238E27FC236}">
                <a16:creationId xmlns:a16="http://schemas.microsoft.com/office/drawing/2014/main" id="{BD556BDC-531D-B446-9158-7621448F1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263900"/>
            <a:ext cx="35274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a:extLst>
              <a:ext uri="{FF2B5EF4-FFF2-40B4-BE49-F238E27FC236}">
                <a16:creationId xmlns:a16="http://schemas.microsoft.com/office/drawing/2014/main" id="{FDB4F4A9-33CC-E343-88EC-F3C1BD3210D2}"/>
              </a:ext>
            </a:extLst>
          </p:cNvPr>
          <p:cNvSpPr>
            <a:spLocks noChangeArrowheads="1"/>
          </p:cNvSpPr>
          <p:nvPr/>
        </p:nvSpPr>
        <p:spPr bwMode="auto">
          <a:xfrm>
            <a:off x="468313" y="1371600"/>
            <a:ext cx="82819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a:spcBef>
                <a:spcPct val="50000"/>
              </a:spcBef>
              <a:buClrTx/>
              <a:buSzTx/>
              <a:buFontTx/>
              <a:buNone/>
            </a:pPr>
            <a:r>
              <a:rPr lang="it-IT" altLang="it-IT" sz="1800"/>
              <a:t>La variazione del campo magnetico in funzione del raggio, necessario per la compensazione degli effetti relativistici, presenta il difetto di defocalizzare il fascio lungo il piano di propagazione. Per focalizzare il fascio viene modificato il valore del campo magnetico assialmente inserendo delle zone di cresta e valli, in particolare la IBA nel ciclotrone Cyclotron 18/9  monta un suo brevetto che prevede l</a:t>
            </a:r>
            <a:r>
              <a:rPr lang="ja-JP" altLang="it-IT" sz="1800">
                <a:latin typeface="Arial" panose="020B0604020202020204" pitchFamily="34" charset="0"/>
              </a:rPr>
              <a:t>’</a:t>
            </a:r>
            <a:r>
              <a:rPr lang="it-IT" altLang="ja-JP" sz="1800"/>
              <a:t>utilizzo di </a:t>
            </a:r>
            <a:r>
              <a:rPr lang="ja-JP" altLang="it-IT" sz="1800">
                <a:latin typeface="Arial" panose="020B0604020202020204" pitchFamily="34" charset="0"/>
              </a:rPr>
              <a:t>“</a:t>
            </a:r>
            <a:r>
              <a:rPr lang="it-IT" altLang="ja-JP" sz="1800"/>
              <a:t>deep valley</a:t>
            </a:r>
            <a:r>
              <a:rPr lang="ja-JP" altLang="it-IT" sz="1800">
                <a:latin typeface="Arial" panose="020B0604020202020204" pitchFamily="34" charset="0"/>
              </a:rPr>
              <a:t>”</a:t>
            </a:r>
            <a:r>
              <a:rPr lang="it-IT" altLang="ja-JP" sz="1800"/>
              <a:t> per aumentare ulteriormente l</a:t>
            </a:r>
            <a:r>
              <a:rPr lang="ja-JP" altLang="it-IT" sz="1800">
                <a:latin typeface="Arial" panose="020B0604020202020204" pitchFamily="34" charset="0"/>
              </a:rPr>
              <a:t>’</a:t>
            </a:r>
            <a:r>
              <a:rPr lang="it-IT" altLang="ja-JP" sz="1800"/>
              <a:t>effetto focalizzante.</a:t>
            </a:r>
            <a:endParaRPr lang="it-IT" altLang="it-IT" sz="1800"/>
          </a:p>
        </p:txBody>
      </p:sp>
      <p:sp>
        <p:nvSpPr>
          <p:cNvPr id="36868" name="Text Box 6">
            <a:extLst>
              <a:ext uri="{FF2B5EF4-FFF2-40B4-BE49-F238E27FC236}">
                <a16:creationId xmlns:a16="http://schemas.microsoft.com/office/drawing/2014/main" id="{CA003BBD-61F6-2A42-8C6E-FFC74D1A5948}"/>
              </a:ext>
            </a:extLst>
          </p:cNvPr>
          <p:cNvSpPr txBox="1">
            <a:spLocks noChangeArrowheads="1"/>
          </p:cNvSpPr>
          <p:nvPr/>
        </p:nvSpPr>
        <p:spPr bwMode="auto">
          <a:xfrm>
            <a:off x="304800" y="5791200"/>
            <a:ext cx="8550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altLang="it-IT" sz="1800"/>
              <a:t>Ad esempio nel ciclotrone IBA Cyclotron 18/9, il campo magnetico nelle creste è di 1,9 T e di 0,35 T nelle valli.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9059A8-0D41-F440-BF16-4E36B6634EB0}"/>
              </a:ext>
            </a:extLst>
          </p:cNvPr>
          <p:cNvSpPr>
            <a:spLocks noGrp="1" noRot="1" noChangeArrowheads="1"/>
          </p:cNvSpPr>
          <p:nvPr>
            <p:ph type="title"/>
          </p:nvPr>
        </p:nvSpPr>
        <p:spPr>
          <a:xfrm>
            <a:off x="457200" y="-76200"/>
            <a:ext cx="8229600" cy="1143000"/>
          </a:xfrm>
        </p:spPr>
        <p:txBody>
          <a:bodyPr/>
          <a:lstStyle/>
          <a:p>
            <a:pPr eaLnBrk="1" hangingPunct="1">
              <a:defRPr/>
            </a:pPr>
            <a:r>
              <a:rPr lang="it-IT" altLang="it-IT"/>
              <a:t>Sorgente</a:t>
            </a:r>
          </a:p>
        </p:txBody>
      </p:sp>
      <p:pic>
        <p:nvPicPr>
          <p:cNvPr id="38914" name="Picture 4" descr="PhotoPC venerdì 18 febbraio 2005 11">
            <a:extLst>
              <a:ext uri="{FF2B5EF4-FFF2-40B4-BE49-F238E27FC236}">
                <a16:creationId xmlns:a16="http://schemas.microsoft.com/office/drawing/2014/main" id="{4EE7532C-44D0-8346-B266-C67C5B02D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9"/>
          <a:stretch>
            <a:fillRect/>
          </a:stretch>
        </p:blipFill>
        <p:spPr bwMode="auto">
          <a:xfrm>
            <a:off x="152400" y="2743200"/>
            <a:ext cx="4495800"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5">
            <a:extLst>
              <a:ext uri="{FF2B5EF4-FFF2-40B4-BE49-F238E27FC236}">
                <a16:creationId xmlns:a16="http://schemas.microsoft.com/office/drawing/2014/main" id="{AED96B8D-270B-B547-BF57-7932C85BAA9E}"/>
              </a:ext>
            </a:extLst>
          </p:cNvPr>
          <p:cNvSpPr>
            <a:spLocks noGrp="1" noChangeArrowheads="1"/>
          </p:cNvSpPr>
          <p:nvPr>
            <p:ph type="body" idx="1"/>
          </p:nvPr>
        </p:nvSpPr>
        <p:spPr/>
        <p:txBody>
          <a:bodyPr/>
          <a:lstStyle/>
          <a:p>
            <a:pPr eaLnBrk="1" hangingPunct="1">
              <a:buFont typeface="Wingdings" charset="0"/>
              <a:buChar char="n"/>
              <a:defRPr/>
            </a:pPr>
            <a:endParaRPr lang="it-IT"/>
          </a:p>
          <a:p>
            <a:pPr eaLnBrk="1" hangingPunct="1">
              <a:buFont typeface="Wingdings" charset="0"/>
              <a:buChar char="n"/>
              <a:defRPr/>
            </a:pPr>
            <a:endParaRPr lang="it-IT"/>
          </a:p>
        </p:txBody>
      </p:sp>
      <p:sp>
        <p:nvSpPr>
          <p:cNvPr id="35846" name="Rectangle 6">
            <a:extLst>
              <a:ext uri="{FF2B5EF4-FFF2-40B4-BE49-F238E27FC236}">
                <a16:creationId xmlns:a16="http://schemas.microsoft.com/office/drawing/2014/main" id="{AC076D3C-FE43-4043-AF98-2EB55BFCDE0B}"/>
              </a:ext>
            </a:extLst>
          </p:cNvPr>
          <p:cNvSpPr>
            <a:spLocks noChangeArrowheads="1"/>
          </p:cNvSpPr>
          <p:nvPr/>
        </p:nvSpPr>
        <p:spPr bwMode="auto">
          <a:xfrm>
            <a:off x="609600" y="1752600"/>
            <a:ext cx="8229600" cy="4525963"/>
          </a:xfrm>
          <a:prstGeom prst="rect">
            <a:avLst/>
          </a:prstGeom>
          <a:noFill/>
          <a:ln>
            <a:noFill/>
          </a:ln>
          <a:effectLst/>
          <a:extLst>
            <a:ext uri="{909E8E84-426E-40dd-AFC4-6F175D3DCCD1}"/>
            <a:ext uri="{91240B29-F687-4f45-9708-019B960494DF}"/>
            <a:ext uri="{AF507438-7753-43e0-B8FC-AC1667EBCBE1}"/>
          </a:extLst>
        </p:spPr>
        <p:txBody>
          <a:bodyPr/>
          <a:lstStyle/>
          <a:p>
            <a:pPr marL="342900" indent="-342900" eaLnBrk="1" hangingPunct="1">
              <a:spcBef>
                <a:spcPct val="20000"/>
              </a:spcBef>
              <a:buClr>
                <a:schemeClr val="hlink"/>
              </a:buClr>
              <a:buSzPct val="70000"/>
              <a:buFont typeface="Wingdings" charset="0"/>
              <a:buChar char="n"/>
              <a:defRPr/>
            </a:pPr>
            <a:endParaRPr lang="it-IT" sz="3200">
              <a:effectLst>
                <a:outerShdw blurRad="38100" dist="38100" dir="2700000" algn="tl">
                  <a:srgbClr val="000000"/>
                </a:outerShdw>
              </a:effectLst>
              <a:latin typeface="Garamond" charset="0"/>
              <a:ea typeface="ＭＳ Ｐゴシック" charset="0"/>
            </a:endParaRPr>
          </a:p>
        </p:txBody>
      </p:sp>
      <p:pic>
        <p:nvPicPr>
          <p:cNvPr id="38917" name="Picture 8">
            <a:extLst>
              <a:ext uri="{FF2B5EF4-FFF2-40B4-BE49-F238E27FC236}">
                <a16:creationId xmlns:a16="http://schemas.microsoft.com/office/drawing/2014/main" id="{654BB862-2365-4640-AF12-F25780F97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2098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Oval 9">
            <a:extLst>
              <a:ext uri="{FF2B5EF4-FFF2-40B4-BE49-F238E27FC236}">
                <a16:creationId xmlns:a16="http://schemas.microsoft.com/office/drawing/2014/main" id="{B1D9C8DB-5258-DB4C-A7A3-91A9D81210D6}"/>
              </a:ext>
            </a:extLst>
          </p:cNvPr>
          <p:cNvSpPr>
            <a:spLocks noChangeArrowheads="1"/>
          </p:cNvSpPr>
          <p:nvPr/>
        </p:nvSpPr>
        <p:spPr bwMode="auto">
          <a:xfrm>
            <a:off x="2590800" y="3810000"/>
            <a:ext cx="4572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38919" name="Line 10">
            <a:extLst>
              <a:ext uri="{FF2B5EF4-FFF2-40B4-BE49-F238E27FC236}">
                <a16:creationId xmlns:a16="http://schemas.microsoft.com/office/drawing/2014/main" id="{CD8D00B5-89D6-1747-A45F-B6201B9DFE8C}"/>
              </a:ext>
            </a:extLst>
          </p:cNvPr>
          <p:cNvSpPr>
            <a:spLocks noChangeShapeType="1"/>
          </p:cNvSpPr>
          <p:nvPr/>
        </p:nvSpPr>
        <p:spPr bwMode="auto">
          <a:xfrm flipV="1">
            <a:off x="3048000" y="3581400"/>
            <a:ext cx="19812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920" name="Text Box 11">
            <a:extLst>
              <a:ext uri="{FF2B5EF4-FFF2-40B4-BE49-F238E27FC236}">
                <a16:creationId xmlns:a16="http://schemas.microsoft.com/office/drawing/2014/main" id="{718175C9-E171-284F-9BB5-810F5E71BF4E}"/>
              </a:ext>
            </a:extLst>
          </p:cNvPr>
          <p:cNvSpPr txBox="1">
            <a:spLocks noChangeArrowheads="1"/>
          </p:cNvSpPr>
          <p:nvPr/>
        </p:nvSpPr>
        <p:spPr bwMode="auto">
          <a:xfrm>
            <a:off x="152400" y="963613"/>
            <a:ext cx="9083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a:t>Il ciclotrone presenta due differenti sorgenti una per il fascio di protoni e una per quello di deutoni</a:t>
            </a:r>
          </a:p>
        </p:txBody>
      </p:sp>
      <p:sp>
        <p:nvSpPr>
          <p:cNvPr id="38921" name="Text Box 12">
            <a:extLst>
              <a:ext uri="{FF2B5EF4-FFF2-40B4-BE49-F238E27FC236}">
                <a16:creationId xmlns:a16="http://schemas.microsoft.com/office/drawing/2014/main" id="{F3B93454-3854-1749-BD63-E1FD3BEF532F}"/>
              </a:ext>
            </a:extLst>
          </p:cNvPr>
          <p:cNvSpPr txBox="1">
            <a:spLocks noChangeArrowheads="1"/>
          </p:cNvSpPr>
          <p:nvPr/>
        </p:nvSpPr>
        <p:spPr bwMode="auto">
          <a:xfrm>
            <a:off x="685800" y="1447800"/>
            <a:ext cx="7781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altLang="it-IT" sz="1800"/>
              <a:t>Le particelle H</a:t>
            </a:r>
            <a:r>
              <a:rPr lang="it-IT" altLang="it-IT" sz="1800" baseline="30000"/>
              <a:t>-</a:t>
            </a:r>
            <a:r>
              <a:rPr lang="it-IT" altLang="it-IT" sz="1800"/>
              <a:t> e D</a:t>
            </a:r>
            <a:r>
              <a:rPr lang="it-IT" altLang="it-IT" sz="1800" baseline="30000"/>
              <a:t>-</a:t>
            </a:r>
            <a:r>
              <a:rPr lang="it-IT" altLang="it-IT" sz="1800"/>
              <a:t> vengono prodotte dall</a:t>
            </a:r>
            <a:r>
              <a:rPr lang="ja-JP" altLang="it-IT" sz="1800">
                <a:latin typeface="Arial" panose="020B0604020202020204" pitchFamily="34" charset="0"/>
              </a:rPr>
              <a:t>’</a:t>
            </a:r>
            <a:r>
              <a:rPr lang="it-IT" altLang="ja-JP" sz="1800"/>
              <a:t>interazione tra il flusso di elettroni e il gas </a:t>
            </a:r>
            <a:endParaRPr lang="it-IT" altLang="it-IT" sz="1800"/>
          </a:p>
        </p:txBody>
      </p:sp>
      <p:sp>
        <p:nvSpPr>
          <p:cNvPr id="38922" name="Text Box 13">
            <a:extLst>
              <a:ext uri="{FF2B5EF4-FFF2-40B4-BE49-F238E27FC236}">
                <a16:creationId xmlns:a16="http://schemas.microsoft.com/office/drawing/2014/main" id="{660801EB-18E1-A546-8145-5367C93CD163}"/>
              </a:ext>
            </a:extLst>
          </p:cNvPr>
          <p:cNvSpPr txBox="1">
            <a:spLocks noChangeArrowheads="1"/>
          </p:cNvSpPr>
          <p:nvPr/>
        </p:nvSpPr>
        <p:spPr bwMode="auto">
          <a:xfrm>
            <a:off x="0" y="1903413"/>
            <a:ext cx="50450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a:t>Vengono prodotte anche altre particelle H</a:t>
            </a:r>
            <a:r>
              <a:rPr lang="it-IT" altLang="it-IT" baseline="30000"/>
              <a:t>+</a:t>
            </a:r>
            <a:r>
              <a:rPr lang="it-IT" altLang="it-IT"/>
              <a:t>, D</a:t>
            </a:r>
            <a:r>
              <a:rPr lang="it-IT" altLang="it-IT" baseline="30000"/>
              <a:t>+</a:t>
            </a:r>
            <a:r>
              <a:rPr lang="it-IT" altLang="it-IT"/>
              <a:t> ma queste non essendo in sincronismo con il sistema non verranno accelerate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60C155E-75B4-954E-93D0-AF7BE19B1CC6}"/>
              </a:ext>
            </a:extLst>
          </p:cNvPr>
          <p:cNvSpPr>
            <a:spLocks noGrp="1" noRot="1" noChangeArrowheads="1"/>
          </p:cNvSpPr>
          <p:nvPr>
            <p:ph type="title"/>
          </p:nvPr>
        </p:nvSpPr>
        <p:spPr/>
        <p:txBody>
          <a:bodyPr/>
          <a:lstStyle/>
          <a:p>
            <a:pPr eaLnBrk="1" hangingPunct="1">
              <a:defRPr/>
            </a:pPr>
            <a:r>
              <a:rPr lang="it-IT" altLang="it-IT"/>
              <a:t>Sistema di Estrazione</a:t>
            </a:r>
          </a:p>
        </p:txBody>
      </p:sp>
      <p:grpSp>
        <p:nvGrpSpPr>
          <p:cNvPr id="40962" name="Group 33">
            <a:extLst>
              <a:ext uri="{FF2B5EF4-FFF2-40B4-BE49-F238E27FC236}">
                <a16:creationId xmlns:a16="http://schemas.microsoft.com/office/drawing/2014/main" id="{8D641FD4-59D4-D14B-A899-1AC62F7DBAB9}"/>
              </a:ext>
            </a:extLst>
          </p:cNvPr>
          <p:cNvGrpSpPr>
            <a:grpSpLocks/>
          </p:cNvGrpSpPr>
          <p:nvPr/>
        </p:nvGrpSpPr>
        <p:grpSpPr bwMode="auto">
          <a:xfrm>
            <a:off x="152400" y="3505200"/>
            <a:ext cx="8628063" cy="3079750"/>
            <a:chOff x="96" y="2304"/>
            <a:chExt cx="5435" cy="1940"/>
          </a:xfrm>
        </p:grpSpPr>
        <p:pic>
          <p:nvPicPr>
            <p:cNvPr id="40968" name="Picture 5" descr="PhotoPC venerdì 18 febbraio 2005 11">
              <a:extLst>
                <a:ext uri="{FF2B5EF4-FFF2-40B4-BE49-F238E27FC236}">
                  <a16:creationId xmlns:a16="http://schemas.microsoft.com/office/drawing/2014/main" id="{E4077316-92F1-F343-8B8E-C2515E1FB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235" t="62312" r="38235"/>
            <a:stretch>
              <a:fillRect/>
            </a:stretch>
          </p:blipFill>
          <p:spPr bwMode="auto">
            <a:xfrm>
              <a:off x="4800" y="2640"/>
              <a:ext cx="731" cy="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9" name="Group 25">
              <a:extLst>
                <a:ext uri="{FF2B5EF4-FFF2-40B4-BE49-F238E27FC236}">
                  <a16:creationId xmlns:a16="http://schemas.microsoft.com/office/drawing/2014/main" id="{F250EFF6-8EBC-ED4E-B5A2-47E127AA730F}"/>
                </a:ext>
              </a:extLst>
            </p:cNvPr>
            <p:cNvGrpSpPr>
              <a:grpSpLocks/>
            </p:cNvGrpSpPr>
            <p:nvPr/>
          </p:nvGrpSpPr>
          <p:grpSpPr bwMode="auto">
            <a:xfrm>
              <a:off x="2928" y="2644"/>
              <a:ext cx="1440" cy="995"/>
              <a:chOff x="2928" y="2644"/>
              <a:chExt cx="1440" cy="995"/>
            </a:xfrm>
          </p:grpSpPr>
          <p:pic>
            <p:nvPicPr>
              <p:cNvPr id="40982" name="Picture 13" descr="rds9">
                <a:extLst>
                  <a:ext uri="{FF2B5EF4-FFF2-40B4-BE49-F238E27FC236}">
                    <a16:creationId xmlns:a16="http://schemas.microsoft.com/office/drawing/2014/main" id="{4CC00578-7ECA-9A42-BEA4-8094BC49D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2644"/>
                <a:ext cx="1440"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 Box 14">
                <a:extLst>
                  <a:ext uri="{FF2B5EF4-FFF2-40B4-BE49-F238E27FC236}">
                    <a16:creationId xmlns:a16="http://schemas.microsoft.com/office/drawing/2014/main" id="{E46B2DB2-8395-5245-86E4-E145E52B16FC}"/>
                  </a:ext>
                </a:extLst>
              </p:cNvPr>
              <p:cNvSpPr txBox="1">
                <a:spLocks noChangeAspect="1" noChangeArrowheads="1"/>
              </p:cNvSpPr>
              <p:nvPr/>
            </p:nvSpPr>
            <p:spPr bwMode="auto">
              <a:xfrm>
                <a:off x="2952" y="3408"/>
                <a:ext cx="13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b="1">
                    <a:solidFill>
                      <a:srgbClr val="0033CC"/>
                    </a:solidFill>
                  </a:rPr>
                  <a:t>Carbon stripping foil</a:t>
                </a:r>
              </a:p>
            </p:txBody>
          </p:sp>
          <p:sp>
            <p:nvSpPr>
              <p:cNvPr id="40984" name="Line 15">
                <a:extLst>
                  <a:ext uri="{FF2B5EF4-FFF2-40B4-BE49-F238E27FC236}">
                    <a16:creationId xmlns:a16="http://schemas.microsoft.com/office/drawing/2014/main" id="{00C5778F-04CA-CE4E-B895-830CF67AEBE8}"/>
                  </a:ext>
                </a:extLst>
              </p:cNvPr>
              <p:cNvSpPr>
                <a:spLocks noChangeAspect="1" noChangeShapeType="1"/>
              </p:cNvSpPr>
              <p:nvPr/>
            </p:nvSpPr>
            <p:spPr bwMode="auto">
              <a:xfrm flipV="1">
                <a:off x="3365" y="3072"/>
                <a:ext cx="153" cy="384"/>
              </a:xfrm>
              <a:prstGeom prst="line">
                <a:avLst/>
              </a:prstGeom>
              <a:noFill/>
              <a:ln w="952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grpSp>
        <p:pic>
          <p:nvPicPr>
            <p:cNvPr id="40970" name="Picture 16" descr="Immagine1">
              <a:extLst>
                <a:ext uri="{FF2B5EF4-FFF2-40B4-BE49-F238E27FC236}">
                  <a16:creationId xmlns:a16="http://schemas.microsoft.com/office/drawing/2014/main" id="{62DF2811-00E6-4647-92E8-71481C671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2640"/>
              <a:ext cx="2140"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1" name="Group 17">
              <a:extLst>
                <a:ext uri="{FF2B5EF4-FFF2-40B4-BE49-F238E27FC236}">
                  <a16:creationId xmlns:a16="http://schemas.microsoft.com/office/drawing/2014/main" id="{C4E5E2AE-C874-014B-BBA9-AF3BB0515FA4}"/>
                </a:ext>
              </a:extLst>
            </p:cNvPr>
            <p:cNvGrpSpPr>
              <a:grpSpLocks/>
            </p:cNvGrpSpPr>
            <p:nvPr/>
          </p:nvGrpSpPr>
          <p:grpSpPr bwMode="auto">
            <a:xfrm>
              <a:off x="1547" y="2640"/>
              <a:ext cx="1381" cy="956"/>
              <a:chOff x="1655" y="436"/>
              <a:chExt cx="2268" cy="953"/>
            </a:xfrm>
          </p:grpSpPr>
          <p:sp>
            <p:nvSpPr>
              <p:cNvPr id="40980" name="Line 18">
                <a:extLst>
                  <a:ext uri="{FF2B5EF4-FFF2-40B4-BE49-F238E27FC236}">
                    <a16:creationId xmlns:a16="http://schemas.microsoft.com/office/drawing/2014/main" id="{C1D57AF4-6326-0F43-A9B9-DA13EA295AF4}"/>
                  </a:ext>
                </a:extLst>
              </p:cNvPr>
              <p:cNvSpPr>
                <a:spLocks noChangeShapeType="1"/>
              </p:cNvSpPr>
              <p:nvPr/>
            </p:nvSpPr>
            <p:spPr bwMode="auto">
              <a:xfrm flipV="1">
                <a:off x="1655" y="436"/>
                <a:ext cx="2268" cy="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981" name="Line 19">
                <a:extLst>
                  <a:ext uri="{FF2B5EF4-FFF2-40B4-BE49-F238E27FC236}">
                    <a16:creationId xmlns:a16="http://schemas.microsoft.com/office/drawing/2014/main" id="{76072260-124E-AC45-AA40-7A65C4C9DAAB}"/>
                  </a:ext>
                </a:extLst>
              </p:cNvPr>
              <p:cNvSpPr>
                <a:spLocks noChangeShapeType="1"/>
              </p:cNvSpPr>
              <p:nvPr/>
            </p:nvSpPr>
            <p:spPr bwMode="auto">
              <a:xfrm>
                <a:off x="1655" y="807"/>
                <a:ext cx="2268" cy="5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40972" name="Line 21">
              <a:extLst>
                <a:ext uri="{FF2B5EF4-FFF2-40B4-BE49-F238E27FC236}">
                  <a16:creationId xmlns:a16="http://schemas.microsoft.com/office/drawing/2014/main" id="{EA681BBE-65AA-6146-960E-3A61683473D8}"/>
                </a:ext>
              </a:extLst>
            </p:cNvPr>
            <p:cNvSpPr>
              <a:spLocks noChangeShapeType="1"/>
            </p:cNvSpPr>
            <p:nvPr/>
          </p:nvSpPr>
          <p:spPr bwMode="auto">
            <a:xfrm>
              <a:off x="4464" y="3120"/>
              <a:ext cx="240"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40973" name="Group 26">
              <a:extLst>
                <a:ext uri="{FF2B5EF4-FFF2-40B4-BE49-F238E27FC236}">
                  <a16:creationId xmlns:a16="http://schemas.microsoft.com/office/drawing/2014/main" id="{26976682-105D-FD46-B3D3-AF4EB9A88C28}"/>
                </a:ext>
              </a:extLst>
            </p:cNvPr>
            <p:cNvGrpSpPr>
              <a:grpSpLocks/>
            </p:cNvGrpSpPr>
            <p:nvPr/>
          </p:nvGrpSpPr>
          <p:grpSpPr bwMode="auto">
            <a:xfrm>
              <a:off x="1296" y="3168"/>
              <a:ext cx="1200" cy="624"/>
              <a:chOff x="1296" y="3168"/>
              <a:chExt cx="1200" cy="624"/>
            </a:xfrm>
          </p:grpSpPr>
          <p:sp>
            <p:nvSpPr>
              <p:cNvPr id="40978" name="Oval 22">
                <a:extLst>
                  <a:ext uri="{FF2B5EF4-FFF2-40B4-BE49-F238E27FC236}">
                    <a16:creationId xmlns:a16="http://schemas.microsoft.com/office/drawing/2014/main" id="{0E78EB09-1BFB-954F-B779-AF527640B229}"/>
                  </a:ext>
                </a:extLst>
              </p:cNvPr>
              <p:cNvSpPr>
                <a:spLocks noChangeArrowheads="1"/>
              </p:cNvSpPr>
              <p:nvPr/>
            </p:nvSpPr>
            <p:spPr bwMode="auto">
              <a:xfrm>
                <a:off x="1296" y="3168"/>
                <a:ext cx="288" cy="24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40979" name="Line 23">
                <a:extLst>
                  <a:ext uri="{FF2B5EF4-FFF2-40B4-BE49-F238E27FC236}">
                    <a16:creationId xmlns:a16="http://schemas.microsoft.com/office/drawing/2014/main" id="{952AECFF-DA7D-3545-8E1F-43196BBED3E4}"/>
                  </a:ext>
                </a:extLst>
              </p:cNvPr>
              <p:cNvSpPr>
                <a:spLocks noChangeShapeType="1"/>
              </p:cNvSpPr>
              <p:nvPr/>
            </p:nvSpPr>
            <p:spPr bwMode="auto">
              <a:xfrm>
                <a:off x="1584" y="3312"/>
                <a:ext cx="912" cy="48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40974" name="Text Box 24">
              <a:extLst>
                <a:ext uri="{FF2B5EF4-FFF2-40B4-BE49-F238E27FC236}">
                  <a16:creationId xmlns:a16="http://schemas.microsoft.com/office/drawing/2014/main" id="{E1EBCDD4-0D59-8347-881A-7B0157A4FADB}"/>
                </a:ext>
              </a:extLst>
            </p:cNvPr>
            <p:cNvSpPr txBox="1">
              <a:spLocks noChangeArrowheads="1"/>
            </p:cNvSpPr>
            <p:nvPr/>
          </p:nvSpPr>
          <p:spPr bwMode="auto">
            <a:xfrm>
              <a:off x="2482" y="3696"/>
              <a:ext cx="3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sz="2400"/>
                <a:t>H</a:t>
              </a:r>
              <a:r>
                <a:rPr lang="it-IT" altLang="it-IT" sz="2400" baseline="30000"/>
                <a:t>-</a:t>
              </a:r>
            </a:p>
          </p:txBody>
        </p:sp>
        <p:sp>
          <p:nvSpPr>
            <p:cNvPr id="40975" name="Oval 28">
              <a:extLst>
                <a:ext uri="{FF2B5EF4-FFF2-40B4-BE49-F238E27FC236}">
                  <a16:creationId xmlns:a16="http://schemas.microsoft.com/office/drawing/2014/main" id="{D33AA4C5-196B-5C43-B5EA-266E893CCF77}"/>
                </a:ext>
              </a:extLst>
            </p:cNvPr>
            <p:cNvSpPr>
              <a:spLocks noChangeArrowheads="1"/>
            </p:cNvSpPr>
            <p:nvPr/>
          </p:nvSpPr>
          <p:spPr bwMode="auto">
            <a:xfrm>
              <a:off x="816" y="2736"/>
              <a:ext cx="276" cy="24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40976" name="Line 29">
              <a:extLst>
                <a:ext uri="{FF2B5EF4-FFF2-40B4-BE49-F238E27FC236}">
                  <a16:creationId xmlns:a16="http://schemas.microsoft.com/office/drawing/2014/main" id="{CDEF716F-6C70-4149-B8EA-A82D89F3AB04}"/>
                </a:ext>
              </a:extLst>
            </p:cNvPr>
            <p:cNvSpPr>
              <a:spLocks noChangeShapeType="1"/>
            </p:cNvSpPr>
            <p:nvPr/>
          </p:nvSpPr>
          <p:spPr bwMode="auto">
            <a:xfrm flipV="1">
              <a:off x="1056" y="2496"/>
              <a:ext cx="288" cy="288"/>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977" name="Text Box 30">
              <a:extLst>
                <a:ext uri="{FF2B5EF4-FFF2-40B4-BE49-F238E27FC236}">
                  <a16:creationId xmlns:a16="http://schemas.microsoft.com/office/drawing/2014/main" id="{1C134B5D-7271-3448-8345-356F87DF21F4}"/>
                </a:ext>
              </a:extLst>
            </p:cNvPr>
            <p:cNvSpPr txBox="1">
              <a:spLocks noChangeArrowheads="1"/>
            </p:cNvSpPr>
            <p:nvPr/>
          </p:nvSpPr>
          <p:spPr bwMode="auto">
            <a:xfrm>
              <a:off x="1344" y="2304"/>
              <a:ext cx="3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sz="2400"/>
                <a:t>H</a:t>
              </a:r>
              <a:r>
                <a:rPr lang="it-IT" altLang="it-IT" sz="2400" baseline="30000"/>
                <a:t>+</a:t>
              </a:r>
            </a:p>
          </p:txBody>
        </p:sp>
      </p:grpSp>
      <p:sp>
        <p:nvSpPr>
          <p:cNvPr id="40963" name="Text Box 31">
            <a:extLst>
              <a:ext uri="{FF2B5EF4-FFF2-40B4-BE49-F238E27FC236}">
                <a16:creationId xmlns:a16="http://schemas.microsoft.com/office/drawing/2014/main" id="{D6950060-6383-9240-B5B3-6A423F026A1B}"/>
              </a:ext>
            </a:extLst>
          </p:cNvPr>
          <p:cNvSpPr txBox="1">
            <a:spLocks noChangeArrowheads="1"/>
          </p:cNvSpPr>
          <p:nvPr/>
        </p:nvSpPr>
        <p:spPr bwMode="auto">
          <a:xfrm>
            <a:off x="-76200" y="1524000"/>
            <a:ext cx="933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altLang="it-IT" sz="2400" b="1"/>
              <a:t>E</a:t>
            </a:r>
            <a:r>
              <a:rPr lang="ja-JP" altLang="it-IT" sz="2400" b="1">
                <a:latin typeface="Arial" panose="020B0604020202020204" pitchFamily="34" charset="0"/>
              </a:rPr>
              <a:t>’</a:t>
            </a:r>
            <a:r>
              <a:rPr lang="it-IT" altLang="ja-JP" sz="2400" b="1"/>
              <a:t> costituito da un fogliolino di carbonio, posto in prossimità del target</a:t>
            </a:r>
            <a:endParaRPr lang="it-IT" altLang="it-IT" sz="2400" b="1"/>
          </a:p>
        </p:txBody>
      </p:sp>
      <p:sp>
        <p:nvSpPr>
          <p:cNvPr id="40964" name="Text Box 32">
            <a:extLst>
              <a:ext uri="{FF2B5EF4-FFF2-40B4-BE49-F238E27FC236}">
                <a16:creationId xmlns:a16="http://schemas.microsoft.com/office/drawing/2014/main" id="{F33E6E7E-8EA8-8F48-8162-F09B879E6B57}"/>
              </a:ext>
            </a:extLst>
          </p:cNvPr>
          <p:cNvSpPr txBox="1">
            <a:spLocks noChangeArrowheads="1"/>
          </p:cNvSpPr>
          <p:nvPr/>
        </p:nvSpPr>
        <p:spPr bwMode="auto">
          <a:xfrm>
            <a:off x="9525" y="2209800"/>
            <a:ext cx="912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sz="2400"/>
              <a:t>Serve a strappare entrambi gli elettroni alla particella accelerata di H</a:t>
            </a:r>
            <a:r>
              <a:rPr lang="it-IT" altLang="it-IT" sz="2400" baseline="30000"/>
              <a:t>-</a:t>
            </a:r>
            <a:r>
              <a:rPr lang="it-IT" altLang="it-IT" sz="2400"/>
              <a:t> o di D</a:t>
            </a:r>
            <a:r>
              <a:rPr lang="it-IT" altLang="it-IT" sz="2400" baseline="30000"/>
              <a:t>-</a:t>
            </a:r>
          </a:p>
        </p:txBody>
      </p:sp>
      <p:sp>
        <p:nvSpPr>
          <p:cNvPr id="40965" name="Text Box 34">
            <a:extLst>
              <a:ext uri="{FF2B5EF4-FFF2-40B4-BE49-F238E27FC236}">
                <a16:creationId xmlns:a16="http://schemas.microsoft.com/office/drawing/2014/main" id="{DF5219C3-6D4A-874A-AF7C-B0287D79D90A}"/>
              </a:ext>
            </a:extLst>
          </p:cNvPr>
          <p:cNvSpPr txBox="1">
            <a:spLocks noChangeArrowheads="1"/>
          </p:cNvSpPr>
          <p:nvPr/>
        </p:nvSpPr>
        <p:spPr bwMode="auto">
          <a:xfrm>
            <a:off x="457200" y="2743200"/>
            <a:ext cx="822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eaLnBrk="1" hangingPunct="1">
              <a:spcBef>
                <a:spcPct val="0"/>
              </a:spcBef>
              <a:buClrTx/>
              <a:buSzTx/>
              <a:buFontTx/>
              <a:buNone/>
            </a:pPr>
            <a:r>
              <a:rPr lang="it-IT" altLang="it-IT" sz="2400" b="1"/>
              <a:t>Questo sistema consente di avere un</a:t>
            </a:r>
            <a:r>
              <a:rPr lang="ja-JP" altLang="it-IT" sz="2400" b="1">
                <a:latin typeface="Arial" panose="020B0604020202020204" pitchFamily="34" charset="0"/>
              </a:rPr>
              <a:t>’</a:t>
            </a:r>
            <a:r>
              <a:rPr lang="it-IT" altLang="ja-JP" sz="2400" b="1"/>
              <a:t>efficienza di estrazione prossima al 100%</a:t>
            </a:r>
            <a:endParaRPr lang="it-IT" altLang="it-IT" sz="2400" b="1"/>
          </a:p>
        </p:txBody>
      </p:sp>
      <p:sp>
        <p:nvSpPr>
          <p:cNvPr id="40966" name="Text Box 37">
            <a:extLst>
              <a:ext uri="{FF2B5EF4-FFF2-40B4-BE49-F238E27FC236}">
                <a16:creationId xmlns:a16="http://schemas.microsoft.com/office/drawing/2014/main" id="{A846DBD0-D9D5-1C48-B6F7-DCB912228F81}"/>
              </a:ext>
            </a:extLst>
          </p:cNvPr>
          <p:cNvSpPr txBox="1">
            <a:spLocks noChangeArrowheads="1"/>
          </p:cNvSpPr>
          <p:nvPr/>
        </p:nvSpPr>
        <p:spPr bwMode="auto">
          <a:xfrm>
            <a:off x="5105400" y="6019800"/>
            <a:ext cx="3862388"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a:t>Sistema presente nel ciclotrone IBA 18/9</a:t>
            </a:r>
          </a:p>
        </p:txBody>
      </p:sp>
      <p:sp>
        <p:nvSpPr>
          <p:cNvPr id="40967" name="Line 38">
            <a:extLst>
              <a:ext uri="{FF2B5EF4-FFF2-40B4-BE49-F238E27FC236}">
                <a16:creationId xmlns:a16="http://schemas.microsoft.com/office/drawing/2014/main" id="{F7995073-3ED0-074C-A7B4-2A1D2D8B84D3}"/>
              </a:ext>
            </a:extLst>
          </p:cNvPr>
          <p:cNvSpPr>
            <a:spLocks noChangeShapeType="1"/>
          </p:cNvSpPr>
          <p:nvPr/>
        </p:nvSpPr>
        <p:spPr bwMode="auto">
          <a:xfrm flipV="1">
            <a:off x="8229600" y="5029200"/>
            <a:ext cx="0" cy="990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3E742DC-51E6-E84B-BB25-74BC29A377AB}"/>
              </a:ext>
            </a:extLst>
          </p:cNvPr>
          <p:cNvSpPr>
            <a:spLocks noGrp="1" noRot="1" noChangeArrowheads="1"/>
          </p:cNvSpPr>
          <p:nvPr>
            <p:ph type="title"/>
          </p:nvPr>
        </p:nvSpPr>
        <p:spPr>
          <a:xfrm>
            <a:off x="457200" y="0"/>
            <a:ext cx="8229600" cy="1143000"/>
          </a:xfrm>
        </p:spPr>
        <p:txBody>
          <a:bodyPr/>
          <a:lstStyle/>
          <a:p>
            <a:pPr eaLnBrk="1" hangingPunct="1">
              <a:defRPr/>
            </a:pPr>
            <a:r>
              <a:rPr lang="it-IT" altLang="it-IT"/>
              <a:t>Sistema a Radio Frequenza</a:t>
            </a:r>
          </a:p>
        </p:txBody>
      </p:sp>
      <p:pic>
        <p:nvPicPr>
          <p:cNvPr id="45058" name="Picture 6" descr="PhotoPC venerdì 18 febbraio 2005 11">
            <a:extLst>
              <a:ext uri="{FF2B5EF4-FFF2-40B4-BE49-F238E27FC236}">
                <a16:creationId xmlns:a16="http://schemas.microsoft.com/office/drawing/2014/main" id="{3E6E5AD0-D547-284F-8C0A-1731DDC99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9"/>
          <a:stretch>
            <a:fillRect/>
          </a:stretch>
        </p:blipFill>
        <p:spPr bwMode="auto">
          <a:xfrm>
            <a:off x="152400" y="2895600"/>
            <a:ext cx="4495800"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8" descr="curvarisposta">
            <a:extLst>
              <a:ext uri="{FF2B5EF4-FFF2-40B4-BE49-F238E27FC236}">
                <a16:creationId xmlns:a16="http://schemas.microsoft.com/office/drawing/2014/main" id="{6BBCA1A8-1467-D448-A0CD-8B594736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08300"/>
            <a:ext cx="3429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60" name="Object 9">
            <a:extLst>
              <a:ext uri="{FF2B5EF4-FFF2-40B4-BE49-F238E27FC236}">
                <a16:creationId xmlns:a16="http://schemas.microsoft.com/office/drawing/2014/main" id="{A567155F-DC93-1D43-8FFA-E7DD1FCECD67}"/>
              </a:ext>
            </a:extLst>
          </p:cNvPr>
          <p:cNvGraphicFramePr>
            <a:graphicFrameLocks noGrp="1" noChangeAspect="1"/>
          </p:cNvGraphicFramePr>
          <p:nvPr>
            <p:ph idx="1"/>
          </p:nvPr>
        </p:nvGraphicFramePr>
        <p:xfrm>
          <a:off x="304800" y="2133600"/>
          <a:ext cx="838200" cy="649288"/>
        </p:xfrm>
        <a:graphic>
          <a:graphicData uri="http://schemas.openxmlformats.org/presentationml/2006/ole">
            <mc:AlternateContent xmlns:mc="http://schemas.openxmlformats.org/markup-compatibility/2006">
              <mc:Choice xmlns:v="urn:schemas-microsoft-com:vml" Requires="v">
                <p:oleObj name="Equation" r:id="rId4" imgW="11696700" imgH="9067800" progId="Equation.3">
                  <p:embed/>
                </p:oleObj>
              </mc:Choice>
              <mc:Fallback>
                <p:oleObj name="Equation" r:id="rId4" imgW="11696700" imgH="90678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133600"/>
                        <a:ext cx="838200" cy="649288"/>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061" name="Text Box 11">
            <a:extLst>
              <a:ext uri="{FF2B5EF4-FFF2-40B4-BE49-F238E27FC236}">
                <a16:creationId xmlns:a16="http://schemas.microsoft.com/office/drawing/2014/main" id="{A14CE740-CA68-9A48-B06D-DB3C40B82332}"/>
              </a:ext>
            </a:extLst>
          </p:cNvPr>
          <p:cNvSpPr txBox="1">
            <a:spLocks noChangeArrowheads="1"/>
          </p:cNvSpPr>
          <p:nvPr/>
        </p:nvSpPr>
        <p:spPr bwMode="auto">
          <a:xfrm>
            <a:off x="136525" y="1039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45062" name="Text Box 12">
            <a:extLst>
              <a:ext uri="{FF2B5EF4-FFF2-40B4-BE49-F238E27FC236}">
                <a16:creationId xmlns:a16="http://schemas.microsoft.com/office/drawing/2014/main" id="{A00920CC-C282-B241-8F34-3A6FCA9D7DE1}"/>
              </a:ext>
            </a:extLst>
          </p:cNvPr>
          <p:cNvSpPr txBox="1">
            <a:spLocks noChangeArrowheads="1"/>
          </p:cNvSpPr>
          <p:nvPr/>
        </p:nvSpPr>
        <p:spPr bwMode="auto">
          <a:xfrm>
            <a:off x="212725" y="963613"/>
            <a:ext cx="89312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altLang="it-IT" sz="1800"/>
              <a:t>Nel caso di un ciclotrone l</a:t>
            </a:r>
            <a:r>
              <a:rPr lang="ja-JP" altLang="it-IT" sz="1800">
                <a:latin typeface="Arial" panose="020B0604020202020204" pitchFamily="34" charset="0"/>
              </a:rPr>
              <a:t>’</a:t>
            </a:r>
            <a:r>
              <a:rPr lang="it-IT" altLang="ja-JP" sz="1800"/>
              <a:t>impedenza di carico è quella caratteristica delle cavità risonanti.</a:t>
            </a:r>
          </a:p>
          <a:p>
            <a:pPr eaLnBrk="1" hangingPunct="1">
              <a:spcBef>
                <a:spcPct val="0"/>
              </a:spcBef>
              <a:buClrTx/>
              <a:buSzTx/>
              <a:buFontTx/>
              <a:buNone/>
            </a:pPr>
            <a:r>
              <a:rPr lang="it-IT" altLang="it-IT" sz="1800"/>
              <a:t>Il sistema a Radio Frequenza deve, quindi, generare un</a:t>
            </a:r>
            <a:r>
              <a:rPr lang="ja-JP" altLang="it-IT" sz="1800">
                <a:latin typeface="Arial" panose="020B0604020202020204" pitchFamily="34" charset="0"/>
              </a:rPr>
              <a:t>’</a:t>
            </a:r>
            <a:r>
              <a:rPr lang="it-IT" altLang="ja-JP" sz="1800"/>
              <a:t>onda elettromagnetica la cui ampiezza e frequenza sono funzione delle caratteristiche del ciclotrone. La cavità è costruita in modo da avere la stessa impedenza del generatore così da poter ricevere tutta la potenza in ingresso.</a:t>
            </a:r>
            <a:endParaRPr lang="it-IT" altLang="it-IT" sz="1800"/>
          </a:p>
        </p:txBody>
      </p:sp>
      <p:sp>
        <p:nvSpPr>
          <p:cNvPr id="45063" name="Text Box 13">
            <a:extLst>
              <a:ext uri="{FF2B5EF4-FFF2-40B4-BE49-F238E27FC236}">
                <a16:creationId xmlns:a16="http://schemas.microsoft.com/office/drawing/2014/main" id="{4AEEF4F2-7532-394C-B5B4-0812E42897FF}"/>
              </a:ext>
            </a:extLst>
          </p:cNvPr>
          <p:cNvSpPr txBox="1">
            <a:spLocks noChangeArrowheads="1"/>
          </p:cNvSpPr>
          <p:nvPr/>
        </p:nvSpPr>
        <p:spPr bwMode="auto">
          <a:xfrm>
            <a:off x="1600200" y="2209800"/>
            <a:ext cx="3268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it-IT" altLang="it-IT"/>
              <a:t>Frequenza di risonanza del sistema</a:t>
            </a:r>
          </a:p>
        </p:txBody>
      </p:sp>
      <p:sp>
        <p:nvSpPr>
          <p:cNvPr id="45064" name="Line 14">
            <a:extLst>
              <a:ext uri="{FF2B5EF4-FFF2-40B4-BE49-F238E27FC236}">
                <a16:creationId xmlns:a16="http://schemas.microsoft.com/office/drawing/2014/main" id="{8FDA7B04-7676-134D-81B0-AC8CCC4BD882}"/>
              </a:ext>
            </a:extLst>
          </p:cNvPr>
          <p:cNvSpPr>
            <a:spLocks noChangeShapeType="1"/>
          </p:cNvSpPr>
          <p:nvPr/>
        </p:nvSpPr>
        <p:spPr bwMode="auto">
          <a:xfrm flipH="1" flipV="1">
            <a:off x="1219200" y="2438400"/>
            <a:ext cx="38100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5065" name="Text Box 15">
            <a:extLst>
              <a:ext uri="{FF2B5EF4-FFF2-40B4-BE49-F238E27FC236}">
                <a16:creationId xmlns:a16="http://schemas.microsoft.com/office/drawing/2014/main" id="{14D89F82-7E22-7F45-9F6D-B4219F340974}"/>
              </a:ext>
            </a:extLst>
          </p:cNvPr>
          <p:cNvSpPr txBox="1">
            <a:spLocks noChangeArrowheads="1"/>
          </p:cNvSpPr>
          <p:nvPr/>
        </p:nvSpPr>
        <p:spPr bwMode="auto">
          <a:xfrm>
            <a:off x="5324475" y="2284413"/>
            <a:ext cx="38195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eaLnBrk="1" hangingPunct="1">
              <a:spcBef>
                <a:spcPct val="0"/>
              </a:spcBef>
              <a:buClrTx/>
              <a:buSzTx/>
              <a:buFontTx/>
              <a:buNone/>
            </a:pPr>
            <a:r>
              <a:rPr lang="it-IT" altLang="it-IT" sz="1800"/>
              <a:t>Andamento del fattore di qualità</a:t>
            </a:r>
          </a:p>
          <a:p>
            <a:pPr algn="ctr" eaLnBrk="1" hangingPunct="1">
              <a:spcBef>
                <a:spcPct val="0"/>
              </a:spcBef>
              <a:buClrTx/>
              <a:buSzTx/>
              <a:buFontTx/>
              <a:buNone/>
            </a:pPr>
            <a:r>
              <a:rPr lang="it-IT" altLang="it-IT" sz="1600"/>
              <a:t>che rappresenta la potenza trasferita alla cavità</a:t>
            </a:r>
          </a:p>
        </p:txBody>
      </p:sp>
      <p:sp>
        <p:nvSpPr>
          <p:cNvPr id="45066" name="Oval 16">
            <a:extLst>
              <a:ext uri="{FF2B5EF4-FFF2-40B4-BE49-F238E27FC236}">
                <a16:creationId xmlns:a16="http://schemas.microsoft.com/office/drawing/2014/main" id="{7AFCB29F-C0D4-4846-9AA8-CF3D0CFF77CE}"/>
              </a:ext>
            </a:extLst>
          </p:cNvPr>
          <p:cNvSpPr>
            <a:spLocks noChangeArrowheads="1"/>
          </p:cNvSpPr>
          <p:nvPr/>
        </p:nvSpPr>
        <p:spPr bwMode="auto">
          <a:xfrm rot="2715539">
            <a:off x="843757" y="3685381"/>
            <a:ext cx="1708150" cy="257333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45067" name="Line 17">
            <a:extLst>
              <a:ext uri="{FF2B5EF4-FFF2-40B4-BE49-F238E27FC236}">
                <a16:creationId xmlns:a16="http://schemas.microsoft.com/office/drawing/2014/main" id="{245690BC-43B1-174B-BE0E-F96302E4C146}"/>
              </a:ext>
            </a:extLst>
          </p:cNvPr>
          <p:cNvSpPr>
            <a:spLocks noChangeShapeType="1"/>
          </p:cNvSpPr>
          <p:nvPr/>
        </p:nvSpPr>
        <p:spPr bwMode="auto">
          <a:xfrm>
            <a:off x="2438400" y="5410200"/>
            <a:ext cx="23622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5068" name="Text Box 18">
            <a:extLst>
              <a:ext uri="{FF2B5EF4-FFF2-40B4-BE49-F238E27FC236}">
                <a16:creationId xmlns:a16="http://schemas.microsoft.com/office/drawing/2014/main" id="{E3CF3EE3-7DAE-824B-BB52-53ACB38BA989}"/>
              </a:ext>
            </a:extLst>
          </p:cNvPr>
          <p:cNvSpPr txBox="1">
            <a:spLocks noChangeArrowheads="1"/>
          </p:cNvSpPr>
          <p:nvPr/>
        </p:nvSpPr>
        <p:spPr bwMode="auto">
          <a:xfrm>
            <a:off x="4784725" y="5867400"/>
            <a:ext cx="3870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it-IT" altLang="it-IT" sz="1800"/>
              <a:t>Cavità Risonante del ciclotrone IBA 18/9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E8CE7F6-2931-BC45-80AC-1D8661B6C20A}"/>
              </a:ext>
            </a:extLst>
          </p:cNvPr>
          <p:cNvSpPr>
            <a:spLocks noChangeArrowheads="1"/>
          </p:cNvSpPr>
          <p:nvPr/>
        </p:nvSpPr>
        <p:spPr bwMode="auto">
          <a:xfrm>
            <a:off x="2662238" y="1336675"/>
            <a:ext cx="3819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75779" name="Rectangle 3">
            <a:extLst>
              <a:ext uri="{FF2B5EF4-FFF2-40B4-BE49-F238E27FC236}">
                <a16:creationId xmlns:a16="http://schemas.microsoft.com/office/drawing/2014/main" id="{270AA2B6-8C97-7148-9471-2170ECAFCCFE}"/>
              </a:ext>
            </a:extLst>
          </p:cNvPr>
          <p:cNvSpPr>
            <a:spLocks noGrp="1" noChangeArrowheads="1"/>
          </p:cNvSpPr>
          <p:nvPr>
            <p:ph type="title"/>
          </p:nvPr>
        </p:nvSpPr>
        <p:spPr>
          <a:xfrm>
            <a:off x="5556250" y="914400"/>
            <a:ext cx="3025775" cy="944563"/>
          </a:xfrm>
          <a:extLst>
            <a:ext uri="{91240B29-F687-4f45-9708-019B960494DF}"/>
            <a:ext uri="{AF507438-7753-43e0-B8FC-AC1667EBCBE1}"/>
          </a:extLst>
        </p:spPr>
        <p:txBody>
          <a:bodyPr>
            <a:spAutoFit/>
          </a:bodyPr>
          <a:lstStyle/>
          <a:p>
            <a:pPr eaLnBrk="1" hangingPunct="1">
              <a:defRPr/>
            </a:pPr>
            <a:r>
              <a:rPr lang="en-GB" sz="3200">
                <a:solidFill>
                  <a:schemeClr val="tx1"/>
                </a:solidFill>
              </a:rPr>
              <a:t>Magnet System</a:t>
            </a:r>
            <a:br>
              <a:rPr lang="en-GB" sz="3200">
                <a:solidFill>
                  <a:schemeClr val="tx1"/>
                </a:solidFill>
              </a:rPr>
            </a:br>
            <a:r>
              <a:rPr lang="en-GB" sz="2400">
                <a:solidFill>
                  <a:schemeClr val="tx1"/>
                </a:solidFill>
              </a:rPr>
              <a:t>Magnet</a:t>
            </a:r>
            <a:endParaRPr lang="en-GB" sz="3200">
              <a:solidFill>
                <a:schemeClr val="tx1"/>
              </a:solidFill>
            </a:endParaRPr>
          </a:p>
        </p:txBody>
      </p:sp>
      <p:graphicFrame>
        <p:nvGraphicFramePr>
          <p:cNvPr id="49155" name="Object 4">
            <a:extLst>
              <a:ext uri="{FF2B5EF4-FFF2-40B4-BE49-F238E27FC236}">
                <a16:creationId xmlns:a16="http://schemas.microsoft.com/office/drawing/2014/main" id="{996347ED-288D-DC49-B8C3-6010F725C9C3}"/>
              </a:ext>
            </a:extLst>
          </p:cNvPr>
          <p:cNvGraphicFramePr>
            <a:graphicFrameLocks noChangeAspect="1"/>
          </p:cNvGraphicFramePr>
          <p:nvPr/>
        </p:nvGraphicFramePr>
        <p:xfrm>
          <a:off x="492125" y="838200"/>
          <a:ext cx="4697413" cy="5354638"/>
        </p:xfrm>
        <a:graphic>
          <a:graphicData uri="http://schemas.openxmlformats.org/presentationml/2006/ole">
            <mc:AlternateContent xmlns:mc="http://schemas.openxmlformats.org/markup-compatibility/2006">
              <mc:Choice xmlns:v="urn:schemas-microsoft-com:vml" Requires="v">
                <p:oleObj name="Photo Editor Photo" r:id="rId3" imgW="3390900" imgH="3568700" progId="MSPhotoEd.3">
                  <p:embed/>
                </p:oleObj>
              </mc:Choice>
              <mc:Fallback>
                <p:oleObj name="Photo Editor Photo" r:id="rId3" imgW="3390900" imgH="356870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838200"/>
                        <a:ext cx="4697413" cy="535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AFD00"/>
                            </a:solidFill>
                            <a:miter lim="800000"/>
                            <a:headEnd/>
                            <a:tailEnd/>
                          </a14:hiddenLine>
                        </a:ext>
                        <a:ext uri="{AF507438-7753-43E0-B8FC-AC1667EBCBE1}">
                          <a14:hiddenEffects xmlns:a14="http://schemas.microsoft.com/office/drawing/2010/main">
                            <a:effectLst>
                              <a:outerShdw dist="107763" dir="2700000" algn="ctr" rotWithShape="0">
                                <a:schemeClr val="bg2">
                                  <a:alpha val="74997"/>
                                </a:schemeClr>
                              </a:outerShdw>
                            </a:effectLst>
                          </a14:hiddenEffects>
                        </a:ext>
                      </a:extLst>
                    </p:spPr>
                  </p:pic>
                </p:oleObj>
              </mc:Fallback>
            </mc:AlternateContent>
          </a:graphicData>
        </a:graphic>
      </p:graphicFrame>
      <p:grpSp>
        <p:nvGrpSpPr>
          <p:cNvPr id="49156" name="Group 5">
            <a:extLst>
              <a:ext uri="{FF2B5EF4-FFF2-40B4-BE49-F238E27FC236}">
                <a16:creationId xmlns:a16="http://schemas.microsoft.com/office/drawing/2014/main" id="{ACDC8000-18D0-174B-A5A4-A5B85F3C82A7}"/>
              </a:ext>
            </a:extLst>
          </p:cNvPr>
          <p:cNvGrpSpPr>
            <a:grpSpLocks/>
          </p:cNvGrpSpPr>
          <p:nvPr/>
        </p:nvGrpSpPr>
        <p:grpSpPr bwMode="auto">
          <a:xfrm>
            <a:off x="3938588" y="2098675"/>
            <a:ext cx="4281487" cy="495300"/>
            <a:chOff x="2688" y="1322"/>
            <a:chExt cx="2921" cy="312"/>
          </a:xfrm>
        </p:grpSpPr>
        <p:sp>
          <p:nvSpPr>
            <p:cNvPr id="49162" name="Text Box 6">
              <a:extLst>
                <a:ext uri="{FF2B5EF4-FFF2-40B4-BE49-F238E27FC236}">
                  <a16:creationId xmlns:a16="http://schemas.microsoft.com/office/drawing/2014/main" id="{AED42DC5-D930-4749-8C41-EAAA48F39A27}"/>
                </a:ext>
              </a:extLst>
            </p:cNvPr>
            <p:cNvSpPr txBox="1">
              <a:spLocks noChangeArrowheads="1"/>
            </p:cNvSpPr>
            <p:nvPr/>
          </p:nvSpPr>
          <p:spPr bwMode="auto">
            <a:xfrm>
              <a:off x="4262" y="1322"/>
              <a:ext cx="1347" cy="312"/>
            </a:xfrm>
            <a:prstGeom prst="rect">
              <a:avLst/>
            </a:prstGeom>
            <a:solidFill>
              <a:schemeClr val="folHlink"/>
            </a:solidFill>
            <a:ln w="38100">
              <a:solidFill>
                <a:srgbClr val="000000"/>
              </a:solidFill>
              <a:miter lim="800000"/>
              <a:headEnd/>
              <a:tailEnd/>
            </a:ln>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2400" b="1">
                  <a:solidFill>
                    <a:schemeClr val="bg2"/>
                  </a:solidFill>
                  <a:latin typeface="Times New Roman" panose="02020603050405020304" pitchFamily="18" charset="0"/>
                </a:rPr>
                <a:t>Magnet Yoke</a:t>
              </a:r>
            </a:p>
          </p:txBody>
        </p:sp>
        <p:sp>
          <p:nvSpPr>
            <p:cNvPr id="49163" name="Line 7">
              <a:extLst>
                <a:ext uri="{FF2B5EF4-FFF2-40B4-BE49-F238E27FC236}">
                  <a16:creationId xmlns:a16="http://schemas.microsoft.com/office/drawing/2014/main" id="{D2B95B1A-2B58-754A-9A09-2C5E571EB301}"/>
                </a:ext>
              </a:extLst>
            </p:cNvPr>
            <p:cNvSpPr>
              <a:spLocks noChangeShapeType="1"/>
            </p:cNvSpPr>
            <p:nvPr/>
          </p:nvSpPr>
          <p:spPr bwMode="auto">
            <a:xfrm flipH="1">
              <a:off x="2688" y="1488"/>
              <a:ext cx="1585"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grpSp>
      <p:grpSp>
        <p:nvGrpSpPr>
          <p:cNvPr id="49157" name="Group 8">
            <a:extLst>
              <a:ext uri="{FF2B5EF4-FFF2-40B4-BE49-F238E27FC236}">
                <a16:creationId xmlns:a16="http://schemas.microsoft.com/office/drawing/2014/main" id="{4F0B45CE-EAB9-E04F-99A4-201ED2283B76}"/>
              </a:ext>
            </a:extLst>
          </p:cNvPr>
          <p:cNvGrpSpPr>
            <a:grpSpLocks/>
          </p:cNvGrpSpPr>
          <p:nvPr/>
        </p:nvGrpSpPr>
        <p:grpSpPr bwMode="auto">
          <a:xfrm>
            <a:off x="2390775" y="2590800"/>
            <a:ext cx="5897563" cy="1333500"/>
            <a:chOff x="1632" y="1632"/>
            <a:chExt cx="4024" cy="840"/>
          </a:xfrm>
        </p:grpSpPr>
        <p:sp>
          <p:nvSpPr>
            <p:cNvPr id="49159" name="Text Box 9">
              <a:extLst>
                <a:ext uri="{FF2B5EF4-FFF2-40B4-BE49-F238E27FC236}">
                  <a16:creationId xmlns:a16="http://schemas.microsoft.com/office/drawing/2014/main" id="{CBAFEF8D-F053-694A-A840-975C8B75BAF1}"/>
                </a:ext>
              </a:extLst>
            </p:cNvPr>
            <p:cNvSpPr txBox="1">
              <a:spLocks noChangeArrowheads="1"/>
            </p:cNvSpPr>
            <p:nvPr/>
          </p:nvSpPr>
          <p:spPr bwMode="auto">
            <a:xfrm>
              <a:off x="4320" y="2160"/>
              <a:ext cx="1336" cy="312"/>
            </a:xfrm>
            <a:prstGeom prst="rect">
              <a:avLst/>
            </a:prstGeom>
            <a:solidFill>
              <a:schemeClr val="folHlink"/>
            </a:solidFill>
            <a:ln w="38100">
              <a:solidFill>
                <a:srgbClr val="000000"/>
              </a:solidFill>
              <a:miter lim="800000"/>
              <a:headEnd/>
              <a:tailEnd/>
            </a:ln>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2400" b="1">
                  <a:solidFill>
                    <a:schemeClr val="bg2"/>
                  </a:solidFill>
                  <a:latin typeface="Times New Roman" panose="02020603050405020304" pitchFamily="18" charset="0"/>
                </a:rPr>
                <a:t>Magnet</a:t>
              </a:r>
              <a:r>
                <a:rPr lang="en-GB" altLang="it-IT" sz="2400">
                  <a:latin typeface="Times New Roman" panose="02020603050405020304" pitchFamily="18" charset="0"/>
                </a:rPr>
                <a:t> </a:t>
              </a:r>
              <a:r>
                <a:rPr lang="en-GB" altLang="it-IT" sz="2400" b="1">
                  <a:solidFill>
                    <a:schemeClr val="bg2"/>
                  </a:solidFill>
                  <a:latin typeface="Times New Roman" panose="02020603050405020304" pitchFamily="18" charset="0"/>
                </a:rPr>
                <a:t>Coils</a:t>
              </a:r>
            </a:p>
          </p:txBody>
        </p:sp>
        <p:sp>
          <p:nvSpPr>
            <p:cNvPr id="49160" name="Line 10">
              <a:extLst>
                <a:ext uri="{FF2B5EF4-FFF2-40B4-BE49-F238E27FC236}">
                  <a16:creationId xmlns:a16="http://schemas.microsoft.com/office/drawing/2014/main" id="{7D085797-FE39-0A46-B72F-AC790BB1B365}"/>
                </a:ext>
              </a:extLst>
            </p:cNvPr>
            <p:cNvSpPr>
              <a:spLocks noChangeShapeType="1"/>
            </p:cNvSpPr>
            <p:nvPr/>
          </p:nvSpPr>
          <p:spPr bwMode="auto">
            <a:xfrm flipH="1" flipV="1">
              <a:off x="1920" y="1968"/>
              <a:ext cx="240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49161" name="Line 11">
              <a:extLst>
                <a:ext uri="{FF2B5EF4-FFF2-40B4-BE49-F238E27FC236}">
                  <a16:creationId xmlns:a16="http://schemas.microsoft.com/office/drawing/2014/main" id="{071AECF7-55CE-AF43-83F4-B48BB6D369C3}"/>
                </a:ext>
              </a:extLst>
            </p:cNvPr>
            <p:cNvSpPr>
              <a:spLocks noChangeShapeType="1"/>
            </p:cNvSpPr>
            <p:nvPr/>
          </p:nvSpPr>
          <p:spPr bwMode="auto">
            <a:xfrm flipH="1" flipV="1">
              <a:off x="1632" y="1632"/>
              <a:ext cx="2688" cy="67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grpSp>
      <p:sp>
        <p:nvSpPr>
          <p:cNvPr id="49158" name="Text Box 12">
            <a:extLst>
              <a:ext uri="{FF2B5EF4-FFF2-40B4-BE49-F238E27FC236}">
                <a16:creationId xmlns:a16="http://schemas.microsoft.com/office/drawing/2014/main" id="{2F1D9374-4375-7242-8128-7AC7CA74DB14}"/>
              </a:ext>
            </a:extLst>
          </p:cNvPr>
          <p:cNvSpPr txBox="1">
            <a:spLocks noChangeArrowheads="1"/>
          </p:cNvSpPr>
          <p:nvPr/>
        </p:nvSpPr>
        <p:spPr bwMode="auto">
          <a:xfrm>
            <a:off x="304800" y="15240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spcBef>
                <a:spcPct val="50000"/>
              </a:spcBef>
            </a:pPr>
            <a:r>
              <a:rPr lang="it-IT" altLang="it-IT" sz="3200" b="1"/>
              <a:t>GE PET TRACE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23BD68D9-0163-7645-867B-F0D65CB7C536}"/>
              </a:ext>
            </a:extLst>
          </p:cNvPr>
          <p:cNvSpPr>
            <a:spLocks noChangeArrowheads="1"/>
          </p:cNvSpPr>
          <p:nvPr/>
        </p:nvSpPr>
        <p:spPr bwMode="auto">
          <a:xfrm>
            <a:off x="2662238" y="1184275"/>
            <a:ext cx="3819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graphicFrame>
        <p:nvGraphicFramePr>
          <p:cNvPr id="53250" name="Object 3">
            <a:extLst>
              <a:ext uri="{FF2B5EF4-FFF2-40B4-BE49-F238E27FC236}">
                <a16:creationId xmlns:a16="http://schemas.microsoft.com/office/drawing/2014/main" id="{71A60809-F2F6-9144-9C7E-C3875D19CCE8}"/>
              </a:ext>
            </a:extLst>
          </p:cNvPr>
          <p:cNvGraphicFramePr>
            <a:graphicFrameLocks noChangeAspect="1"/>
          </p:cNvGraphicFramePr>
          <p:nvPr/>
        </p:nvGraphicFramePr>
        <p:xfrm>
          <a:off x="1195388" y="1295400"/>
          <a:ext cx="6754812" cy="4878388"/>
        </p:xfrm>
        <a:graphic>
          <a:graphicData uri="http://schemas.openxmlformats.org/presentationml/2006/ole">
            <mc:AlternateContent xmlns:mc="http://schemas.openxmlformats.org/markup-compatibility/2006">
              <mc:Choice xmlns:v="urn:schemas-microsoft-com:vml" Requires="v">
                <p:oleObj name="Photo Editor Photo" r:id="rId3" imgW="4876800" imgH="3251200" progId="MSPhotoEd.3">
                  <p:embed/>
                </p:oleObj>
              </mc:Choice>
              <mc:Fallback>
                <p:oleObj name="Photo Editor Photo" r:id="rId3" imgW="4876800" imgH="3251200"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295400"/>
                        <a:ext cx="6754812" cy="487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AFD00"/>
                            </a:solidFill>
                            <a:miter lim="800000"/>
                            <a:headEnd/>
                            <a:tailEnd/>
                          </a14:hiddenLine>
                        </a:ext>
                        <a:ext uri="{AF507438-7753-43E0-B8FC-AC1667EBCBE1}">
                          <a14:hiddenEffects xmlns:a14="http://schemas.microsoft.com/office/drawing/2010/main">
                            <a:effectLst>
                              <a:outerShdw dist="107763" dir="2700000" algn="ctr" rotWithShape="0">
                                <a:schemeClr val="bg2">
                                  <a:alpha val="74997"/>
                                </a:schemeClr>
                              </a:outerShdw>
                            </a:effectLst>
                          </a14:hiddenEffects>
                        </a:ext>
                      </a:extLst>
                    </p:spPr>
                  </p:pic>
                </p:oleObj>
              </mc:Fallback>
            </mc:AlternateContent>
          </a:graphicData>
        </a:graphic>
      </p:graphicFrame>
      <p:sp>
        <p:nvSpPr>
          <p:cNvPr id="77828" name="Rectangle 4">
            <a:extLst>
              <a:ext uri="{FF2B5EF4-FFF2-40B4-BE49-F238E27FC236}">
                <a16:creationId xmlns:a16="http://schemas.microsoft.com/office/drawing/2014/main" id="{FA3DE3AD-4213-CE48-9059-7EA879749088}"/>
              </a:ext>
            </a:extLst>
          </p:cNvPr>
          <p:cNvSpPr>
            <a:spLocks noGrp="1" noChangeArrowheads="1"/>
          </p:cNvSpPr>
          <p:nvPr>
            <p:ph type="title"/>
          </p:nvPr>
        </p:nvSpPr>
        <p:spPr>
          <a:xfrm>
            <a:off x="703263" y="152400"/>
            <a:ext cx="7737475" cy="1066800"/>
          </a:xfrm>
          <a:extLst>
            <a:ext uri="{91240B29-F687-4f45-9708-019B960494DF}"/>
            <a:ext uri="{AF507438-7753-43e0-B8FC-AC1667EBCBE1}"/>
          </a:extLst>
        </p:spPr>
        <p:txBody>
          <a:bodyPr>
            <a:spAutoFit/>
          </a:bodyPr>
          <a:lstStyle/>
          <a:p>
            <a:pPr eaLnBrk="1" hangingPunct="1">
              <a:defRPr/>
            </a:pPr>
            <a:r>
              <a:rPr lang="en-GB" b="0">
                <a:solidFill>
                  <a:schemeClr val="tx1"/>
                </a:solidFill>
              </a:rPr>
              <a:t>Magnet System</a:t>
            </a:r>
            <a:br>
              <a:rPr lang="en-GB" b="0">
                <a:solidFill>
                  <a:schemeClr val="tx1"/>
                </a:solidFill>
              </a:rPr>
            </a:br>
            <a:r>
              <a:rPr lang="en-GB" sz="2000" b="0">
                <a:solidFill>
                  <a:schemeClr val="tx1"/>
                </a:solidFill>
              </a:rPr>
              <a:t>Magnet Pole</a:t>
            </a:r>
            <a:endParaRPr lang="en-GB" b="0">
              <a:solidFill>
                <a:schemeClr val="tx1"/>
              </a:solidFill>
            </a:endParaRPr>
          </a:p>
        </p:txBody>
      </p:sp>
      <p:grpSp>
        <p:nvGrpSpPr>
          <p:cNvPr id="53252" name="Group 5">
            <a:extLst>
              <a:ext uri="{FF2B5EF4-FFF2-40B4-BE49-F238E27FC236}">
                <a16:creationId xmlns:a16="http://schemas.microsoft.com/office/drawing/2014/main" id="{F40EB97D-429B-6D4A-9E52-D79D00DB4019}"/>
              </a:ext>
            </a:extLst>
          </p:cNvPr>
          <p:cNvGrpSpPr>
            <a:grpSpLocks/>
          </p:cNvGrpSpPr>
          <p:nvPr/>
        </p:nvGrpSpPr>
        <p:grpSpPr bwMode="auto">
          <a:xfrm>
            <a:off x="4010025" y="2895600"/>
            <a:ext cx="3643313" cy="2362200"/>
            <a:chOff x="2736" y="1920"/>
            <a:chExt cx="2487" cy="1488"/>
          </a:xfrm>
        </p:grpSpPr>
        <p:sp>
          <p:nvSpPr>
            <p:cNvPr id="53261" name="Text Box 6">
              <a:extLst>
                <a:ext uri="{FF2B5EF4-FFF2-40B4-BE49-F238E27FC236}">
                  <a16:creationId xmlns:a16="http://schemas.microsoft.com/office/drawing/2014/main" id="{C532F865-924C-004B-986B-2D63E7487E51}"/>
                </a:ext>
              </a:extLst>
            </p:cNvPr>
            <p:cNvSpPr txBox="1">
              <a:spLocks noChangeArrowheads="1"/>
            </p:cNvSpPr>
            <p:nvPr/>
          </p:nvSpPr>
          <p:spPr bwMode="auto">
            <a:xfrm>
              <a:off x="4656" y="2160"/>
              <a:ext cx="567" cy="312"/>
            </a:xfrm>
            <a:prstGeom prst="rect">
              <a:avLst/>
            </a:prstGeom>
            <a:solidFill>
              <a:schemeClr val="folHlink"/>
            </a:solidFill>
            <a:ln w="38100">
              <a:solidFill>
                <a:srgbClr val="000000"/>
              </a:solidFill>
              <a:miter lim="800000"/>
              <a:headEnd/>
              <a:tailEnd/>
            </a:ln>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2400" b="1">
                  <a:solidFill>
                    <a:schemeClr val="bg2"/>
                  </a:solidFill>
                  <a:latin typeface="Times New Roman" panose="02020603050405020304" pitchFamily="18" charset="0"/>
                </a:rPr>
                <a:t>Hills</a:t>
              </a:r>
            </a:p>
          </p:txBody>
        </p:sp>
        <p:sp>
          <p:nvSpPr>
            <p:cNvPr id="53262" name="Line 7">
              <a:extLst>
                <a:ext uri="{FF2B5EF4-FFF2-40B4-BE49-F238E27FC236}">
                  <a16:creationId xmlns:a16="http://schemas.microsoft.com/office/drawing/2014/main" id="{7D719CD4-421D-1E4A-A46F-BE1937BADBCD}"/>
                </a:ext>
              </a:extLst>
            </p:cNvPr>
            <p:cNvSpPr>
              <a:spLocks noChangeShapeType="1"/>
            </p:cNvSpPr>
            <p:nvPr/>
          </p:nvSpPr>
          <p:spPr bwMode="auto">
            <a:xfrm flipH="1" flipV="1">
              <a:off x="3840" y="1920"/>
              <a:ext cx="816"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53263" name="Line 8">
              <a:extLst>
                <a:ext uri="{FF2B5EF4-FFF2-40B4-BE49-F238E27FC236}">
                  <a16:creationId xmlns:a16="http://schemas.microsoft.com/office/drawing/2014/main" id="{8A6F4EE7-70D7-F046-859F-EED7DB6272C6}"/>
                </a:ext>
              </a:extLst>
            </p:cNvPr>
            <p:cNvSpPr>
              <a:spLocks noChangeShapeType="1"/>
            </p:cNvSpPr>
            <p:nvPr/>
          </p:nvSpPr>
          <p:spPr bwMode="auto">
            <a:xfrm flipH="1">
              <a:off x="3600" y="2304"/>
              <a:ext cx="1057" cy="110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53264" name="Line 9">
              <a:extLst>
                <a:ext uri="{FF2B5EF4-FFF2-40B4-BE49-F238E27FC236}">
                  <a16:creationId xmlns:a16="http://schemas.microsoft.com/office/drawing/2014/main" id="{05FEE6BA-8647-0342-A4C0-71AFB310CD66}"/>
                </a:ext>
              </a:extLst>
            </p:cNvPr>
            <p:cNvSpPr>
              <a:spLocks noChangeShapeType="1"/>
            </p:cNvSpPr>
            <p:nvPr/>
          </p:nvSpPr>
          <p:spPr bwMode="auto">
            <a:xfrm flipH="1" flipV="1">
              <a:off x="2736" y="2256"/>
              <a:ext cx="1920" cy="4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grpSp>
      <p:grpSp>
        <p:nvGrpSpPr>
          <p:cNvPr id="53253" name="Group 10">
            <a:extLst>
              <a:ext uri="{FF2B5EF4-FFF2-40B4-BE49-F238E27FC236}">
                <a16:creationId xmlns:a16="http://schemas.microsoft.com/office/drawing/2014/main" id="{5423F113-D12A-DF47-8675-D4A90D5D7610}"/>
              </a:ext>
            </a:extLst>
          </p:cNvPr>
          <p:cNvGrpSpPr>
            <a:grpSpLocks/>
          </p:cNvGrpSpPr>
          <p:nvPr/>
        </p:nvGrpSpPr>
        <p:grpSpPr bwMode="auto">
          <a:xfrm>
            <a:off x="1547813" y="2286000"/>
            <a:ext cx="3446462" cy="3086100"/>
            <a:chOff x="1056" y="1536"/>
            <a:chExt cx="2352" cy="1944"/>
          </a:xfrm>
        </p:grpSpPr>
        <p:sp>
          <p:nvSpPr>
            <p:cNvPr id="53257" name="Text Box 11">
              <a:extLst>
                <a:ext uri="{FF2B5EF4-FFF2-40B4-BE49-F238E27FC236}">
                  <a16:creationId xmlns:a16="http://schemas.microsoft.com/office/drawing/2014/main" id="{4172FE50-AC4A-4F41-9259-8BC69E151BC2}"/>
                </a:ext>
              </a:extLst>
            </p:cNvPr>
            <p:cNvSpPr txBox="1">
              <a:spLocks noChangeArrowheads="1"/>
            </p:cNvSpPr>
            <p:nvPr/>
          </p:nvSpPr>
          <p:spPr bwMode="auto">
            <a:xfrm>
              <a:off x="1056" y="3168"/>
              <a:ext cx="798" cy="312"/>
            </a:xfrm>
            <a:prstGeom prst="rect">
              <a:avLst/>
            </a:prstGeom>
            <a:solidFill>
              <a:schemeClr val="folHlink"/>
            </a:solidFill>
            <a:ln w="38100">
              <a:solidFill>
                <a:srgbClr val="00279F"/>
              </a:solidFill>
              <a:miter lim="800000"/>
              <a:headEnd/>
              <a:tailEnd/>
            </a:ln>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2400" b="1">
                  <a:solidFill>
                    <a:schemeClr val="bg2"/>
                  </a:solidFill>
                  <a:latin typeface="Times New Roman" panose="02020603050405020304" pitchFamily="18" charset="0"/>
                </a:rPr>
                <a:t>Valleys</a:t>
              </a:r>
            </a:p>
          </p:txBody>
        </p:sp>
        <p:sp>
          <p:nvSpPr>
            <p:cNvPr id="53258" name="Line 12">
              <a:extLst>
                <a:ext uri="{FF2B5EF4-FFF2-40B4-BE49-F238E27FC236}">
                  <a16:creationId xmlns:a16="http://schemas.microsoft.com/office/drawing/2014/main" id="{63317B86-156F-264D-820D-E4F30280266B}"/>
                </a:ext>
              </a:extLst>
            </p:cNvPr>
            <p:cNvSpPr>
              <a:spLocks noChangeShapeType="1"/>
            </p:cNvSpPr>
            <p:nvPr/>
          </p:nvSpPr>
          <p:spPr bwMode="auto">
            <a:xfrm flipV="1">
              <a:off x="1776" y="2928"/>
              <a:ext cx="1632" cy="432"/>
            </a:xfrm>
            <a:prstGeom prst="line">
              <a:avLst/>
            </a:prstGeom>
            <a:noFill/>
            <a:ln w="38100">
              <a:solidFill>
                <a:srgbClr val="00279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53259" name="Line 13">
              <a:extLst>
                <a:ext uri="{FF2B5EF4-FFF2-40B4-BE49-F238E27FC236}">
                  <a16:creationId xmlns:a16="http://schemas.microsoft.com/office/drawing/2014/main" id="{CF4E9DB6-F9BB-2D45-A642-050B624EC93D}"/>
                </a:ext>
              </a:extLst>
            </p:cNvPr>
            <p:cNvSpPr>
              <a:spLocks noChangeShapeType="1"/>
            </p:cNvSpPr>
            <p:nvPr/>
          </p:nvSpPr>
          <p:spPr bwMode="auto">
            <a:xfrm flipV="1">
              <a:off x="1776" y="2928"/>
              <a:ext cx="575" cy="432"/>
            </a:xfrm>
            <a:prstGeom prst="line">
              <a:avLst/>
            </a:prstGeom>
            <a:noFill/>
            <a:ln w="38100">
              <a:solidFill>
                <a:srgbClr val="00279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53260" name="Line 14">
              <a:extLst>
                <a:ext uri="{FF2B5EF4-FFF2-40B4-BE49-F238E27FC236}">
                  <a16:creationId xmlns:a16="http://schemas.microsoft.com/office/drawing/2014/main" id="{EF2C8C1B-7ACB-D749-8C85-38A17E3BEDA8}"/>
                </a:ext>
              </a:extLst>
            </p:cNvPr>
            <p:cNvSpPr>
              <a:spLocks noChangeShapeType="1"/>
            </p:cNvSpPr>
            <p:nvPr/>
          </p:nvSpPr>
          <p:spPr bwMode="auto">
            <a:xfrm flipV="1">
              <a:off x="1776" y="1536"/>
              <a:ext cx="816" cy="1824"/>
            </a:xfrm>
            <a:prstGeom prst="line">
              <a:avLst/>
            </a:prstGeom>
            <a:noFill/>
            <a:ln w="38100">
              <a:solidFill>
                <a:srgbClr val="00279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t-IT"/>
            </a:p>
          </p:txBody>
        </p:sp>
      </p:grpSp>
      <p:sp>
        <p:nvSpPr>
          <p:cNvPr id="53254" name="Text Box 15">
            <a:extLst>
              <a:ext uri="{FF2B5EF4-FFF2-40B4-BE49-F238E27FC236}">
                <a16:creationId xmlns:a16="http://schemas.microsoft.com/office/drawing/2014/main" id="{73742E38-FD65-D146-86C3-421E1E475FE2}"/>
              </a:ext>
            </a:extLst>
          </p:cNvPr>
          <p:cNvSpPr txBox="1">
            <a:spLocks noChangeArrowheads="1"/>
          </p:cNvSpPr>
          <p:nvPr/>
        </p:nvSpPr>
        <p:spPr bwMode="auto">
          <a:xfrm>
            <a:off x="6892925" y="3886200"/>
            <a:ext cx="661988" cy="374650"/>
          </a:xfrm>
          <a:prstGeom prst="rect">
            <a:avLst/>
          </a:prstGeom>
          <a:solidFill>
            <a:schemeClr val="folHlink"/>
          </a:solidFill>
          <a:ln w="38100">
            <a:solidFill>
              <a:srgbClr val="000000"/>
            </a:solidFill>
            <a:miter lim="800000"/>
            <a:headEnd/>
            <a:tailEnd/>
          </a:ln>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1600" b="1">
                <a:solidFill>
                  <a:schemeClr val="bg2"/>
                </a:solidFill>
                <a:latin typeface="Times New Roman" panose="02020603050405020304" pitchFamily="18" charset="0"/>
              </a:rPr>
              <a:t>2.1 T</a:t>
            </a:r>
          </a:p>
        </p:txBody>
      </p:sp>
      <p:sp>
        <p:nvSpPr>
          <p:cNvPr id="53255" name="Text Box 16">
            <a:extLst>
              <a:ext uri="{FF2B5EF4-FFF2-40B4-BE49-F238E27FC236}">
                <a16:creationId xmlns:a16="http://schemas.microsoft.com/office/drawing/2014/main" id="{FF8BD8FD-7C20-3E4F-9540-E4DC2B9C1AFB}"/>
              </a:ext>
            </a:extLst>
          </p:cNvPr>
          <p:cNvSpPr txBox="1">
            <a:spLocks noChangeArrowheads="1"/>
          </p:cNvSpPr>
          <p:nvPr/>
        </p:nvSpPr>
        <p:spPr bwMode="auto">
          <a:xfrm>
            <a:off x="1758950" y="5486400"/>
            <a:ext cx="650875" cy="374650"/>
          </a:xfrm>
          <a:prstGeom prst="rect">
            <a:avLst/>
          </a:prstGeom>
          <a:solidFill>
            <a:schemeClr val="folHlink"/>
          </a:solidFill>
          <a:ln w="38100">
            <a:solidFill>
              <a:srgbClr val="00279F"/>
            </a:solidFill>
            <a:miter lim="800000"/>
            <a:headEnd/>
            <a:tailEnd/>
          </a:ln>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1600">
                <a:solidFill>
                  <a:schemeClr val="bg2"/>
                </a:solidFill>
                <a:latin typeface="Times New Roman" panose="02020603050405020304" pitchFamily="18" charset="0"/>
              </a:rPr>
              <a:t>1.4 T</a:t>
            </a:r>
          </a:p>
        </p:txBody>
      </p:sp>
      <p:sp>
        <p:nvSpPr>
          <p:cNvPr id="53256" name="Text Box 17">
            <a:extLst>
              <a:ext uri="{FF2B5EF4-FFF2-40B4-BE49-F238E27FC236}">
                <a16:creationId xmlns:a16="http://schemas.microsoft.com/office/drawing/2014/main" id="{54F18EB2-A1F0-714D-AC59-02C6537948D5}"/>
              </a:ext>
            </a:extLst>
          </p:cNvPr>
          <p:cNvSpPr txBox="1">
            <a:spLocks noChangeArrowheads="1"/>
          </p:cNvSpPr>
          <p:nvPr/>
        </p:nvSpPr>
        <p:spPr bwMode="auto">
          <a:xfrm>
            <a:off x="4554538" y="6324600"/>
            <a:ext cx="3392487" cy="3746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GB" altLang="it-IT" sz="1600" b="1">
                <a:latin typeface="Times New Roman" panose="02020603050405020304" pitchFamily="18" charset="0"/>
              </a:rPr>
              <a:t>Average field at Extraction radius 1.8 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Line 2">
            <a:extLst>
              <a:ext uri="{FF2B5EF4-FFF2-40B4-BE49-F238E27FC236}">
                <a16:creationId xmlns:a16="http://schemas.microsoft.com/office/drawing/2014/main" id="{3571ED70-E849-8048-9B15-DB9D034AB109}"/>
              </a:ext>
            </a:extLst>
          </p:cNvPr>
          <p:cNvSpPr>
            <a:spLocks noChangeShapeType="1"/>
          </p:cNvSpPr>
          <p:nvPr/>
        </p:nvSpPr>
        <p:spPr bwMode="auto">
          <a:xfrm flipV="1">
            <a:off x="4775200" y="3317875"/>
            <a:ext cx="63500" cy="1158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03" name="Freeform 3">
            <a:extLst>
              <a:ext uri="{FF2B5EF4-FFF2-40B4-BE49-F238E27FC236}">
                <a16:creationId xmlns:a16="http://schemas.microsoft.com/office/drawing/2014/main" id="{2A661024-971F-CE4C-BEE7-5F058EA6B5F6}"/>
              </a:ext>
            </a:extLst>
          </p:cNvPr>
          <p:cNvSpPr>
            <a:spLocks/>
          </p:cNvSpPr>
          <p:nvPr/>
        </p:nvSpPr>
        <p:spPr bwMode="auto">
          <a:xfrm>
            <a:off x="4741863" y="3308350"/>
            <a:ext cx="153987" cy="114300"/>
          </a:xfrm>
          <a:custGeom>
            <a:avLst/>
            <a:gdLst>
              <a:gd name="T0" fmla="*/ 21998 w 105"/>
              <a:gd name="T1" fmla="*/ 112713 h 72"/>
              <a:gd name="T2" fmla="*/ 0 w 105"/>
              <a:gd name="T3" fmla="*/ 44450 h 72"/>
              <a:gd name="T4" fmla="*/ 130522 w 105"/>
              <a:gd name="T5" fmla="*/ 0 h 72"/>
              <a:gd name="T6" fmla="*/ 152520 w 105"/>
              <a:gd name="T7" fmla="*/ 4445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72">
                <a:moveTo>
                  <a:pt x="15" y="71"/>
                </a:moveTo>
                <a:lnTo>
                  <a:pt x="0" y="28"/>
                </a:lnTo>
                <a:lnTo>
                  <a:pt x="89" y="0"/>
                </a:lnTo>
                <a:lnTo>
                  <a:pt x="104" y="28"/>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587" name="Line 4">
            <a:extLst>
              <a:ext uri="{FF2B5EF4-FFF2-40B4-BE49-F238E27FC236}">
                <a16:creationId xmlns:a16="http://schemas.microsoft.com/office/drawing/2014/main" id="{A01FD8BD-A4C7-FD40-AB73-06F5711A0CF9}"/>
              </a:ext>
            </a:extLst>
          </p:cNvPr>
          <p:cNvSpPr>
            <a:spLocks noChangeShapeType="1"/>
          </p:cNvSpPr>
          <p:nvPr/>
        </p:nvSpPr>
        <p:spPr bwMode="auto">
          <a:xfrm>
            <a:off x="4894263" y="3636963"/>
            <a:ext cx="22225" cy="412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05" name="Freeform 5">
            <a:extLst>
              <a:ext uri="{FF2B5EF4-FFF2-40B4-BE49-F238E27FC236}">
                <a16:creationId xmlns:a16="http://schemas.microsoft.com/office/drawing/2014/main" id="{1DC0053E-18BF-CB4A-961E-B3370F2BDC43}"/>
              </a:ext>
            </a:extLst>
          </p:cNvPr>
          <p:cNvSpPr>
            <a:spLocks/>
          </p:cNvSpPr>
          <p:nvPr/>
        </p:nvSpPr>
        <p:spPr bwMode="auto">
          <a:xfrm>
            <a:off x="3502025" y="2179638"/>
            <a:ext cx="3219450" cy="1963737"/>
          </a:xfrm>
          <a:custGeom>
            <a:avLst/>
            <a:gdLst>
              <a:gd name="T0" fmla="*/ 282819 w 2197"/>
              <a:gd name="T1" fmla="*/ 1962150 h 1237"/>
              <a:gd name="T2" fmla="*/ 0 w 2197"/>
              <a:gd name="T3" fmla="*/ 947737 h 1237"/>
              <a:gd name="T4" fmla="*/ 826477 w 2197"/>
              <a:gd name="T5" fmla="*/ 225425 h 1237"/>
              <a:gd name="T6" fmla="*/ 1000858 w 2197"/>
              <a:gd name="T7" fmla="*/ 68262 h 1237"/>
              <a:gd name="T8" fmla="*/ 3217985 w 2197"/>
              <a:gd name="T9" fmla="*/ 0 h 1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7" h="1237">
                <a:moveTo>
                  <a:pt x="193" y="1236"/>
                </a:moveTo>
                <a:lnTo>
                  <a:pt x="0" y="597"/>
                </a:lnTo>
                <a:lnTo>
                  <a:pt x="564" y="142"/>
                </a:lnTo>
                <a:lnTo>
                  <a:pt x="683" y="43"/>
                </a:lnTo>
                <a:lnTo>
                  <a:pt x="2196" y="0"/>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06" name="Freeform 6">
            <a:extLst>
              <a:ext uri="{FF2B5EF4-FFF2-40B4-BE49-F238E27FC236}">
                <a16:creationId xmlns:a16="http://schemas.microsoft.com/office/drawing/2014/main" id="{54055717-9389-8448-8660-44EA5161187F}"/>
              </a:ext>
            </a:extLst>
          </p:cNvPr>
          <p:cNvSpPr>
            <a:spLocks/>
          </p:cNvSpPr>
          <p:nvPr/>
        </p:nvSpPr>
        <p:spPr bwMode="auto">
          <a:xfrm>
            <a:off x="4414838" y="2112963"/>
            <a:ext cx="2362200" cy="14287"/>
          </a:xfrm>
          <a:custGeom>
            <a:avLst/>
            <a:gdLst>
              <a:gd name="T0" fmla="*/ 0 w 1612"/>
              <a:gd name="T1" fmla="*/ 0 h 9"/>
              <a:gd name="T2" fmla="*/ 2360735 w 1612"/>
              <a:gd name="T3" fmla="*/ 0 h 9"/>
              <a:gd name="T4" fmla="*/ 2360735 w 1612"/>
              <a:gd name="T5" fmla="*/ 12700 h 9"/>
              <a:gd name="T6" fmla="*/ 0 w 1612"/>
              <a:gd name="T7" fmla="*/ 12700 h 9"/>
              <a:gd name="T8" fmla="*/ 0 w 161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2" h="9">
                <a:moveTo>
                  <a:pt x="0" y="0"/>
                </a:moveTo>
                <a:lnTo>
                  <a:pt x="1611" y="0"/>
                </a:lnTo>
                <a:lnTo>
                  <a:pt x="1611" y="8"/>
                </a:lnTo>
                <a:lnTo>
                  <a:pt x="0" y="8"/>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07" name="Freeform 7">
            <a:extLst>
              <a:ext uri="{FF2B5EF4-FFF2-40B4-BE49-F238E27FC236}">
                <a16:creationId xmlns:a16="http://schemas.microsoft.com/office/drawing/2014/main" id="{67048FD6-E942-124F-8091-5BB2A048DC2E}"/>
              </a:ext>
            </a:extLst>
          </p:cNvPr>
          <p:cNvSpPr>
            <a:spLocks/>
          </p:cNvSpPr>
          <p:nvPr/>
        </p:nvSpPr>
        <p:spPr bwMode="auto">
          <a:xfrm>
            <a:off x="4414838" y="2112963"/>
            <a:ext cx="2371725" cy="23812"/>
          </a:xfrm>
          <a:custGeom>
            <a:avLst/>
            <a:gdLst>
              <a:gd name="T0" fmla="*/ 0 w 1618"/>
              <a:gd name="T1" fmla="*/ 0 h 15"/>
              <a:gd name="T2" fmla="*/ 2370259 w 1618"/>
              <a:gd name="T3" fmla="*/ 0 h 15"/>
              <a:gd name="T4" fmla="*/ 2370259 w 1618"/>
              <a:gd name="T5" fmla="*/ 22225 h 15"/>
              <a:gd name="T6" fmla="*/ 0 w 1618"/>
              <a:gd name="T7" fmla="*/ 22225 h 15"/>
              <a:gd name="T8" fmla="*/ 0 w 161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8" h="15">
                <a:moveTo>
                  <a:pt x="0" y="0"/>
                </a:moveTo>
                <a:lnTo>
                  <a:pt x="1617" y="0"/>
                </a:lnTo>
                <a:lnTo>
                  <a:pt x="1617" y="14"/>
                </a:lnTo>
                <a:lnTo>
                  <a:pt x="0" y="14"/>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08" name="Freeform 8">
            <a:extLst>
              <a:ext uri="{FF2B5EF4-FFF2-40B4-BE49-F238E27FC236}">
                <a16:creationId xmlns:a16="http://schemas.microsoft.com/office/drawing/2014/main" id="{77B305EC-F048-704B-BAE2-A4F6528D2C59}"/>
              </a:ext>
            </a:extLst>
          </p:cNvPr>
          <p:cNvSpPr>
            <a:spLocks/>
          </p:cNvSpPr>
          <p:nvPr/>
        </p:nvSpPr>
        <p:spPr bwMode="auto">
          <a:xfrm>
            <a:off x="6392863" y="5270500"/>
            <a:ext cx="341312" cy="398463"/>
          </a:xfrm>
          <a:custGeom>
            <a:avLst/>
            <a:gdLst>
              <a:gd name="T0" fmla="*/ 21973 w 233"/>
              <a:gd name="T1" fmla="*/ 396875 h 251"/>
              <a:gd name="T2" fmla="*/ 0 w 233"/>
              <a:gd name="T3" fmla="*/ 352425 h 251"/>
              <a:gd name="T4" fmla="*/ 0 w 233"/>
              <a:gd name="T5" fmla="*/ 65088 h 251"/>
              <a:gd name="T6" fmla="*/ 42481 w 233"/>
              <a:gd name="T7" fmla="*/ 0 h 251"/>
              <a:gd name="T8" fmla="*/ 297366 w 233"/>
              <a:gd name="T9" fmla="*/ 0 h 251"/>
              <a:gd name="T10" fmla="*/ 339847 w 233"/>
              <a:gd name="T11" fmla="*/ 42863 h 251"/>
              <a:gd name="T12" fmla="*/ 21973 w 233"/>
              <a:gd name="T13" fmla="*/ 396875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 h="251">
                <a:moveTo>
                  <a:pt x="15" y="250"/>
                </a:moveTo>
                <a:lnTo>
                  <a:pt x="0" y="222"/>
                </a:lnTo>
                <a:lnTo>
                  <a:pt x="0" y="41"/>
                </a:lnTo>
                <a:lnTo>
                  <a:pt x="29" y="0"/>
                </a:lnTo>
                <a:lnTo>
                  <a:pt x="203" y="0"/>
                </a:lnTo>
                <a:lnTo>
                  <a:pt x="232" y="27"/>
                </a:lnTo>
                <a:lnTo>
                  <a:pt x="15" y="250"/>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09" name="Freeform 9">
            <a:extLst>
              <a:ext uri="{FF2B5EF4-FFF2-40B4-BE49-F238E27FC236}">
                <a16:creationId xmlns:a16="http://schemas.microsoft.com/office/drawing/2014/main" id="{330F9B16-EC02-CD46-98AD-66E352F54B35}"/>
              </a:ext>
            </a:extLst>
          </p:cNvPr>
          <p:cNvSpPr>
            <a:spLocks/>
          </p:cNvSpPr>
          <p:nvPr/>
        </p:nvSpPr>
        <p:spPr bwMode="auto">
          <a:xfrm>
            <a:off x="6392863" y="5270500"/>
            <a:ext cx="350837" cy="407988"/>
          </a:xfrm>
          <a:custGeom>
            <a:avLst/>
            <a:gdLst>
              <a:gd name="T0" fmla="*/ 22019 w 239"/>
              <a:gd name="T1" fmla="*/ 406400 h 257"/>
              <a:gd name="T2" fmla="*/ 0 w 239"/>
              <a:gd name="T3" fmla="*/ 360363 h 257"/>
              <a:gd name="T4" fmla="*/ 0 w 239"/>
              <a:gd name="T5" fmla="*/ 66675 h 257"/>
              <a:gd name="T6" fmla="*/ 44038 w 239"/>
              <a:gd name="T7" fmla="*/ 0 h 257"/>
              <a:gd name="T8" fmla="*/ 305331 w 239"/>
              <a:gd name="T9" fmla="*/ 0 h 257"/>
              <a:gd name="T10" fmla="*/ 349369 w 239"/>
              <a:gd name="T11" fmla="*/ 44450 h 257"/>
              <a:gd name="T12" fmla="*/ 22019 w 239"/>
              <a:gd name="T13" fmla="*/ 406400 h 2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9" h="257">
                <a:moveTo>
                  <a:pt x="15" y="256"/>
                </a:moveTo>
                <a:lnTo>
                  <a:pt x="0" y="227"/>
                </a:lnTo>
                <a:lnTo>
                  <a:pt x="0" y="42"/>
                </a:lnTo>
                <a:lnTo>
                  <a:pt x="30" y="0"/>
                </a:lnTo>
                <a:lnTo>
                  <a:pt x="208" y="0"/>
                </a:lnTo>
                <a:lnTo>
                  <a:pt x="238" y="28"/>
                </a:lnTo>
                <a:lnTo>
                  <a:pt x="15" y="25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0" name="Freeform 10">
            <a:extLst>
              <a:ext uri="{FF2B5EF4-FFF2-40B4-BE49-F238E27FC236}">
                <a16:creationId xmlns:a16="http://schemas.microsoft.com/office/drawing/2014/main" id="{53BED83F-DDDE-CE49-B8C8-C2EB89A619A9}"/>
              </a:ext>
            </a:extLst>
          </p:cNvPr>
          <p:cNvSpPr>
            <a:spLocks/>
          </p:cNvSpPr>
          <p:nvPr/>
        </p:nvSpPr>
        <p:spPr bwMode="auto">
          <a:xfrm>
            <a:off x="6481763" y="5383213"/>
            <a:ext cx="317500" cy="330200"/>
          </a:xfrm>
          <a:custGeom>
            <a:avLst/>
            <a:gdLst>
              <a:gd name="T0" fmla="*/ 20484 w 217"/>
              <a:gd name="T1" fmla="*/ 328613 h 208"/>
              <a:gd name="T2" fmla="*/ 0 w 217"/>
              <a:gd name="T3" fmla="*/ 306388 h 208"/>
              <a:gd name="T4" fmla="*/ 294090 w 217"/>
              <a:gd name="T5" fmla="*/ 0 h 208"/>
              <a:gd name="T6" fmla="*/ 316037 w 217"/>
              <a:gd name="T7" fmla="*/ 22225 h 208"/>
              <a:gd name="T8" fmla="*/ 20484 w 217"/>
              <a:gd name="T9" fmla="*/ 328613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208">
                <a:moveTo>
                  <a:pt x="14" y="207"/>
                </a:moveTo>
                <a:lnTo>
                  <a:pt x="0" y="193"/>
                </a:lnTo>
                <a:lnTo>
                  <a:pt x="201" y="0"/>
                </a:lnTo>
                <a:lnTo>
                  <a:pt x="216" y="14"/>
                </a:lnTo>
                <a:lnTo>
                  <a:pt x="14" y="207"/>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1" name="Freeform 11">
            <a:extLst>
              <a:ext uri="{FF2B5EF4-FFF2-40B4-BE49-F238E27FC236}">
                <a16:creationId xmlns:a16="http://schemas.microsoft.com/office/drawing/2014/main" id="{1CA55BFD-7B33-AB49-9576-BCB7D3FF23BA}"/>
              </a:ext>
            </a:extLst>
          </p:cNvPr>
          <p:cNvSpPr>
            <a:spLocks/>
          </p:cNvSpPr>
          <p:nvPr/>
        </p:nvSpPr>
        <p:spPr bwMode="auto">
          <a:xfrm>
            <a:off x="6481763" y="5383213"/>
            <a:ext cx="327025" cy="339725"/>
          </a:xfrm>
          <a:custGeom>
            <a:avLst/>
            <a:gdLst>
              <a:gd name="T0" fmla="*/ 20531 w 223"/>
              <a:gd name="T1" fmla="*/ 338138 h 214"/>
              <a:gd name="T2" fmla="*/ 0 w 223"/>
              <a:gd name="T3" fmla="*/ 315913 h 214"/>
              <a:gd name="T4" fmla="*/ 303561 w 223"/>
              <a:gd name="T5" fmla="*/ 0 h 214"/>
              <a:gd name="T6" fmla="*/ 325559 w 223"/>
              <a:gd name="T7" fmla="*/ 22225 h 214"/>
              <a:gd name="T8" fmla="*/ 20531 w 223"/>
              <a:gd name="T9" fmla="*/ 338138 h 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14">
                <a:moveTo>
                  <a:pt x="14" y="213"/>
                </a:moveTo>
                <a:lnTo>
                  <a:pt x="0" y="199"/>
                </a:lnTo>
                <a:lnTo>
                  <a:pt x="207" y="0"/>
                </a:lnTo>
                <a:lnTo>
                  <a:pt x="222" y="14"/>
                </a:lnTo>
                <a:lnTo>
                  <a:pt x="14" y="2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2" name="Freeform 12">
            <a:extLst>
              <a:ext uri="{FF2B5EF4-FFF2-40B4-BE49-F238E27FC236}">
                <a16:creationId xmlns:a16="http://schemas.microsoft.com/office/drawing/2014/main" id="{8FBD5976-56F2-A34D-A2AE-28DAA6CCE7B4}"/>
              </a:ext>
            </a:extLst>
          </p:cNvPr>
          <p:cNvSpPr>
            <a:spLocks/>
          </p:cNvSpPr>
          <p:nvPr/>
        </p:nvSpPr>
        <p:spPr bwMode="auto">
          <a:xfrm>
            <a:off x="3090863" y="1954213"/>
            <a:ext cx="3695700" cy="3768725"/>
          </a:xfrm>
          <a:custGeom>
            <a:avLst/>
            <a:gdLst>
              <a:gd name="T0" fmla="*/ 42496 w 2522"/>
              <a:gd name="T1" fmla="*/ 1670050 h 2374"/>
              <a:gd name="T2" fmla="*/ 825012 w 2522"/>
              <a:gd name="T3" fmla="*/ 112713 h 2374"/>
              <a:gd name="T4" fmla="*/ 868973 w 2522"/>
              <a:gd name="T5" fmla="*/ 68263 h 2374"/>
              <a:gd name="T6" fmla="*/ 912935 w 2522"/>
              <a:gd name="T7" fmla="*/ 22225 h 2374"/>
              <a:gd name="T8" fmla="*/ 999392 w 2522"/>
              <a:gd name="T9" fmla="*/ 0 h 2374"/>
              <a:gd name="T10" fmla="*/ 3563815 w 2522"/>
              <a:gd name="T11" fmla="*/ 0 h 2374"/>
              <a:gd name="T12" fmla="*/ 3607777 w 2522"/>
              <a:gd name="T13" fmla="*/ 22225 h 2374"/>
              <a:gd name="T14" fmla="*/ 3672254 w 2522"/>
              <a:gd name="T15" fmla="*/ 112713 h 2374"/>
              <a:gd name="T16" fmla="*/ 3694235 w 2522"/>
              <a:gd name="T17" fmla="*/ 203200 h 2374"/>
              <a:gd name="T18" fmla="*/ 3694235 w 2522"/>
              <a:gd name="T19" fmla="*/ 3316288 h 2374"/>
              <a:gd name="T20" fmla="*/ 3280996 w 2522"/>
              <a:gd name="T21" fmla="*/ 3767138 h 2374"/>
              <a:gd name="T22" fmla="*/ 738554 w 2522"/>
              <a:gd name="T23" fmla="*/ 3767138 h 2374"/>
              <a:gd name="T24" fmla="*/ 672612 w 2522"/>
              <a:gd name="T25" fmla="*/ 3744913 h 2374"/>
              <a:gd name="T26" fmla="*/ 608135 w 2522"/>
              <a:gd name="T27" fmla="*/ 3676650 h 2374"/>
              <a:gd name="T28" fmla="*/ 20515 w 2522"/>
              <a:gd name="T29" fmla="*/ 1895475 h 2374"/>
              <a:gd name="T30" fmla="*/ 0 w 2522"/>
              <a:gd name="T31" fmla="*/ 1849438 h 2374"/>
              <a:gd name="T32" fmla="*/ 0 w 2522"/>
              <a:gd name="T33" fmla="*/ 1758950 h 2374"/>
              <a:gd name="T34" fmla="*/ 42496 w 2522"/>
              <a:gd name="T35" fmla="*/ 1670050 h 23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2" h="2374">
                <a:moveTo>
                  <a:pt x="29" y="1052"/>
                </a:moveTo>
                <a:lnTo>
                  <a:pt x="563" y="71"/>
                </a:lnTo>
                <a:lnTo>
                  <a:pt x="593" y="43"/>
                </a:lnTo>
                <a:lnTo>
                  <a:pt x="623" y="14"/>
                </a:lnTo>
                <a:lnTo>
                  <a:pt x="682" y="0"/>
                </a:lnTo>
                <a:lnTo>
                  <a:pt x="2432" y="0"/>
                </a:lnTo>
                <a:lnTo>
                  <a:pt x="2462" y="14"/>
                </a:lnTo>
                <a:lnTo>
                  <a:pt x="2506" y="71"/>
                </a:lnTo>
                <a:lnTo>
                  <a:pt x="2521" y="128"/>
                </a:lnTo>
                <a:lnTo>
                  <a:pt x="2521" y="2089"/>
                </a:lnTo>
                <a:lnTo>
                  <a:pt x="2239" y="2373"/>
                </a:lnTo>
                <a:lnTo>
                  <a:pt x="504" y="2373"/>
                </a:lnTo>
                <a:lnTo>
                  <a:pt x="459" y="2359"/>
                </a:lnTo>
                <a:lnTo>
                  <a:pt x="415" y="2316"/>
                </a:lnTo>
                <a:lnTo>
                  <a:pt x="14" y="1194"/>
                </a:lnTo>
                <a:lnTo>
                  <a:pt x="0" y="1165"/>
                </a:lnTo>
                <a:lnTo>
                  <a:pt x="0" y="1108"/>
                </a:lnTo>
                <a:lnTo>
                  <a:pt x="29" y="105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3" name="Freeform 13">
            <a:extLst>
              <a:ext uri="{FF2B5EF4-FFF2-40B4-BE49-F238E27FC236}">
                <a16:creationId xmlns:a16="http://schemas.microsoft.com/office/drawing/2014/main" id="{01F0771A-5FEC-1242-9859-EB9816144C28}"/>
              </a:ext>
            </a:extLst>
          </p:cNvPr>
          <p:cNvSpPr>
            <a:spLocks/>
          </p:cNvSpPr>
          <p:nvPr/>
        </p:nvSpPr>
        <p:spPr bwMode="auto">
          <a:xfrm>
            <a:off x="3024188" y="1887538"/>
            <a:ext cx="3827462" cy="3925887"/>
          </a:xfrm>
          <a:custGeom>
            <a:avLst/>
            <a:gdLst>
              <a:gd name="T0" fmla="*/ 65940 w 2612"/>
              <a:gd name="T1" fmla="*/ 1646237 h 2473"/>
              <a:gd name="T2" fmla="*/ 848431 w 2612"/>
              <a:gd name="T3" fmla="*/ 134937 h 2473"/>
              <a:gd name="T4" fmla="*/ 868945 w 2612"/>
              <a:gd name="T5" fmla="*/ 88900 h 2473"/>
              <a:gd name="T6" fmla="*/ 934885 w 2612"/>
              <a:gd name="T7" fmla="*/ 44450 h 2473"/>
              <a:gd name="T8" fmla="*/ 1043320 w 2612"/>
              <a:gd name="T9" fmla="*/ 0 h 2473"/>
              <a:gd name="T10" fmla="*/ 3607661 w 2612"/>
              <a:gd name="T11" fmla="*/ 0 h 2473"/>
              <a:gd name="T12" fmla="*/ 3695582 w 2612"/>
              <a:gd name="T13" fmla="*/ 0 h 2473"/>
              <a:gd name="T14" fmla="*/ 3782037 w 2612"/>
              <a:gd name="T15" fmla="*/ 66675 h 2473"/>
              <a:gd name="T16" fmla="*/ 3825997 w 2612"/>
              <a:gd name="T17" fmla="*/ 157162 h 2473"/>
              <a:gd name="T18" fmla="*/ 3825997 w 2612"/>
              <a:gd name="T19" fmla="*/ 3405187 h 2473"/>
              <a:gd name="T20" fmla="*/ 3368811 w 2612"/>
              <a:gd name="T21" fmla="*/ 3902075 h 2473"/>
              <a:gd name="T22" fmla="*/ 804470 w 2612"/>
              <a:gd name="T23" fmla="*/ 3924300 h 2473"/>
              <a:gd name="T24" fmla="*/ 738530 w 2612"/>
              <a:gd name="T25" fmla="*/ 3902075 h 2473"/>
              <a:gd name="T26" fmla="*/ 652075 w 2612"/>
              <a:gd name="T27" fmla="*/ 3856037 h 2473"/>
              <a:gd name="T28" fmla="*/ 608115 w 2612"/>
              <a:gd name="T29" fmla="*/ 3765550 h 2473"/>
              <a:gd name="T30" fmla="*/ 43960 w 2612"/>
              <a:gd name="T31" fmla="*/ 2051050 h 2473"/>
              <a:gd name="T32" fmla="*/ 21980 w 2612"/>
              <a:gd name="T33" fmla="*/ 1984375 h 2473"/>
              <a:gd name="T34" fmla="*/ 0 w 2612"/>
              <a:gd name="T35" fmla="*/ 1849437 h 2473"/>
              <a:gd name="T36" fmla="*/ 21980 w 2612"/>
              <a:gd name="T37" fmla="*/ 1712912 h 2473"/>
              <a:gd name="T38" fmla="*/ 65940 w 2612"/>
              <a:gd name="T39" fmla="*/ 1646237 h 24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12" h="2473">
                <a:moveTo>
                  <a:pt x="45" y="1037"/>
                </a:moveTo>
                <a:lnTo>
                  <a:pt x="579" y="85"/>
                </a:lnTo>
                <a:lnTo>
                  <a:pt x="593" y="56"/>
                </a:lnTo>
                <a:lnTo>
                  <a:pt x="638" y="28"/>
                </a:lnTo>
                <a:lnTo>
                  <a:pt x="712" y="0"/>
                </a:lnTo>
                <a:lnTo>
                  <a:pt x="2462" y="0"/>
                </a:lnTo>
                <a:lnTo>
                  <a:pt x="2522" y="0"/>
                </a:lnTo>
                <a:lnTo>
                  <a:pt x="2581" y="42"/>
                </a:lnTo>
                <a:lnTo>
                  <a:pt x="2611" y="99"/>
                </a:lnTo>
                <a:lnTo>
                  <a:pt x="2611" y="2145"/>
                </a:lnTo>
                <a:lnTo>
                  <a:pt x="2299" y="2458"/>
                </a:lnTo>
                <a:lnTo>
                  <a:pt x="549" y="2472"/>
                </a:lnTo>
                <a:lnTo>
                  <a:pt x="504" y="2458"/>
                </a:lnTo>
                <a:lnTo>
                  <a:pt x="445" y="2429"/>
                </a:lnTo>
                <a:lnTo>
                  <a:pt x="415" y="2372"/>
                </a:lnTo>
                <a:lnTo>
                  <a:pt x="30" y="1292"/>
                </a:lnTo>
                <a:lnTo>
                  <a:pt x="15" y="1250"/>
                </a:lnTo>
                <a:lnTo>
                  <a:pt x="0" y="1165"/>
                </a:lnTo>
                <a:lnTo>
                  <a:pt x="15" y="1079"/>
                </a:lnTo>
                <a:lnTo>
                  <a:pt x="45" y="1037"/>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4" name="Freeform 14">
            <a:extLst>
              <a:ext uri="{FF2B5EF4-FFF2-40B4-BE49-F238E27FC236}">
                <a16:creationId xmlns:a16="http://schemas.microsoft.com/office/drawing/2014/main" id="{5313156E-FB33-CF45-8B9D-A8DFE8131148}"/>
              </a:ext>
            </a:extLst>
          </p:cNvPr>
          <p:cNvSpPr>
            <a:spLocks/>
          </p:cNvSpPr>
          <p:nvPr/>
        </p:nvSpPr>
        <p:spPr bwMode="auto">
          <a:xfrm>
            <a:off x="3806825" y="4864100"/>
            <a:ext cx="2579688" cy="623888"/>
          </a:xfrm>
          <a:custGeom>
            <a:avLst/>
            <a:gdLst>
              <a:gd name="T0" fmla="*/ 2578222 w 1760"/>
              <a:gd name="T1" fmla="*/ 622300 h 393"/>
              <a:gd name="T2" fmla="*/ 303406 w 1760"/>
              <a:gd name="T3" fmla="*/ 622300 h 393"/>
              <a:gd name="T4" fmla="*/ 259435 w 1760"/>
              <a:gd name="T5" fmla="*/ 622300 h 393"/>
              <a:gd name="T6" fmla="*/ 130450 w 1760"/>
              <a:gd name="T7" fmla="*/ 555625 h 393"/>
              <a:gd name="T8" fmla="*/ 43972 w 1760"/>
              <a:gd name="T9" fmla="*/ 422275 h 393"/>
              <a:gd name="T10" fmla="*/ 0 w 1760"/>
              <a:gd name="T11" fmla="*/ 244475 h 393"/>
              <a:gd name="T12" fmla="*/ 43972 w 1760"/>
              <a:gd name="T13" fmla="*/ 88900 h 393"/>
              <a:gd name="T14" fmla="*/ 108464 w 1760"/>
              <a:gd name="T15" fmla="*/ 0 h 393"/>
              <a:gd name="T16" fmla="*/ 174422 w 1760"/>
              <a:gd name="T17" fmla="*/ 66675 h 393"/>
              <a:gd name="T18" fmla="*/ 130450 w 1760"/>
              <a:gd name="T19" fmla="*/ 133350 h 393"/>
              <a:gd name="T20" fmla="*/ 108464 w 1760"/>
              <a:gd name="T21" fmla="*/ 288925 h 393"/>
              <a:gd name="T22" fmla="*/ 237449 w 1760"/>
              <a:gd name="T23" fmla="*/ 511175 h 393"/>
              <a:gd name="T24" fmla="*/ 367899 w 1760"/>
              <a:gd name="T25" fmla="*/ 533400 h 393"/>
              <a:gd name="T26" fmla="*/ 2578222 w 1760"/>
              <a:gd name="T27" fmla="*/ 533400 h 393"/>
              <a:gd name="T28" fmla="*/ 2578222 w 1760"/>
              <a:gd name="T29" fmla="*/ 622300 h 3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60" h="393">
                <a:moveTo>
                  <a:pt x="1759" y="392"/>
                </a:moveTo>
                <a:lnTo>
                  <a:pt x="207" y="392"/>
                </a:lnTo>
                <a:lnTo>
                  <a:pt x="177" y="392"/>
                </a:lnTo>
                <a:lnTo>
                  <a:pt x="89" y="350"/>
                </a:lnTo>
                <a:lnTo>
                  <a:pt x="30" y="266"/>
                </a:lnTo>
                <a:lnTo>
                  <a:pt x="0" y="154"/>
                </a:lnTo>
                <a:lnTo>
                  <a:pt x="30" y="56"/>
                </a:lnTo>
                <a:lnTo>
                  <a:pt x="74" y="0"/>
                </a:lnTo>
                <a:lnTo>
                  <a:pt x="119" y="42"/>
                </a:lnTo>
                <a:lnTo>
                  <a:pt x="89" y="84"/>
                </a:lnTo>
                <a:lnTo>
                  <a:pt x="74" y="182"/>
                </a:lnTo>
                <a:lnTo>
                  <a:pt x="162" y="322"/>
                </a:lnTo>
                <a:lnTo>
                  <a:pt x="251" y="336"/>
                </a:lnTo>
                <a:lnTo>
                  <a:pt x="1759" y="336"/>
                </a:lnTo>
                <a:lnTo>
                  <a:pt x="1759" y="392"/>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5" name="Freeform 15">
            <a:extLst>
              <a:ext uri="{FF2B5EF4-FFF2-40B4-BE49-F238E27FC236}">
                <a16:creationId xmlns:a16="http://schemas.microsoft.com/office/drawing/2014/main" id="{D5F4B13E-16FF-6D48-ABA9-C495BFF8B8B2}"/>
              </a:ext>
            </a:extLst>
          </p:cNvPr>
          <p:cNvSpPr>
            <a:spLocks/>
          </p:cNvSpPr>
          <p:nvPr/>
        </p:nvSpPr>
        <p:spPr bwMode="auto">
          <a:xfrm>
            <a:off x="3810000" y="4876800"/>
            <a:ext cx="2587625" cy="633413"/>
          </a:xfrm>
          <a:custGeom>
            <a:avLst/>
            <a:gdLst>
              <a:gd name="T0" fmla="*/ 2586160 w 1766"/>
              <a:gd name="T1" fmla="*/ 631825 h 399"/>
              <a:gd name="T2" fmla="*/ 304771 w 1766"/>
              <a:gd name="T3" fmla="*/ 631825 h 399"/>
              <a:gd name="T4" fmla="*/ 260814 w 1766"/>
              <a:gd name="T5" fmla="*/ 631825 h 399"/>
              <a:gd name="T6" fmla="*/ 130407 w 1766"/>
              <a:gd name="T7" fmla="*/ 563563 h 399"/>
              <a:gd name="T8" fmla="*/ 43957 w 1766"/>
              <a:gd name="T9" fmla="*/ 428625 h 399"/>
              <a:gd name="T10" fmla="*/ 0 w 1766"/>
              <a:gd name="T11" fmla="*/ 247650 h 399"/>
              <a:gd name="T12" fmla="*/ 43957 w 1766"/>
              <a:gd name="T13" fmla="*/ 90488 h 399"/>
              <a:gd name="T14" fmla="*/ 108428 w 1766"/>
              <a:gd name="T15" fmla="*/ 0 h 399"/>
              <a:gd name="T16" fmla="*/ 174364 w 1766"/>
              <a:gd name="T17" fmla="*/ 68263 h 399"/>
              <a:gd name="T18" fmla="*/ 130407 w 1766"/>
              <a:gd name="T19" fmla="*/ 134938 h 399"/>
              <a:gd name="T20" fmla="*/ 108428 w 1766"/>
              <a:gd name="T21" fmla="*/ 293688 h 399"/>
              <a:gd name="T22" fmla="*/ 238835 w 1766"/>
              <a:gd name="T23" fmla="*/ 519113 h 399"/>
              <a:gd name="T24" fmla="*/ 369242 w 1766"/>
              <a:gd name="T25" fmla="*/ 541338 h 399"/>
              <a:gd name="T26" fmla="*/ 2586160 w 1766"/>
              <a:gd name="T27" fmla="*/ 541338 h 399"/>
              <a:gd name="T28" fmla="*/ 2586160 w 1766"/>
              <a:gd name="T29" fmla="*/ 631825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66" h="399">
                <a:moveTo>
                  <a:pt x="1765" y="398"/>
                </a:moveTo>
                <a:lnTo>
                  <a:pt x="208" y="398"/>
                </a:lnTo>
                <a:lnTo>
                  <a:pt x="178" y="398"/>
                </a:lnTo>
                <a:lnTo>
                  <a:pt x="89" y="355"/>
                </a:lnTo>
                <a:lnTo>
                  <a:pt x="30" y="270"/>
                </a:lnTo>
                <a:lnTo>
                  <a:pt x="0" y="156"/>
                </a:lnTo>
                <a:lnTo>
                  <a:pt x="30" y="57"/>
                </a:lnTo>
                <a:lnTo>
                  <a:pt x="74" y="0"/>
                </a:lnTo>
                <a:lnTo>
                  <a:pt x="119" y="43"/>
                </a:lnTo>
                <a:lnTo>
                  <a:pt x="89" y="85"/>
                </a:lnTo>
                <a:lnTo>
                  <a:pt x="74" y="185"/>
                </a:lnTo>
                <a:lnTo>
                  <a:pt x="163" y="327"/>
                </a:lnTo>
                <a:lnTo>
                  <a:pt x="252" y="341"/>
                </a:lnTo>
                <a:lnTo>
                  <a:pt x="1765" y="341"/>
                </a:lnTo>
                <a:lnTo>
                  <a:pt x="1765" y="398"/>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6" name="Freeform 16">
            <a:extLst>
              <a:ext uri="{FF2B5EF4-FFF2-40B4-BE49-F238E27FC236}">
                <a16:creationId xmlns:a16="http://schemas.microsoft.com/office/drawing/2014/main" id="{C2ED35FB-EC2F-2348-8A92-61FE1E05DE29}"/>
              </a:ext>
            </a:extLst>
          </p:cNvPr>
          <p:cNvSpPr>
            <a:spLocks/>
          </p:cNvSpPr>
          <p:nvPr/>
        </p:nvSpPr>
        <p:spPr bwMode="auto">
          <a:xfrm>
            <a:off x="5416550" y="4210050"/>
            <a:ext cx="1057275" cy="1187450"/>
          </a:xfrm>
          <a:custGeom>
            <a:avLst/>
            <a:gdLst>
              <a:gd name="T0" fmla="*/ 0 w 722"/>
              <a:gd name="T1" fmla="*/ 1185863 h 748"/>
              <a:gd name="T2" fmla="*/ 1055811 w 722"/>
              <a:gd name="T3" fmla="*/ 0 h 748"/>
              <a:gd name="T4" fmla="*/ 1055811 w 722"/>
              <a:gd name="T5" fmla="*/ 155575 h 748"/>
              <a:gd name="T6" fmla="*/ 150830 w 722"/>
              <a:gd name="T7" fmla="*/ 1185863 h 748"/>
              <a:gd name="T8" fmla="*/ 0 w 722"/>
              <a:gd name="T9" fmla="*/ 1185863 h 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2" h="748">
                <a:moveTo>
                  <a:pt x="0" y="747"/>
                </a:moveTo>
                <a:lnTo>
                  <a:pt x="721" y="0"/>
                </a:lnTo>
                <a:lnTo>
                  <a:pt x="721" y="98"/>
                </a:lnTo>
                <a:lnTo>
                  <a:pt x="103" y="747"/>
                </a:lnTo>
                <a:lnTo>
                  <a:pt x="0" y="747"/>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7" name="Freeform 17">
            <a:extLst>
              <a:ext uri="{FF2B5EF4-FFF2-40B4-BE49-F238E27FC236}">
                <a16:creationId xmlns:a16="http://schemas.microsoft.com/office/drawing/2014/main" id="{9F09C7E3-05C7-5A4D-A07D-F1FA88EAF510}"/>
              </a:ext>
            </a:extLst>
          </p:cNvPr>
          <p:cNvSpPr>
            <a:spLocks/>
          </p:cNvSpPr>
          <p:nvPr/>
        </p:nvSpPr>
        <p:spPr bwMode="auto">
          <a:xfrm>
            <a:off x="5416550" y="4210050"/>
            <a:ext cx="1066800" cy="1196975"/>
          </a:xfrm>
          <a:custGeom>
            <a:avLst/>
            <a:gdLst>
              <a:gd name="T0" fmla="*/ 0 w 728"/>
              <a:gd name="T1" fmla="*/ 1195388 h 754"/>
              <a:gd name="T2" fmla="*/ 1065335 w 728"/>
              <a:gd name="T3" fmla="*/ 0 h 754"/>
              <a:gd name="T4" fmla="*/ 1065335 w 728"/>
              <a:gd name="T5" fmla="*/ 157163 h 754"/>
              <a:gd name="T6" fmla="*/ 152400 w 728"/>
              <a:gd name="T7" fmla="*/ 1195388 h 754"/>
              <a:gd name="T8" fmla="*/ 0 w 728"/>
              <a:gd name="T9" fmla="*/ 1195388 h 7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754">
                <a:moveTo>
                  <a:pt x="0" y="753"/>
                </a:moveTo>
                <a:lnTo>
                  <a:pt x="727" y="0"/>
                </a:lnTo>
                <a:lnTo>
                  <a:pt x="727" y="99"/>
                </a:lnTo>
                <a:lnTo>
                  <a:pt x="104" y="753"/>
                </a:lnTo>
                <a:lnTo>
                  <a:pt x="0" y="75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8" name="Freeform 18">
            <a:extLst>
              <a:ext uri="{FF2B5EF4-FFF2-40B4-BE49-F238E27FC236}">
                <a16:creationId xmlns:a16="http://schemas.microsoft.com/office/drawing/2014/main" id="{CA68D8CB-0570-574C-BD1C-5B71E2577388}"/>
              </a:ext>
            </a:extLst>
          </p:cNvPr>
          <p:cNvSpPr>
            <a:spLocks/>
          </p:cNvSpPr>
          <p:nvPr/>
        </p:nvSpPr>
        <p:spPr bwMode="auto">
          <a:xfrm>
            <a:off x="6719888" y="4075113"/>
            <a:ext cx="66675" cy="68262"/>
          </a:xfrm>
          <a:custGeom>
            <a:avLst/>
            <a:gdLst>
              <a:gd name="T0" fmla="*/ 0 w 45"/>
              <a:gd name="T1" fmla="*/ 0 h 43"/>
              <a:gd name="T2" fmla="*/ 65193 w 45"/>
              <a:gd name="T3" fmla="*/ 0 h 43"/>
              <a:gd name="T4" fmla="*/ 65193 w 45"/>
              <a:gd name="T5" fmla="*/ 66675 h 43"/>
              <a:gd name="T6" fmla="*/ 0 w 45"/>
              <a:gd name="T7" fmla="*/ 66675 h 43"/>
              <a:gd name="T8" fmla="*/ 0 w 45"/>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3">
                <a:moveTo>
                  <a:pt x="0" y="0"/>
                </a:moveTo>
                <a:lnTo>
                  <a:pt x="44" y="0"/>
                </a:lnTo>
                <a:lnTo>
                  <a:pt x="44" y="42"/>
                </a:lnTo>
                <a:lnTo>
                  <a:pt x="0" y="42"/>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19" name="Freeform 19" descr="Narrow vertical">
            <a:extLst>
              <a:ext uri="{FF2B5EF4-FFF2-40B4-BE49-F238E27FC236}">
                <a16:creationId xmlns:a16="http://schemas.microsoft.com/office/drawing/2014/main" id="{D67B069C-0736-B146-A971-C1040A18CE5F}"/>
              </a:ext>
            </a:extLst>
          </p:cNvPr>
          <p:cNvSpPr>
            <a:spLocks/>
          </p:cNvSpPr>
          <p:nvPr/>
        </p:nvSpPr>
        <p:spPr bwMode="auto">
          <a:xfrm>
            <a:off x="7067550" y="4706938"/>
            <a:ext cx="188913" cy="104775"/>
          </a:xfrm>
          <a:custGeom>
            <a:avLst/>
            <a:gdLst>
              <a:gd name="T0" fmla="*/ 0 w 129"/>
              <a:gd name="T1" fmla="*/ 0 h 66"/>
              <a:gd name="T2" fmla="*/ 187449 w 129"/>
              <a:gd name="T3" fmla="*/ 0 h 66"/>
              <a:gd name="T4" fmla="*/ 187449 w 129"/>
              <a:gd name="T5" fmla="*/ 103188 h 66"/>
              <a:gd name="T6" fmla="*/ 0 w 129"/>
              <a:gd name="T7" fmla="*/ 103188 h 66"/>
              <a:gd name="T8" fmla="*/ 0 w 129"/>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66">
                <a:moveTo>
                  <a:pt x="0" y="0"/>
                </a:moveTo>
                <a:lnTo>
                  <a:pt x="128" y="0"/>
                </a:lnTo>
                <a:lnTo>
                  <a:pt x="128" y="65"/>
                </a:lnTo>
                <a:lnTo>
                  <a:pt x="0" y="65"/>
                </a:lnTo>
                <a:lnTo>
                  <a:pt x="0"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0" name="Freeform 20">
            <a:extLst>
              <a:ext uri="{FF2B5EF4-FFF2-40B4-BE49-F238E27FC236}">
                <a16:creationId xmlns:a16="http://schemas.microsoft.com/office/drawing/2014/main" id="{4CC7A2FB-E255-044F-ACD4-538F72EF275D}"/>
              </a:ext>
            </a:extLst>
          </p:cNvPr>
          <p:cNvSpPr>
            <a:spLocks/>
          </p:cNvSpPr>
          <p:nvPr/>
        </p:nvSpPr>
        <p:spPr bwMode="auto">
          <a:xfrm>
            <a:off x="7067550" y="4706938"/>
            <a:ext cx="198438" cy="114300"/>
          </a:xfrm>
          <a:custGeom>
            <a:avLst/>
            <a:gdLst>
              <a:gd name="T0" fmla="*/ 0 w 135"/>
              <a:gd name="T1" fmla="*/ 0 h 72"/>
              <a:gd name="T2" fmla="*/ 196968 w 135"/>
              <a:gd name="T3" fmla="*/ 0 h 72"/>
              <a:gd name="T4" fmla="*/ 196968 w 135"/>
              <a:gd name="T5" fmla="*/ 112713 h 72"/>
              <a:gd name="T6" fmla="*/ 0 w 135"/>
              <a:gd name="T7" fmla="*/ 112713 h 72"/>
              <a:gd name="T8" fmla="*/ 0 w 135"/>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72">
                <a:moveTo>
                  <a:pt x="0" y="0"/>
                </a:moveTo>
                <a:lnTo>
                  <a:pt x="134" y="0"/>
                </a:lnTo>
                <a:lnTo>
                  <a:pt x="134" y="71"/>
                </a:lnTo>
                <a:lnTo>
                  <a:pt x="0" y="71"/>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1" name="Freeform 21">
            <a:extLst>
              <a:ext uri="{FF2B5EF4-FFF2-40B4-BE49-F238E27FC236}">
                <a16:creationId xmlns:a16="http://schemas.microsoft.com/office/drawing/2014/main" id="{8ACBC3A7-73C0-D142-A38F-FD57844EF1D0}"/>
              </a:ext>
            </a:extLst>
          </p:cNvPr>
          <p:cNvSpPr>
            <a:spLocks/>
          </p:cNvSpPr>
          <p:nvPr/>
        </p:nvSpPr>
        <p:spPr bwMode="auto">
          <a:xfrm>
            <a:off x="7067550" y="4548188"/>
            <a:ext cx="219075" cy="160337"/>
          </a:xfrm>
          <a:custGeom>
            <a:avLst/>
            <a:gdLst>
              <a:gd name="T0" fmla="*/ 0 w 149"/>
              <a:gd name="T1" fmla="*/ 0 h 101"/>
              <a:gd name="T2" fmla="*/ 217605 w 149"/>
              <a:gd name="T3" fmla="*/ 0 h 101"/>
              <a:gd name="T4" fmla="*/ 217605 w 149"/>
              <a:gd name="T5" fmla="*/ 158750 h 101"/>
              <a:gd name="T6" fmla="*/ 0 w 149"/>
              <a:gd name="T7" fmla="*/ 158750 h 101"/>
              <a:gd name="T8" fmla="*/ 0 w 149"/>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01">
                <a:moveTo>
                  <a:pt x="0" y="0"/>
                </a:moveTo>
                <a:lnTo>
                  <a:pt x="148" y="0"/>
                </a:lnTo>
                <a:lnTo>
                  <a:pt x="148" y="100"/>
                </a:lnTo>
                <a:lnTo>
                  <a:pt x="0" y="100"/>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2" name="Freeform 22">
            <a:extLst>
              <a:ext uri="{FF2B5EF4-FFF2-40B4-BE49-F238E27FC236}">
                <a16:creationId xmlns:a16="http://schemas.microsoft.com/office/drawing/2014/main" id="{A5F3F904-1915-A74B-8FDD-E11A62C54E63}"/>
              </a:ext>
            </a:extLst>
          </p:cNvPr>
          <p:cNvSpPr>
            <a:spLocks/>
          </p:cNvSpPr>
          <p:nvPr/>
        </p:nvSpPr>
        <p:spPr bwMode="auto">
          <a:xfrm>
            <a:off x="7089775" y="4367213"/>
            <a:ext cx="176213" cy="182562"/>
          </a:xfrm>
          <a:custGeom>
            <a:avLst/>
            <a:gdLst>
              <a:gd name="T0" fmla="*/ 0 w 120"/>
              <a:gd name="T1" fmla="*/ 0 h 115"/>
              <a:gd name="T2" fmla="*/ 174745 w 120"/>
              <a:gd name="T3" fmla="*/ 0 h 115"/>
              <a:gd name="T4" fmla="*/ 174745 w 120"/>
              <a:gd name="T5" fmla="*/ 180975 h 115"/>
              <a:gd name="T6" fmla="*/ 0 w 120"/>
              <a:gd name="T7" fmla="*/ 180975 h 115"/>
              <a:gd name="T8" fmla="*/ 0 w 120"/>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5">
                <a:moveTo>
                  <a:pt x="0" y="0"/>
                </a:moveTo>
                <a:lnTo>
                  <a:pt x="119" y="0"/>
                </a:lnTo>
                <a:lnTo>
                  <a:pt x="119" y="114"/>
                </a:lnTo>
                <a:lnTo>
                  <a:pt x="0" y="114"/>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3" name="Freeform 23">
            <a:extLst>
              <a:ext uri="{FF2B5EF4-FFF2-40B4-BE49-F238E27FC236}">
                <a16:creationId xmlns:a16="http://schemas.microsoft.com/office/drawing/2014/main" id="{9843284D-E0DD-C146-ACF5-90C8A4BBA58C}"/>
              </a:ext>
            </a:extLst>
          </p:cNvPr>
          <p:cNvSpPr>
            <a:spLocks/>
          </p:cNvSpPr>
          <p:nvPr/>
        </p:nvSpPr>
        <p:spPr bwMode="auto">
          <a:xfrm>
            <a:off x="7045325" y="4278313"/>
            <a:ext cx="261938" cy="90487"/>
          </a:xfrm>
          <a:custGeom>
            <a:avLst/>
            <a:gdLst>
              <a:gd name="T0" fmla="*/ 0 w 179"/>
              <a:gd name="T1" fmla="*/ 0 h 57"/>
              <a:gd name="T2" fmla="*/ 260475 w 179"/>
              <a:gd name="T3" fmla="*/ 0 h 57"/>
              <a:gd name="T4" fmla="*/ 260475 w 179"/>
              <a:gd name="T5" fmla="*/ 88900 h 57"/>
              <a:gd name="T6" fmla="*/ 0 w 179"/>
              <a:gd name="T7" fmla="*/ 88900 h 57"/>
              <a:gd name="T8" fmla="*/ 0 w 179"/>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7">
                <a:moveTo>
                  <a:pt x="0" y="0"/>
                </a:moveTo>
                <a:lnTo>
                  <a:pt x="178" y="0"/>
                </a:lnTo>
                <a:lnTo>
                  <a:pt x="178" y="56"/>
                </a:lnTo>
                <a:lnTo>
                  <a:pt x="0" y="56"/>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07" name="Line 24">
            <a:extLst>
              <a:ext uri="{FF2B5EF4-FFF2-40B4-BE49-F238E27FC236}">
                <a16:creationId xmlns:a16="http://schemas.microsoft.com/office/drawing/2014/main" id="{6950F443-DB0A-D545-A673-911C12762809}"/>
              </a:ext>
            </a:extLst>
          </p:cNvPr>
          <p:cNvSpPr>
            <a:spLocks noChangeShapeType="1"/>
          </p:cNvSpPr>
          <p:nvPr/>
        </p:nvSpPr>
        <p:spPr bwMode="auto">
          <a:xfrm>
            <a:off x="7058025" y="4322763"/>
            <a:ext cx="23653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25" name="Freeform 25">
            <a:extLst>
              <a:ext uri="{FF2B5EF4-FFF2-40B4-BE49-F238E27FC236}">
                <a16:creationId xmlns:a16="http://schemas.microsoft.com/office/drawing/2014/main" id="{F346A8F7-9E21-8041-87DD-DB5C1B68AB6E}"/>
              </a:ext>
            </a:extLst>
          </p:cNvPr>
          <p:cNvSpPr>
            <a:spLocks/>
          </p:cNvSpPr>
          <p:nvPr/>
        </p:nvSpPr>
        <p:spPr bwMode="auto">
          <a:xfrm>
            <a:off x="6872288" y="3690938"/>
            <a:ext cx="44450" cy="701675"/>
          </a:xfrm>
          <a:custGeom>
            <a:avLst/>
            <a:gdLst>
              <a:gd name="T0" fmla="*/ 0 w 30"/>
              <a:gd name="T1" fmla="*/ 0 h 442"/>
              <a:gd name="T2" fmla="*/ 42968 w 30"/>
              <a:gd name="T3" fmla="*/ 0 h 442"/>
              <a:gd name="T4" fmla="*/ 42968 w 30"/>
              <a:gd name="T5" fmla="*/ 700088 h 442"/>
              <a:gd name="T6" fmla="*/ 0 w 30"/>
              <a:gd name="T7" fmla="*/ 700088 h 442"/>
              <a:gd name="T8" fmla="*/ 0 w 30"/>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42">
                <a:moveTo>
                  <a:pt x="0" y="0"/>
                </a:moveTo>
                <a:lnTo>
                  <a:pt x="29" y="0"/>
                </a:lnTo>
                <a:lnTo>
                  <a:pt x="29" y="441"/>
                </a:lnTo>
                <a:lnTo>
                  <a:pt x="0" y="441"/>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6" name="Freeform 26">
            <a:extLst>
              <a:ext uri="{FF2B5EF4-FFF2-40B4-BE49-F238E27FC236}">
                <a16:creationId xmlns:a16="http://schemas.microsoft.com/office/drawing/2014/main" id="{7F15A469-ED59-AC48-A56C-2E05CEE87E23}"/>
              </a:ext>
            </a:extLst>
          </p:cNvPr>
          <p:cNvSpPr>
            <a:spLocks/>
          </p:cNvSpPr>
          <p:nvPr/>
        </p:nvSpPr>
        <p:spPr bwMode="auto">
          <a:xfrm>
            <a:off x="6915150" y="3871913"/>
            <a:ext cx="46038" cy="430212"/>
          </a:xfrm>
          <a:custGeom>
            <a:avLst/>
            <a:gdLst>
              <a:gd name="T0" fmla="*/ 0 w 31"/>
              <a:gd name="T1" fmla="*/ 0 h 271"/>
              <a:gd name="T2" fmla="*/ 44553 w 31"/>
              <a:gd name="T3" fmla="*/ 0 h 271"/>
              <a:gd name="T4" fmla="*/ 44553 w 31"/>
              <a:gd name="T5" fmla="*/ 428625 h 271"/>
              <a:gd name="T6" fmla="*/ 0 w 31"/>
              <a:gd name="T7" fmla="*/ 428625 h 271"/>
              <a:gd name="T8" fmla="*/ 0 w 31"/>
              <a:gd name="T9" fmla="*/ 0 h 2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71">
                <a:moveTo>
                  <a:pt x="0" y="0"/>
                </a:moveTo>
                <a:lnTo>
                  <a:pt x="30" y="0"/>
                </a:lnTo>
                <a:lnTo>
                  <a:pt x="30" y="270"/>
                </a:lnTo>
                <a:lnTo>
                  <a:pt x="0" y="270"/>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7" name="Freeform 27">
            <a:extLst>
              <a:ext uri="{FF2B5EF4-FFF2-40B4-BE49-F238E27FC236}">
                <a16:creationId xmlns:a16="http://schemas.microsoft.com/office/drawing/2014/main" id="{17037883-1817-5548-9731-745E71A9CAF9}"/>
              </a:ext>
            </a:extLst>
          </p:cNvPr>
          <p:cNvSpPr>
            <a:spLocks/>
          </p:cNvSpPr>
          <p:nvPr/>
        </p:nvSpPr>
        <p:spPr bwMode="auto">
          <a:xfrm>
            <a:off x="6959600" y="3962400"/>
            <a:ext cx="44450" cy="293688"/>
          </a:xfrm>
          <a:custGeom>
            <a:avLst/>
            <a:gdLst>
              <a:gd name="T0" fmla="*/ 0 w 31"/>
              <a:gd name="T1" fmla="*/ 0 h 185"/>
              <a:gd name="T2" fmla="*/ 43016 w 31"/>
              <a:gd name="T3" fmla="*/ 0 h 185"/>
              <a:gd name="T4" fmla="*/ 43016 w 31"/>
              <a:gd name="T5" fmla="*/ 292100 h 185"/>
              <a:gd name="T6" fmla="*/ 0 w 31"/>
              <a:gd name="T7" fmla="*/ 292100 h 185"/>
              <a:gd name="T8" fmla="*/ 0 w 31"/>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85">
                <a:moveTo>
                  <a:pt x="0" y="0"/>
                </a:moveTo>
                <a:lnTo>
                  <a:pt x="30" y="0"/>
                </a:lnTo>
                <a:lnTo>
                  <a:pt x="30" y="184"/>
                </a:lnTo>
                <a:lnTo>
                  <a:pt x="0" y="184"/>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8" name="Freeform 28">
            <a:extLst>
              <a:ext uri="{FF2B5EF4-FFF2-40B4-BE49-F238E27FC236}">
                <a16:creationId xmlns:a16="http://schemas.microsoft.com/office/drawing/2014/main" id="{45A41F89-B53D-1847-9149-D6DD9860AE0F}"/>
              </a:ext>
            </a:extLst>
          </p:cNvPr>
          <p:cNvSpPr>
            <a:spLocks/>
          </p:cNvSpPr>
          <p:nvPr/>
        </p:nvSpPr>
        <p:spPr bwMode="auto">
          <a:xfrm>
            <a:off x="7002463" y="4029075"/>
            <a:ext cx="241300" cy="250825"/>
          </a:xfrm>
          <a:custGeom>
            <a:avLst/>
            <a:gdLst>
              <a:gd name="T0" fmla="*/ 108879 w 164"/>
              <a:gd name="T1" fmla="*/ 249238 h 158"/>
              <a:gd name="T2" fmla="*/ 108879 w 164"/>
              <a:gd name="T3" fmla="*/ 158750 h 158"/>
              <a:gd name="T4" fmla="*/ 0 w 164"/>
              <a:gd name="T5" fmla="*/ 158750 h 158"/>
              <a:gd name="T6" fmla="*/ 0 w 164"/>
              <a:gd name="T7" fmla="*/ 0 h 158"/>
              <a:gd name="T8" fmla="*/ 195688 w 164"/>
              <a:gd name="T9" fmla="*/ 0 h 158"/>
              <a:gd name="T10" fmla="*/ 239829 w 164"/>
              <a:gd name="T11" fmla="*/ 46038 h 158"/>
              <a:gd name="T12" fmla="*/ 239829 w 164"/>
              <a:gd name="T13" fmla="*/ 24923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158">
                <a:moveTo>
                  <a:pt x="74" y="157"/>
                </a:moveTo>
                <a:lnTo>
                  <a:pt x="74" y="100"/>
                </a:lnTo>
                <a:lnTo>
                  <a:pt x="0" y="100"/>
                </a:lnTo>
                <a:lnTo>
                  <a:pt x="0" y="0"/>
                </a:lnTo>
                <a:lnTo>
                  <a:pt x="133" y="0"/>
                </a:lnTo>
                <a:lnTo>
                  <a:pt x="163" y="29"/>
                </a:lnTo>
                <a:lnTo>
                  <a:pt x="163" y="157"/>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29" name="Freeform 29">
            <a:extLst>
              <a:ext uri="{FF2B5EF4-FFF2-40B4-BE49-F238E27FC236}">
                <a16:creationId xmlns:a16="http://schemas.microsoft.com/office/drawing/2014/main" id="{BC46BF3B-D666-774F-A638-F9C03D854BC6}"/>
              </a:ext>
            </a:extLst>
          </p:cNvPr>
          <p:cNvSpPr>
            <a:spLocks/>
          </p:cNvSpPr>
          <p:nvPr/>
        </p:nvSpPr>
        <p:spPr bwMode="auto">
          <a:xfrm>
            <a:off x="6981825" y="2405063"/>
            <a:ext cx="173038" cy="92075"/>
          </a:xfrm>
          <a:custGeom>
            <a:avLst/>
            <a:gdLst>
              <a:gd name="T0" fmla="*/ 0 w 119"/>
              <a:gd name="T1" fmla="*/ 0 h 58"/>
              <a:gd name="T2" fmla="*/ 171584 w 119"/>
              <a:gd name="T3" fmla="*/ 0 h 58"/>
              <a:gd name="T4" fmla="*/ 171584 w 119"/>
              <a:gd name="T5" fmla="*/ 90488 h 58"/>
              <a:gd name="T6" fmla="*/ 0 w 119"/>
              <a:gd name="T7" fmla="*/ 90488 h 58"/>
              <a:gd name="T8" fmla="*/ 0 w 119"/>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58">
                <a:moveTo>
                  <a:pt x="0" y="0"/>
                </a:moveTo>
                <a:lnTo>
                  <a:pt x="118" y="0"/>
                </a:lnTo>
                <a:lnTo>
                  <a:pt x="118" y="57"/>
                </a:lnTo>
                <a:lnTo>
                  <a:pt x="0" y="57"/>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0" name="Freeform 30">
            <a:extLst>
              <a:ext uri="{FF2B5EF4-FFF2-40B4-BE49-F238E27FC236}">
                <a16:creationId xmlns:a16="http://schemas.microsoft.com/office/drawing/2014/main" id="{AE0517C2-F093-F64A-8866-3B87619D341D}"/>
              </a:ext>
            </a:extLst>
          </p:cNvPr>
          <p:cNvSpPr>
            <a:spLocks/>
          </p:cNvSpPr>
          <p:nvPr/>
        </p:nvSpPr>
        <p:spPr bwMode="auto">
          <a:xfrm>
            <a:off x="6959600" y="2292350"/>
            <a:ext cx="195263" cy="69850"/>
          </a:xfrm>
          <a:custGeom>
            <a:avLst/>
            <a:gdLst>
              <a:gd name="T0" fmla="*/ 0 w 134"/>
              <a:gd name="T1" fmla="*/ 0 h 44"/>
              <a:gd name="T2" fmla="*/ 193806 w 134"/>
              <a:gd name="T3" fmla="*/ 0 h 44"/>
              <a:gd name="T4" fmla="*/ 193806 w 134"/>
              <a:gd name="T5" fmla="*/ 68263 h 44"/>
              <a:gd name="T6" fmla="*/ 0 w 134"/>
              <a:gd name="T7" fmla="*/ 68263 h 44"/>
              <a:gd name="T8" fmla="*/ 0 w 1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44">
                <a:moveTo>
                  <a:pt x="0" y="0"/>
                </a:moveTo>
                <a:lnTo>
                  <a:pt x="133" y="0"/>
                </a:lnTo>
                <a:lnTo>
                  <a:pt x="133" y="43"/>
                </a:lnTo>
                <a:lnTo>
                  <a:pt x="0" y="43"/>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1" name="Freeform 31">
            <a:extLst>
              <a:ext uri="{FF2B5EF4-FFF2-40B4-BE49-F238E27FC236}">
                <a16:creationId xmlns:a16="http://schemas.microsoft.com/office/drawing/2014/main" id="{7A7909A2-7BFA-3642-BE05-53328F93DD99}"/>
              </a:ext>
            </a:extLst>
          </p:cNvPr>
          <p:cNvSpPr>
            <a:spLocks/>
          </p:cNvSpPr>
          <p:nvPr/>
        </p:nvSpPr>
        <p:spPr bwMode="auto">
          <a:xfrm>
            <a:off x="6959600" y="2089150"/>
            <a:ext cx="195263" cy="47625"/>
          </a:xfrm>
          <a:custGeom>
            <a:avLst/>
            <a:gdLst>
              <a:gd name="T0" fmla="*/ 0 w 134"/>
              <a:gd name="T1" fmla="*/ 0 h 30"/>
              <a:gd name="T2" fmla="*/ 193806 w 134"/>
              <a:gd name="T3" fmla="*/ 0 h 30"/>
              <a:gd name="T4" fmla="*/ 193806 w 134"/>
              <a:gd name="T5" fmla="*/ 46038 h 30"/>
              <a:gd name="T6" fmla="*/ 0 w 134"/>
              <a:gd name="T7" fmla="*/ 46038 h 30"/>
              <a:gd name="T8" fmla="*/ 0 w 13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30">
                <a:moveTo>
                  <a:pt x="0" y="0"/>
                </a:moveTo>
                <a:lnTo>
                  <a:pt x="133" y="0"/>
                </a:lnTo>
                <a:lnTo>
                  <a:pt x="133" y="29"/>
                </a:lnTo>
                <a:lnTo>
                  <a:pt x="0" y="2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2" name="Freeform 32">
            <a:extLst>
              <a:ext uri="{FF2B5EF4-FFF2-40B4-BE49-F238E27FC236}">
                <a16:creationId xmlns:a16="http://schemas.microsoft.com/office/drawing/2014/main" id="{BB319CBB-FF77-8F4F-9AD3-BD7AFE76D99C}"/>
              </a:ext>
            </a:extLst>
          </p:cNvPr>
          <p:cNvSpPr>
            <a:spLocks/>
          </p:cNvSpPr>
          <p:nvPr/>
        </p:nvSpPr>
        <p:spPr bwMode="auto">
          <a:xfrm>
            <a:off x="6981825" y="1931988"/>
            <a:ext cx="173038" cy="92075"/>
          </a:xfrm>
          <a:custGeom>
            <a:avLst/>
            <a:gdLst>
              <a:gd name="T0" fmla="*/ 0 w 119"/>
              <a:gd name="T1" fmla="*/ 0 h 58"/>
              <a:gd name="T2" fmla="*/ 171584 w 119"/>
              <a:gd name="T3" fmla="*/ 0 h 58"/>
              <a:gd name="T4" fmla="*/ 171584 w 119"/>
              <a:gd name="T5" fmla="*/ 90488 h 58"/>
              <a:gd name="T6" fmla="*/ 0 w 119"/>
              <a:gd name="T7" fmla="*/ 90488 h 58"/>
              <a:gd name="T8" fmla="*/ 0 w 119"/>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58">
                <a:moveTo>
                  <a:pt x="0" y="0"/>
                </a:moveTo>
                <a:lnTo>
                  <a:pt x="118" y="0"/>
                </a:lnTo>
                <a:lnTo>
                  <a:pt x="118" y="57"/>
                </a:lnTo>
                <a:lnTo>
                  <a:pt x="0" y="57"/>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3" name="Freeform 33">
            <a:extLst>
              <a:ext uri="{FF2B5EF4-FFF2-40B4-BE49-F238E27FC236}">
                <a16:creationId xmlns:a16="http://schemas.microsoft.com/office/drawing/2014/main" id="{6FF7FD7F-A4F8-F146-83F9-16BBCC243D5A}"/>
              </a:ext>
            </a:extLst>
          </p:cNvPr>
          <p:cNvSpPr>
            <a:spLocks/>
          </p:cNvSpPr>
          <p:nvPr/>
        </p:nvSpPr>
        <p:spPr bwMode="auto">
          <a:xfrm>
            <a:off x="6850063" y="2247900"/>
            <a:ext cx="111125" cy="136525"/>
          </a:xfrm>
          <a:custGeom>
            <a:avLst/>
            <a:gdLst>
              <a:gd name="T0" fmla="*/ 0 w 75"/>
              <a:gd name="T1" fmla="*/ 0 h 86"/>
              <a:gd name="T2" fmla="*/ 109643 w 75"/>
              <a:gd name="T3" fmla="*/ 0 h 86"/>
              <a:gd name="T4" fmla="*/ 109643 w 75"/>
              <a:gd name="T5" fmla="*/ 134938 h 86"/>
              <a:gd name="T6" fmla="*/ 0 w 75"/>
              <a:gd name="T7" fmla="*/ 134938 h 86"/>
              <a:gd name="T8" fmla="*/ 0 w 7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86">
                <a:moveTo>
                  <a:pt x="0" y="0"/>
                </a:moveTo>
                <a:lnTo>
                  <a:pt x="74" y="0"/>
                </a:lnTo>
                <a:lnTo>
                  <a:pt x="74" y="85"/>
                </a:lnTo>
                <a:lnTo>
                  <a:pt x="0" y="85"/>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4" name="Freeform 34">
            <a:extLst>
              <a:ext uri="{FF2B5EF4-FFF2-40B4-BE49-F238E27FC236}">
                <a16:creationId xmlns:a16="http://schemas.microsoft.com/office/drawing/2014/main" id="{F64F1F7D-8A78-5841-B349-1863988BB739}"/>
              </a:ext>
            </a:extLst>
          </p:cNvPr>
          <p:cNvSpPr>
            <a:spLocks/>
          </p:cNvSpPr>
          <p:nvPr/>
        </p:nvSpPr>
        <p:spPr bwMode="auto">
          <a:xfrm>
            <a:off x="6850063" y="2044700"/>
            <a:ext cx="111125" cy="136525"/>
          </a:xfrm>
          <a:custGeom>
            <a:avLst/>
            <a:gdLst>
              <a:gd name="T0" fmla="*/ 0 w 75"/>
              <a:gd name="T1" fmla="*/ 0 h 86"/>
              <a:gd name="T2" fmla="*/ 109643 w 75"/>
              <a:gd name="T3" fmla="*/ 0 h 86"/>
              <a:gd name="T4" fmla="*/ 109643 w 75"/>
              <a:gd name="T5" fmla="*/ 134938 h 86"/>
              <a:gd name="T6" fmla="*/ 0 w 75"/>
              <a:gd name="T7" fmla="*/ 134938 h 86"/>
              <a:gd name="T8" fmla="*/ 0 w 7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86">
                <a:moveTo>
                  <a:pt x="0" y="0"/>
                </a:moveTo>
                <a:lnTo>
                  <a:pt x="74" y="0"/>
                </a:lnTo>
                <a:lnTo>
                  <a:pt x="74" y="85"/>
                </a:lnTo>
                <a:lnTo>
                  <a:pt x="0" y="85"/>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5" name="Freeform 35">
            <a:extLst>
              <a:ext uri="{FF2B5EF4-FFF2-40B4-BE49-F238E27FC236}">
                <a16:creationId xmlns:a16="http://schemas.microsoft.com/office/drawing/2014/main" id="{7EA6CF44-5F07-B44D-B1C2-7F6BD58C320B}"/>
              </a:ext>
            </a:extLst>
          </p:cNvPr>
          <p:cNvSpPr>
            <a:spLocks/>
          </p:cNvSpPr>
          <p:nvPr/>
        </p:nvSpPr>
        <p:spPr bwMode="auto">
          <a:xfrm>
            <a:off x="6892925" y="1954213"/>
            <a:ext cx="88900" cy="69850"/>
          </a:xfrm>
          <a:custGeom>
            <a:avLst/>
            <a:gdLst>
              <a:gd name="T0" fmla="*/ 0 w 61"/>
              <a:gd name="T1" fmla="*/ 0 h 44"/>
              <a:gd name="T2" fmla="*/ 87443 w 61"/>
              <a:gd name="T3" fmla="*/ 0 h 44"/>
              <a:gd name="T4" fmla="*/ 87443 w 61"/>
              <a:gd name="T5" fmla="*/ 68263 h 44"/>
              <a:gd name="T6" fmla="*/ 0 w 61"/>
              <a:gd name="T7" fmla="*/ 68263 h 44"/>
              <a:gd name="T8" fmla="*/ 0 w 61"/>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44">
                <a:moveTo>
                  <a:pt x="0" y="0"/>
                </a:moveTo>
                <a:lnTo>
                  <a:pt x="60" y="0"/>
                </a:lnTo>
                <a:lnTo>
                  <a:pt x="60" y="43"/>
                </a:lnTo>
                <a:lnTo>
                  <a:pt x="0" y="43"/>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6" name="Freeform 36">
            <a:extLst>
              <a:ext uri="{FF2B5EF4-FFF2-40B4-BE49-F238E27FC236}">
                <a16:creationId xmlns:a16="http://schemas.microsoft.com/office/drawing/2014/main" id="{43B383A8-AEE3-F546-BC5F-2AA86ED16276}"/>
              </a:ext>
            </a:extLst>
          </p:cNvPr>
          <p:cNvSpPr>
            <a:spLocks/>
          </p:cNvSpPr>
          <p:nvPr/>
        </p:nvSpPr>
        <p:spPr bwMode="auto">
          <a:xfrm>
            <a:off x="6892925" y="2428875"/>
            <a:ext cx="88900" cy="46038"/>
          </a:xfrm>
          <a:custGeom>
            <a:avLst/>
            <a:gdLst>
              <a:gd name="T0" fmla="*/ 0 w 61"/>
              <a:gd name="T1" fmla="*/ 0 h 29"/>
              <a:gd name="T2" fmla="*/ 87443 w 61"/>
              <a:gd name="T3" fmla="*/ 0 h 29"/>
              <a:gd name="T4" fmla="*/ 87443 w 61"/>
              <a:gd name="T5" fmla="*/ 44450 h 29"/>
              <a:gd name="T6" fmla="*/ 0 w 61"/>
              <a:gd name="T7" fmla="*/ 44450 h 29"/>
              <a:gd name="T8" fmla="*/ 0 w 61"/>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9">
                <a:moveTo>
                  <a:pt x="0" y="0"/>
                </a:moveTo>
                <a:lnTo>
                  <a:pt x="60" y="0"/>
                </a:lnTo>
                <a:lnTo>
                  <a:pt x="60" y="28"/>
                </a:lnTo>
                <a:lnTo>
                  <a:pt x="0" y="2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7" name="Freeform 37">
            <a:extLst>
              <a:ext uri="{FF2B5EF4-FFF2-40B4-BE49-F238E27FC236}">
                <a16:creationId xmlns:a16="http://schemas.microsoft.com/office/drawing/2014/main" id="{590D2D23-92E0-F346-9641-D13B56505B69}"/>
              </a:ext>
            </a:extLst>
          </p:cNvPr>
          <p:cNvSpPr>
            <a:spLocks/>
          </p:cNvSpPr>
          <p:nvPr/>
        </p:nvSpPr>
        <p:spPr bwMode="auto">
          <a:xfrm>
            <a:off x="1936750" y="3825875"/>
            <a:ext cx="1371600" cy="1152525"/>
          </a:xfrm>
          <a:custGeom>
            <a:avLst/>
            <a:gdLst>
              <a:gd name="T0" fmla="*/ 978877 w 936"/>
              <a:gd name="T1" fmla="*/ 0 h 726"/>
              <a:gd name="T2" fmla="*/ 1370135 w 936"/>
              <a:gd name="T3" fmla="*/ 1150938 h 726"/>
              <a:gd name="T4" fmla="*/ 152400 w 936"/>
              <a:gd name="T5" fmla="*/ 1150938 h 726"/>
              <a:gd name="T6" fmla="*/ 109904 w 936"/>
              <a:gd name="T7" fmla="*/ 1128713 h 726"/>
              <a:gd name="T8" fmla="*/ 65942 w 936"/>
              <a:gd name="T9" fmla="*/ 1106488 h 726"/>
              <a:gd name="T10" fmla="*/ 43962 w 936"/>
              <a:gd name="T11" fmla="*/ 1060450 h 726"/>
              <a:gd name="T12" fmla="*/ 0 w 936"/>
              <a:gd name="T13" fmla="*/ 1016000 h 726"/>
              <a:gd name="T14" fmla="*/ 0 w 936"/>
              <a:gd name="T15" fmla="*/ 112713 h 726"/>
              <a:gd name="T16" fmla="*/ 21981 w 936"/>
              <a:gd name="T17" fmla="*/ 90488 h 726"/>
              <a:gd name="T18" fmla="*/ 43962 w 936"/>
              <a:gd name="T19" fmla="*/ 46038 h 726"/>
              <a:gd name="T20" fmla="*/ 109904 w 936"/>
              <a:gd name="T21" fmla="*/ 0 h 726"/>
              <a:gd name="T22" fmla="*/ 152400 w 936"/>
              <a:gd name="T23" fmla="*/ 0 h 726"/>
              <a:gd name="T24" fmla="*/ 978877 w 936"/>
              <a:gd name="T25" fmla="*/ 0 h 7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6" h="726">
                <a:moveTo>
                  <a:pt x="668" y="0"/>
                </a:moveTo>
                <a:lnTo>
                  <a:pt x="935" y="725"/>
                </a:lnTo>
                <a:lnTo>
                  <a:pt x="104" y="725"/>
                </a:lnTo>
                <a:lnTo>
                  <a:pt x="75" y="711"/>
                </a:lnTo>
                <a:lnTo>
                  <a:pt x="45" y="697"/>
                </a:lnTo>
                <a:lnTo>
                  <a:pt x="30" y="668"/>
                </a:lnTo>
                <a:lnTo>
                  <a:pt x="0" y="640"/>
                </a:lnTo>
                <a:lnTo>
                  <a:pt x="0" y="71"/>
                </a:lnTo>
                <a:lnTo>
                  <a:pt x="15" y="57"/>
                </a:lnTo>
                <a:lnTo>
                  <a:pt x="30" y="29"/>
                </a:lnTo>
                <a:lnTo>
                  <a:pt x="75" y="0"/>
                </a:lnTo>
                <a:lnTo>
                  <a:pt x="104" y="0"/>
                </a:lnTo>
                <a:lnTo>
                  <a:pt x="668"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8" name="Freeform 38">
            <a:extLst>
              <a:ext uri="{FF2B5EF4-FFF2-40B4-BE49-F238E27FC236}">
                <a16:creationId xmlns:a16="http://schemas.microsoft.com/office/drawing/2014/main" id="{2B19D2B0-D67B-624A-AAEC-B5139545530A}"/>
              </a:ext>
            </a:extLst>
          </p:cNvPr>
          <p:cNvSpPr>
            <a:spLocks/>
          </p:cNvSpPr>
          <p:nvPr/>
        </p:nvSpPr>
        <p:spPr bwMode="auto">
          <a:xfrm>
            <a:off x="1873250" y="3736975"/>
            <a:ext cx="1544638" cy="1331913"/>
          </a:xfrm>
          <a:custGeom>
            <a:avLst/>
            <a:gdLst>
              <a:gd name="T0" fmla="*/ 1543172 w 1054"/>
              <a:gd name="T1" fmla="*/ 1330325 h 839"/>
              <a:gd name="T2" fmla="*/ 194912 w 1054"/>
              <a:gd name="T3" fmla="*/ 1330325 h 839"/>
              <a:gd name="T4" fmla="*/ 108447 w 1054"/>
              <a:gd name="T5" fmla="*/ 1284288 h 839"/>
              <a:gd name="T6" fmla="*/ 43965 w 1054"/>
              <a:gd name="T7" fmla="*/ 1239838 h 839"/>
              <a:gd name="T8" fmla="*/ 21983 w 1054"/>
              <a:gd name="T9" fmla="*/ 1171575 h 839"/>
              <a:gd name="T10" fmla="*/ 0 w 1054"/>
              <a:gd name="T11" fmla="*/ 1104900 h 839"/>
              <a:gd name="T12" fmla="*/ 0 w 1054"/>
              <a:gd name="T13" fmla="*/ 201613 h 839"/>
              <a:gd name="T14" fmla="*/ 43965 w 1054"/>
              <a:gd name="T15" fmla="*/ 88900 h 839"/>
              <a:gd name="T16" fmla="*/ 130430 w 1054"/>
              <a:gd name="T17" fmla="*/ 22225 h 839"/>
              <a:gd name="T18" fmla="*/ 194912 w 1054"/>
              <a:gd name="T19" fmla="*/ 0 h 839"/>
              <a:gd name="T20" fmla="*/ 1151884 w 1054"/>
              <a:gd name="T21" fmla="*/ 0 h 8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54" h="839">
                <a:moveTo>
                  <a:pt x="1053" y="838"/>
                </a:moveTo>
                <a:lnTo>
                  <a:pt x="133" y="838"/>
                </a:lnTo>
                <a:lnTo>
                  <a:pt x="74" y="809"/>
                </a:lnTo>
                <a:lnTo>
                  <a:pt x="30" y="781"/>
                </a:lnTo>
                <a:lnTo>
                  <a:pt x="15" y="738"/>
                </a:lnTo>
                <a:lnTo>
                  <a:pt x="0" y="696"/>
                </a:lnTo>
                <a:lnTo>
                  <a:pt x="0" y="127"/>
                </a:lnTo>
                <a:lnTo>
                  <a:pt x="30" y="56"/>
                </a:lnTo>
                <a:lnTo>
                  <a:pt x="89" y="14"/>
                </a:lnTo>
                <a:lnTo>
                  <a:pt x="133" y="0"/>
                </a:lnTo>
                <a:lnTo>
                  <a:pt x="786"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39" name="Freeform 39">
            <a:extLst>
              <a:ext uri="{FF2B5EF4-FFF2-40B4-BE49-F238E27FC236}">
                <a16:creationId xmlns:a16="http://schemas.microsoft.com/office/drawing/2014/main" id="{DCB787EE-AADB-7644-AB6C-DEC95C21097D}"/>
              </a:ext>
            </a:extLst>
          </p:cNvPr>
          <p:cNvSpPr>
            <a:spLocks/>
          </p:cNvSpPr>
          <p:nvPr/>
        </p:nvSpPr>
        <p:spPr bwMode="auto">
          <a:xfrm>
            <a:off x="5502275" y="4300538"/>
            <a:ext cx="774700" cy="849312"/>
          </a:xfrm>
          <a:custGeom>
            <a:avLst/>
            <a:gdLst>
              <a:gd name="T0" fmla="*/ 0 w 529"/>
              <a:gd name="T1" fmla="*/ 847725 h 535"/>
              <a:gd name="T2" fmla="*/ 0 w 529"/>
              <a:gd name="T3" fmla="*/ 801687 h 535"/>
              <a:gd name="T4" fmla="*/ 644363 w 529"/>
              <a:gd name="T5" fmla="*/ 801687 h 535"/>
              <a:gd name="T6" fmla="*/ 666330 w 529"/>
              <a:gd name="T7" fmla="*/ 779462 h 535"/>
              <a:gd name="T8" fmla="*/ 708799 w 529"/>
              <a:gd name="T9" fmla="*/ 758825 h 535"/>
              <a:gd name="T10" fmla="*/ 708799 w 529"/>
              <a:gd name="T11" fmla="*/ 736600 h 535"/>
              <a:gd name="T12" fmla="*/ 708799 w 529"/>
              <a:gd name="T13" fmla="*/ 0 h 535"/>
              <a:gd name="T14" fmla="*/ 773236 w 529"/>
              <a:gd name="T15" fmla="*/ 0 h 535"/>
              <a:gd name="T16" fmla="*/ 773236 w 529"/>
              <a:gd name="T17" fmla="*/ 736600 h 535"/>
              <a:gd name="T18" fmla="*/ 751269 w 529"/>
              <a:gd name="T19" fmla="*/ 779462 h 535"/>
              <a:gd name="T20" fmla="*/ 708799 w 529"/>
              <a:gd name="T21" fmla="*/ 825500 h 535"/>
              <a:gd name="T22" fmla="*/ 688297 w 529"/>
              <a:gd name="T23" fmla="*/ 847725 h 535"/>
              <a:gd name="T24" fmla="*/ 666330 w 529"/>
              <a:gd name="T25" fmla="*/ 847725 h 535"/>
              <a:gd name="T26" fmla="*/ 0 w 529"/>
              <a:gd name="T27" fmla="*/ 847725 h 5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9" h="535">
                <a:moveTo>
                  <a:pt x="0" y="534"/>
                </a:moveTo>
                <a:lnTo>
                  <a:pt x="0" y="505"/>
                </a:lnTo>
                <a:lnTo>
                  <a:pt x="440" y="505"/>
                </a:lnTo>
                <a:lnTo>
                  <a:pt x="455" y="491"/>
                </a:lnTo>
                <a:lnTo>
                  <a:pt x="484" y="478"/>
                </a:lnTo>
                <a:lnTo>
                  <a:pt x="484" y="464"/>
                </a:lnTo>
                <a:lnTo>
                  <a:pt x="484" y="0"/>
                </a:lnTo>
                <a:lnTo>
                  <a:pt x="528" y="0"/>
                </a:lnTo>
                <a:lnTo>
                  <a:pt x="528" y="464"/>
                </a:lnTo>
                <a:lnTo>
                  <a:pt x="513" y="491"/>
                </a:lnTo>
                <a:lnTo>
                  <a:pt x="484" y="520"/>
                </a:lnTo>
                <a:lnTo>
                  <a:pt x="470" y="534"/>
                </a:lnTo>
                <a:lnTo>
                  <a:pt x="455" y="534"/>
                </a:lnTo>
                <a:lnTo>
                  <a:pt x="0" y="534"/>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40" name="Freeform 40">
            <a:extLst>
              <a:ext uri="{FF2B5EF4-FFF2-40B4-BE49-F238E27FC236}">
                <a16:creationId xmlns:a16="http://schemas.microsoft.com/office/drawing/2014/main" id="{D03C28EA-6DDE-6246-AAB6-9800FFA5FC2A}"/>
              </a:ext>
            </a:extLst>
          </p:cNvPr>
          <p:cNvSpPr>
            <a:spLocks/>
          </p:cNvSpPr>
          <p:nvPr/>
        </p:nvSpPr>
        <p:spPr bwMode="auto">
          <a:xfrm>
            <a:off x="5502275" y="4300538"/>
            <a:ext cx="784225" cy="858837"/>
          </a:xfrm>
          <a:custGeom>
            <a:avLst/>
            <a:gdLst>
              <a:gd name="T0" fmla="*/ 0 w 535"/>
              <a:gd name="T1" fmla="*/ 857250 h 541"/>
              <a:gd name="T2" fmla="*/ 0 w 535"/>
              <a:gd name="T3" fmla="*/ 811212 h 541"/>
              <a:gd name="T4" fmla="*/ 652299 w 535"/>
              <a:gd name="T5" fmla="*/ 811212 h 541"/>
              <a:gd name="T6" fmla="*/ 674287 w 535"/>
              <a:gd name="T7" fmla="*/ 788987 h 541"/>
              <a:gd name="T8" fmla="*/ 718262 w 535"/>
              <a:gd name="T9" fmla="*/ 766762 h 541"/>
              <a:gd name="T10" fmla="*/ 718262 w 535"/>
              <a:gd name="T11" fmla="*/ 744537 h 541"/>
              <a:gd name="T12" fmla="*/ 718262 w 535"/>
              <a:gd name="T13" fmla="*/ 0 h 541"/>
              <a:gd name="T14" fmla="*/ 782759 w 535"/>
              <a:gd name="T15" fmla="*/ 0 h 541"/>
              <a:gd name="T16" fmla="*/ 782759 w 535"/>
              <a:gd name="T17" fmla="*/ 744537 h 541"/>
              <a:gd name="T18" fmla="*/ 760772 w 535"/>
              <a:gd name="T19" fmla="*/ 788987 h 541"/>
              <a:gd name="T20" fmla="*/ 718262 w 535"/>
              <a:gd name="T21" fmla="*/ 835025 h 541"/>
              <a:gd name="T22" fmla="*/ 696275 w 535"/>
              <a:gd name="T23" fmla="*/ 857250 h 541"/>
              <a:gd name="T24" fmla="*/ 674287 w 535"/>
              <a:gd name="T25" fmla="*/ 857250 h 541"/>
              <a:gd name="T26" fmla="*/ 0 w 535"/>
              <a:gd name="T27" fmla="*/ 857250 h 5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5" h="541">
                <a:moveTo>
                  <a:pt x="0" y="540"/>
                </a:moveTo>
                <a:lnTo>
                  <a:pt x="0" y="511"/>
                </a:lnTo>
                <a:lnTo>
                  <a:pt x="445" y="511"/>
                </a:lnTo>
                <a:lnTo>
                  <a:pt x="460" y="497"/>
                </a:lnTo>
                <a:lnTo>
                  <a:pt x="490" y="483"/>
                </a:lnTo>
                <a:lnTo>
                  <a:pt x="490" y="469"/>
                </a:lnTo>
                <a:lnTo>
                  <a:pt x="490" y="0"/>
                </a:lnTo>
                <a:lnTo>
                  <a:pt x="534" y="0"/>
                </a:lnTo>
                <a:lnTo>
                  <a:pt x="534" y="469"/>
                </a:lnTo>
                <a:lnTo>
                  <a:pt x="519" y="497"/>
                </a:lnTo>
                <a:lnTo>
                  <a:pt x="490" y="526"/>
                </a:lnTo>
                <a:lnTo>
                  <a:pt x="475" y="540"/>
                </a:lnTo>
                <a:lnTo>
                  <a:pt x="460" y="540"/>
                </a:lnTo>
                <a:lnTo>
                  <a:pt x="0" y="54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41" name="Freeform 41">
            <a:extLst>
              <a:ext uri="{FF2B5EF4-FFF2-40B4-BE49-F238E27FC236}">
                <a16:creationId xmlns:a16="http://schemas.microsoft.com/office/drawing/2014/main" id="{DA387EAB-9039-374E-95AB-8C54DE7D83FE}"/>
              </a:ext>
            </a:extLst>
          </p:cNvPr>
          <p:cNvSpPr>
            <a:spLocks/>
          </p:cNvSpPr>
          <p:nvPr/>
        </p:nvSpPr>
        <p:spPr bwMode="auto">
          <a:xfrm>
            <a:off x="3894138" y="3736975"/>
            <a:ext cx="1362075" cy="1322388"/>
          </a:xfrm>
          <a:custGeom>
            <a:avLst/>
            <a:gdLst>
              <a:gd name="T0" fmla="*/ 1231726 w 930"/>
              <a:gd name="T1" fmla="*/ 155575 h 833"/>
              <a:gd name="T2" fmla="*/ 1187788 w 930"/>
              <a:gd name="T3" fmla="*/ 177800 h 833"/>
              <a:gd name="T4" fmla="*/ 1079408 w 930"/>
              <a:gd name="T5" fmla="*/ 200025 h 833"/>
              <a:gd name="T6" fmla="*/ 1079408 w 930"/>
              <a:gd name="T7" fmla="*/ 0 h 833"/>
              <a:gd name="T8" fmla="*/ 1057439 w 930"/>
              <a:gd name="T9" fmla="*/ 88900 h 833"/>
              <a:gd name="T10" fmla="*/ 1057439 w 930"/>
              <a:gd name="T11" fmla="*/ 246063 h 833"/>
              <a:gd name="T12" fmla="*/ 994461 w 930"/>
              <a:gd name="T13" fmla="*/ 334963 h 833"/>
              <a:gd name="T14" fmla="*/ 864112 w 930"/>
              <a:gd name="T15" fmla="*/ 492125 h 833"/>
              <a:gd name="T16" fmla="*/ 735228 w 930"/>
              <a:gd name="T17" fmla="*/ 558800 h 833"/>
              <a:gd name="T18" fmla="*/ 604878 w 930"/>
              <a:gd name="T19" fmla="*/ 603250 h 833"/>
              <a:gd name="T20" fmla="*/ 475994 w 930"/>
              <a:gd name="T21" fmla="*/ 603250 h 833"/>
              <a:gd name="T22" fmla="*/ 303172 w 930"/>
              <a:gd name="T23" fmla="*/ 538163 h 833"/>
              <a:gd name="T24" fmla="*/ 172822 w 930"/>
              <a:gd name="T25" fmla="*/ 469900 h 833"/>
              <a:gd name="T26" fmla="*/ 128885 w 930"/>
              <a:gd name="T27" fmla="*/ 425450 h 833"/>
              <a:gd name="T28" fmla="*/ 21969 w 930"/>
              <a:gd name="T29" fmla="*/ 469900 h 833"/>
              <a:gd name="T30" fmla="*/ 0 w 930"/>
              <a:gd name="T31" fmla="*/ 558800 h 833"/>
              <a:gd name="T32" fmla="*/ 109845 w 930"/>
              <a:gd name="T33" fmla="*/ 762000 h 833"/>
              <a:gd name="T34" fmla="*/ 194791 w 930"/>
              <a:gd name="T35" fmla="*/ 895350 h 833"/>
              <a:gd name="T36" fmla="*/ 367614 w 930"/>
              <a:gd name="T37" fmla="*/ 1050925 h 833"/>
              <a:gd name="T38" fmla="*/ 562405 w 930"/>
              <a:gd name="T39" fmla="*/ 1187450 h 833"/>
              <a:gd name="T40" fmla="*/ 906585 w 930"/>
              <a:gd name="T41" fmla="*/ 1320800 h 833"/>
              <a:gd name="T42" fmla="*/ 1165819 w 930"/>
              <a:gd name="T43" fmla="*/ 1320800 h 833"/>
              <a:gd name="T44" fmla="*/ 1294704 w 930"/>
              <a:gd name="T45" fmla="*/ 1298575 h 833"/>
              <a:gd name="T46" fmla="*/ 1294704 w 930"/>
              <a:gd name="T47" fmla="*/ 1006475 h 833"/>
              <a:gd name="T48" fmla="*/ 1360610 w 930"/>
              <a:gd name="T49" fmla="*/ 782638 h 833"/>
              <a:gd name="T50" fmla="*/ 1360610 w 930"/>
              <a:gd name="T51" fmla="*/ 671513 h 833"/>
              <a:gd name="T52" fmla="*/ 1338641 w 930"/>
              <a:gd name="T53" fmla="*/ 447675 h 833"/>
              <a:gd name="T54" fmla="*/ 1316673 w 930"/>
              <a:gd name="T55" fmla="*/ 290513 h 833"/>
              <a:gd name="T56" fmla="*/ 1231726 w 930"/>
              <a:gd name="T57" fmla="*/ 155575 h 8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0" h="833">
                <a:moveTo>
                  <a:pt x="841" y="98"/>
                </a:moveTo>
                <a:lnTo>
                  <a:pt x="811" y="112"/>
                </a:lnTo>
                <a:lnTo>
                  <a:pt x="737" y="126"/>
                </a:lnTo>
                <a:lnTo>
                  <a:pt x="737" y="0"/>
                </a:lnTo>
                <a:lnTo>
                  <a:pt x="722" y="56"/>
                </a:lnTo>
                <a:lnTo>
                  <a:pt x="722" y="155"/>
                </a:lnTo>
                <a:lnTo>
                  <a:pt x="679" y="211"/>
                </a:lnTo>
                <a:lnTo>
                  <a:pt x="590" y="310"/>
                </a:lnTo>
                <a:lnTo>
                  <a:pt x="502" y="352"/>
                </a:lnTo>
                <a:lnTo>
                  <a:pt x="413" y="380"/>
                </a:lnTo>
                <a:lnTo>
                  <a:pt x="325" y="380"/>
                </a:lnTo>
                <a:lnTo>
                  <a:pt x="207" y="339"/>
                </a:lnTo>
                <a:lnTo>
                  <a:pt x="118" y="296"/>
                </a:lnTo>
                <a:lnTo>
                  <a:pt x="88" y="268"/>
                </a:lnTo>
                <a:lnTo>
                  <a:pt x="15" y="296"/>
                </a:lnTo>
                <a:lnTo>
                  <a:pt x="0" y="352"/>
                </a:lnTo>
                <a:lnTo>
                  <a:pt x="75" y="480"/>
                </a:lnTo>
                <a:lnTo>
                  <a:pt x="133" y="564"/>
                </a:lnTo>
                <a:lnTo>
                  <a:pt x="251" y="662"/>
                </a:lnTo>
                <a:lnTo>
                  <a:pt x="384" y="748"/>
                </a:lnTo>
                <a:lnTo>
                  <a:pt x="619" y="832"/>
                </a:lnTo>
                <a:lnTo>
                  <a:pt x="796" y="832"/>
                </a:lnTo>
                <a:lnTo>
                  <a:pt x="884" y="818"/>
                </a:lnTo>
                <a:lnTo>
                  <a:pt x="884" y="634"/>
                </a:lnTo>
                <a:lnTo>
                  <a:pt x="929" y="493"/>
                </a:lnTo>
                <a:lnTo>
                  <a:pt x="929" y="423"/>
                </a:lnTo>
                <a:lnTo>
                  <a:pt x="914" y="282"/>
                </a:lnTo>
                <a:lnTo>
                  <a:pt x="899" y="183"/>
                </a:lnTo>
                <a:lnTo>
                  <a:pt x="841" y="9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42" name="Freeform 42">
            <a:extLst>
              <a:ext uri="{FF2B5EF4-FFF2-40B4-BE49-F238E27FC236}">
                <a16:creationId xmlns:a16="http://schemas.microsoft.com/office/drawing/2014/main" id="{C23F8F06-AF7B-604C-866B-09748845EED7}"/>
              </a:ext>
            </a:extLst>
          </p:cNvPr>
          <p:cNvSpPr>
            <a:spLocks/>
          </p:cNvSpPr>
          <p:nvPr/>
        </p:nvSpPr>
        <p:spPr bwMode="auto">
          <a:xfrm>
            <a:off x="3894138" y="3736975"/>
            <a:ext cx="1371600" cy="1331913"/>
          </a:xfrm>
          <a:custGeom>
            <a:avLst/>
            <a:gdLst>
              <a:gd name="T0" fmla="*/ 1239715 w 936"/>
              <a:gd name="T1" fmla="*/ 157163 h 839"/>
              <a:gd name="T2" fmla="*/ 1195754 w 936"/>
              <a:gd name="T3" fmla="*/ 179388 h 839"/>
              <a:gd name="T4" fmla="*/ 1087315 w 936"/>
              <a:gd name="T5" fmla="*/ 201613 h 839"/>
              <a:gd name="T6" fmla="*/ 1087315 w 936"/>
              <a:gd name="T7" fmla="*/ 0 h 839"/>
              <a:gd name="T8" fmla="*/ 1065335 w 936"/>
              <a:gd name="T9" fmla="*/ 88900 h 839"/>
              <a:gd name="T10" fmla="*/ 1065335 w 936"/>
              <a:gd name="T11" fmla="*/ 247650 h 839"/>
              <a:gd name="T12" fmla="*/ 1000858 w 936"/>
              <a:gd name="T13" fmla="*/ 338138 h 839"/>
              <a:gd name="T14" fmla="*/ 870438 w 936"/>
              <a:gd name="T15" fmla="*/ 495300 h 839"/>
              <a:gd name="T16" fmla="*/ 740019 w 936"/>
              <a:gd name="T17" fmla="*/ 563563 h 839"/>
              <a:gd name="T18" fmla="*/ 609600 w 936"/>
              <a:gd name="T19" fmla="*/ 608013 h 839"/>
              <a:gd name="T20" fmla="*/ 479181 w 936"/>
              <a:gd name="T21" fmla="*/ 608013 h 839"/>
              <a:gd name="T22" fmla="*/ 304800 w 936"/>
              <a:gd name="T23" fmla="*/ 541338 h 839"/>
              <a:gd name="T24" fmla="*/ 174381 w 936"/>
              <a:gd name="T25" fmla="*/ 473075 h 839"/>
              <a:gd name="T26" fmla="*/ 130419 w 936"/>
              <a:gd name="T27" fmla="*/ 428625 h 839"/>
              <a:gd name="T28" fmla="*/ 21981 w 936"/>
              <a:gd name="T29" fmla="*/ 473075 h 839"/>
              <a:gd name="T30" fmla="*/ 0 w 936"/>
              <a:gd name="T31" fmla="*/ 563563 h 839"/>
              <a:gd name="T32" fmla="*/ 109904 w 936"/>
              <a:gd name="T33" fmla="*/ 766763 h 839"/>
              <a:gd name="T34" fmla="*/ 196362 w 936"/>
              <a:gd name="T35" fmla="*/ 901700 h 839"/>
              <a:gd name="T36" fmla="*/ 370742 w 936"/>
              <a:gd name="T37" fmla="*/ 1058863 h 839"/>
              <a:gd name="T38" fmla="*/ 565638 w 936"/>
              <a:gd name="T39" fmla="*/ 1195388 h 839"/>
              <a:gd name="T40" fmla="*/ 912935 w 936"/>
              <a:gd name="T41" fmla="*/ 1330325 h 839"/>
              <a:gd name="T42" fmla="*/ 1173773 w 936"/>
              <a:gd name="T43" fmla="*/ 1330325 h 839"/>
              <a:gd name="T44" fmla="*/ 1304192 w 936"/>
              <a:gd name="T45" fmla="*/ 1308100 h 839"/>
              <a:gd name="T46" fmla="*/ 1304192 w 936"/>
              <a:gd name="T47" fmla="*/ 1014413 h 839"/>
              <a:gd name="T48" fmla="*/ 1370135 w 936"/>
              <a:gd name="T49" fmla="*/ 788988 h 839"/>
              <a:gd name="T50" fmla="*/ 1370135 w 936"/>
              <a:gd name="T51" fmla="*/ 676275 h 839"/>
              <a:gd name="T52" fmla="*/ 1348154 w 936"/>
              <a:gd name="T53" fmla="*/ 450850 h 839"/>
              <a:gd name="T54" fmla="*/ 1326173 w 936"/>
              <a:gd name="T55" fmla="*/ 292100 h 839"/>
              <a:gd name="T56" fmla="*/ 1239715 w 936"/>
              <a:gd name="T57" fmla="*/ 157163 h 8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6" h="839">
                <a:moveTo>
                  <a:pt x="846" y="99"/>
                </a:moveTo>
                <a:lnTo>
                  <a:pt x="816" y="113"/>
                </a:lnTo>
                <a:lnTo>
                  <a:pt x="742" y="127"/>
                </a:lnTo>
                <a:lnTo>
                  <a:pt x="742" y="0"/>
                </a:lnTo>
                <a:lnTo>
                  <a:pt x="727" y="56"/>
                </a:lnTo>
                <a:lnTo>
                  <a:pt x="727" y="156"/>
                </a:lnTo>
                <a:lnTo>
                  <a:pt x="683" y="213"/>
                </a:lnTo>
                <a:lnTo>
                  <a:pt x="594" y="312"/>
                </a:lnTo>
                <a:lnTo>
                  <a:pt x="505" y="355"/>
                </a:lnTo>
                <a:lnTo>
                  <a:pt x="416" y="383"/>
                </a:lnTo>
                <a:lnTo>
                  <a:pt x="327" y="383"/>
                </a:lnTo>
                <a:lnTo>
                  <a:pt x="208" y="341"/>
                </a:lnTo>
                <a:lnTo>
                  <a:pt x="119" y="298"/>
                </a:lnTo>
                <a:lnTo>
                  <a:pt x="89" y="270"/>
                </a:lnTo>
                <a:lnTo>
                  <a:pt x="15" y="298"/>
                </a:lnTo>
                <a:lnTo>
                  <a:pt x="0" y="355"/>
                </a:lnTo>
                <a:lnTo>
                  <a:pt x="75" y="483"/>
                </a:lnTo>
                <a:lnTo>
                  <a:pt x="134" y="568"/>
                </a:lnTo>
                <a:lnTo>
                  <a:pt x="253" y="667"/>
                </a:lnTo>
                <a:lnTo>
                  <a:pt x="386" y="753"/>
                </a:lnTo>
                <a:lnTo>
                  <a:pt x="623" y="838"/>
                </a:lnTo>
                <a:lnTo>
                  <a:pt x="801" y="838"/>
                </a:lnTo>
                <a:lnTo>
                  <a:pt x="890" y="824"/>
                </a:lnTo>
                <a:lnTo>
                  <a:pt x="890" y="639"/>
                </a:lnTo>
                <a:lnTo>
                  <a:pt x="935" y="497"/>
                </a:lnTo>
                <a:lnTo>
                  <a:pt x="935" y="426"/>
                </a:lnTo>
                <a:lnTo>
                  <a:pt x="920" y="284"/>
                </a:lnTo>
                <a:lnTo>
                  <a:pt x="905" y="184"/>
                </a:lnTo>
                <a:lnTo>
                  <a:pt x="846" y="99"/>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43" name="Freeform 43">
            <a:extLst>
              <a:ext uri="{FF2B5EF4-FFF2-40B4-BE49-F238E27FC236}">
                <a16:creationId xmlns:a16="http://schemas.microsoft.com/office/drawing/2014/main" id="{4CFC4D5F-A0A8-7642-87D5-6CFCA42182DC}"/>
              </a:ext>
            </a:extLst>
          </p:cNvPr>
          <p:cNvSpPr>
            <a:spLocks/>
          </p:cNvSpPr>
          <p:nvPr/>
        </p:nvSpPr>
        <p:spPr bwMode="auto">
          <a:xfrm>
            <a:off x="4089400" y="2179638"/>
            <a:ext cx="276225" cy="217487"/>
          </a:xfrm>
          <a:custGeom>
            <a:avLst/>
            <a:gdLst>
              <a:gd name="T0" fmla="*/ 252716 w 188"/>
              <a:gd name="T1" fmla="*/ 215900 h 137"/>
              <a:gd name="T2" fmla="*/ 274756 w 188"/>
              <a:gd name="T3" fmla="*/ 128587 h 137"/>
              <a:gd name="T4" fmla="*/ 22039 w 188"/>
              <a:gd name="T5" fmla="*/ 0 h 137"/>
              <a:gd name="T6" fmla="*/ 0 w 188"/>
              <a:gd name="T7" fmla="*/ 87312 h 137"/>
              <a:gd name="T8" fmla="*/ 252716 w 188"/>
              <a:gd name="T9" fmla="*/ 215900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37">
                <a:moveTo>
                  <a:pt x="172" y="136"/>
                </a:moveTo>
                <a:lnTo>
                  <a:pt x="187" y="81"/>
                </a:lnTo>
                <a:lnTo>
                  <a:pt x="15" y="0"/>
                </a:lnTo>
                <a:lnTo>
                  <a:pt x="0" y="55"/>
                </a:lnTo>
                <a:lnTo>
                  <a:pt x="172" y="136"/>
                </a:lnTo>
              </a:path>
            </a:pathLst>
          </a:custGeom>
          <a:solidFill>
            <a:srgbClr val="9999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27" name="Line 44">
            <a:extLst>
              <a:ext uri="{FF2B5EF4-FFF2-40B4-BE49-F238E27FC236}">
                <a16:creationId xmlns:a16="http://schemas.microsoft.com/office/drawing/2014/main" id="{1931A0B0-B914-A943-93A4-6C4D37AFB66C}"/>
              </a:ext>
            </a:extLst>
          </p:cNvPr>
          <p:cNvSpPr>
            <a:spLocks noChangeShapeType="1"/>
          </p:cNvSpPr>
          <p:nvPr/>
        </p:nvSpPr>
        <p:spPr bwMode="auto">
          <a:xfrm flipV="1">
            <a:off x="5570538" y="2289175"/>
            <a:ext cx="1190625" cy="165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45" name="Freeform 45">
            <a:extLst>
              <a:ext uri="{FF2B5EF4-FFF2-40B4-BE49-F238E27FC236}">
                <a16:creationId xmlns:a16="http://schemas.microsoft.com/office/drawing/2014/main" id="{94476B8F-FD35-8647-8EC2-52200CD826A3}"/>
              </a:ext>
            </a:extLst>
          </p:cNvPr>
          <p:cNvSpPr>
            <a:spLocks/>
          </p:cNvSpPr>
          <p:nvPr/>
        </p:nvSpPr>
        <p:spPr bwMode="auto">
          <a:xfrm>
            <a:off x="5046663" y="2833688"/>
            <a:ext cx="1154112" cy="1716087"/>
          </a:xfrm>
          <a:custGeom>
            <a:avLst/>
            <a:gdLst>
              <a:gd name="T0" fmla="*/ 151046 w 787"/>
              <a:gd name="T1" fmla="*/ 790575 h 1081"/>
              <a:gd name="T2" fmla="*/ 0 w 787"/>
              <a:gd name="T3" fmla="*/ 631825 h 1081"/>
              <a:gd name="T4" fmla="*/ 42528 w 787"/>
              <a:gd name="T5" fmla="*/ 541337 h 1081"/>
              <a:gd name="T6" fmla="*/ 281562 w 787"/>
              <a:gd name="T7" fmla="*/ 315912 h 1081"/>
              <a:gd name="T8" fmla="*/ 434075 w 787"/>
              <a:gd name="T9" fmla="*/ 225425 h 1081"/>
              <a:gd name="T10" fmla="*/ 608585 w 787"/>
              <a:gd name="T11" fmla="*/ 180975 h 1081"/>
              <a:gd name="T12" fmla="*/ 869617 w 787"/>
              <a:gd name="T13" fmla="*/ 0 h 1081"/>
              <a:gd name="T14" fmla="*/ 978136 w 787"/>
              <a:gd name="T15" fmla="*/ 203200 h 1081"/>
              <a:gd name="T16" fmla="*/ 1108651 w 787"/>
              <a:gd name="T17" fmla="*/ 541337 h 1081"/>
              <a:gd name="T18" fmla="*/ 1152646 w 787"/>
              <a:gd name="T19" fmla="*/ 812800 h 1081"/>
              <a:gd name="T20" fmla="*/ 1130648 w 787"/>
              <a:gd name="T21" fmla="*/ 1060450 h 1081"/>
              <a:gd name="T22" fmla="*/ 1064657 w 787"/>
              <a:gd name="T23" fmla="*/ 1398587 h 1081"/>
              <a:gd name="T24" fmla="*/ 1000133 w 787"/>
              <a:gd name="T25" fmla="*/ 1533525 h 1081"/>
              <a:gd name="T26" fmla="*/ 891614 w 787"/>
              <a:gd name="T27" fmla="*/ 1714500 h 1081"/>
              <a:gd name="T28" fmla="*/ 783095 w 787"/>
              <a:gd name="T29" fmla="*/ 1601787 h 1081"/>
              <a:gd name="T30" fmla="*/ 761098 w 787"/>
              <a:gd name="T31" fmla="*/ 1466850 h 1081"/>
              <a:gd name="T32" fmla="*/ 761098 w 787"/>
              <a:gd name="T33" fmla="*/ 1219200 h 1081"/>
              <a:gd name="T34" fmla="*/ 652579 w 787"/>
              <a:gd name="T35" fmla="*/ 1016000 h 1081"/>
              <a:gd name="T36" fmla="*/ 412078 w 787"/>
              <a:gd name="T37" fmla="*/ 835025 h 1081"/>
              <a:gd name="T38" fmla="*/ 239035 w 787"/>
              <a:gd name="T39" fmla="*/ 790575 h 1081"/>
              <a:gd name="T40" fmla="*/ 151046 w 787"/>
              <a:gd name="T41" fmla="*/ 790575 h 10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7" h="1081">
                <a:moveTo>
                  <a:pt x="103" y="498"/>
                </a:moveTo>
                <a:lnTo>
                  <a:pt x="0" y="398"/>
                </a:lnTo>
                <a:lnTo>
                  <a:pt x="29" y="341"/>
                </a:lnTo>
                <a:lnTo>
                  <a:pt x="192" y="199"/>
                </a:lnTo>
                <a:lnTo>
                  <a:pt x="296" y="142"/>
                </a:lnTo>
                <a:lnTo>
                  <a:pt x="415" y="114"/>
                </a:lnTo>
                <a:lnTo>
                  <a:pt x="593" y="0"/>
                </a:lnTo>
                <a:lnTo>
                  <a:pt x="667" y="128"/>
                </a:lnTo>
                <a:lnTo>
                  <a:pt x="756" y="341"/>
                </a:lnTo>
                <a:lnTo>
                  <a:pt x="786" y="512"/>
                </a:lnTo>
                <a:lnTo>
                  <a:pt x="771" y="668"/>
                </a:lnTo>
                <a:lnTo>
                  <a:pt x="726" y="881"/>
                </a:lnTo>
                <a:lnTo>
                  <a:pt x="682" y="966"/>
                </a:lnTo>
                <a:lnTo>
                  <a:pt x="608" y="1080"/>
                </a:lnTo>
                <a:lnTo>
                  <a:pt x="534" y="1009"/>
                </a:lnTo>
                <a:lnTo>
                  <a:pt x="519" y="924"/>
                </a:lnTo>
                <a:lnTo>
                  <a:pt x="519" y="768"/>
                </a:lnTo>
                <a:lnTo>
                  <a:pt x="445" y="640"/>
                </a:lnTo>
                <a:lnTo>
                  <a:pt x="281" y="526"/>
                </a:lnTo>
                <a:lnTo>
                  <a:pt x="163" y="498"/>
                </a:lnTo>
                <a:lnTo>
                  <a:pt x="103" y="498"/>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46" name="Freeform 46">
            <a:extLst>
              <a:ext uri="{FF2B5EF4-FFF2-40B4-BE49-F238E27FC236}">
                <a16:creationId xmlns:a16="http://schemas.microsoft.com/office/drawing/2014/main" id="{8BA6A105-434A-DC44-9E1E-BAD30271182E}"/>
              </a:ext>
            </a:extLst>
          </p:cNvPr>
          <p:cNvSpPr>
            <a:spLocks/>
          </p:cNvSpPr>
          <p:nvPr/>
        </p:nvSpPr>
        <p:spPr bwMode="auto">
          <a:xfrm>
            <a:off x="3851275" y="2382838"/>
            <a:ext cx="1304925" cy="1400175"/>
          </a:xfrm>
          <a:custGeom>
            <a:avLst/>
            <a:gdLst>
              <a:gd name="T0" fmla="*/ 64441 w 891"/>
              <a:gd name="T1" fmla="*/ 925513 h 882"/>
              <a:gd name="T2" fmla="*/ 238724 w 891"/>
              <a:gd name="T3" fmla="*/ 1014413 h 882"/>
              <a:gd name="T4" fmla="*/ 369070 w 891"/>
              <a:gd name="T5" fmla="*/ 1173163 h 882"/>
              <a:gd name="T6" fmla="*/ 543353 w 891"/>
              <a:gd name="T7" fmla="*/ 1308100 h 882"/>
              <a:gd name="T8" fmla="*/ 782076 w 891"/>
              <a:gd name="T9" fmla="*/ 1398588 h 882"/>
              <a:gd name="T10" fmla="*/ 934391 w 891"/>
              <a:gd name="T11" fmla="*/ 1398588 h 882"/>
              <a:gd name="T12" fmla="*/ 934391 w 891"/>
              <a:gd name="T13" fmla="*/ 1330325 h 882"/>
              <a:gd name="T14" fmla="*/ 954895 w 891"/>
              <a:gd name="T15" fmla="*/ 1217613 h 882"/>
              <a:gd name="T16" fmla="*/ 912422 w 891"/>
              <a:gd name="T17" fmla="*/ 1104900 h 882"/>
              <a:gd name="T18" fmla="*/ 846517 w 891"/>
              <a:gd name="T19" fmla="*/ 766763 h 882"/>
              <a:gd name="T20" fmla="*/ 890454 w 891"/>
              <a:gd name="T21" fmla="*/ 587375 h 882"/>
              <a:gd name="T22" fmla="*/ 954895 w 891"/>
              <a:gd name="T23" fmla="*/ 406400 h 882"/>
              <a:gd name="T24" fmla="*/ 1215587 w 891"/>
              <a:gd name="T25" fmla="*/ 203200 h 882"/>
              <a:gd name="T26" fmla="*/ 1259524 w 891"/>
              <a:gd name="T27" fmla="*/ 180975 h 882"/>
              <a:gd name="T28" fmla="*/ 1303460 w 891"/>
              <a:gd name="T29" fmla="*/ 0 h 882"/>
              <a:gd name="T30" fmla="*/ 1173114 w 891"/>
              <a:gd name="T31" fmla="*/ 0 h 882"/>
              <a:gd name="T32" fmla="*/ 934391 w 891"/>
              <a:gd name="T33" fmla="*/ 0 h 882"/>
              <a:gd name="T34" fmla="*/ 694203 w 891"/>
              <a:gd name="T35" fmla="*/ 90488 h 882"/>
              <a:gd name="T36" fmla="*/ 391038 w 891"/>
              <a:gd name="T37" fmla="*/ 271463 h 882"/>
              <a:gd name="T38" fmla="*/ 238724 w 891"/>
              <a:gd name="T39" fmla="*/ 406400 h 882"/>
              <a:gd name="T40" fmla="*/ 130346 w 891"/>
              <a:gd name="T41" fmla="*/ 563563 h 882"/>
              <a:gd name="T42" fmla="*/ 42472 w 891"/>
              <a:gd name="T43" fmla="*/ 744538 h 882"/>
              <a:gd name="T44" fmla="*/ 0 w 891"/>
              <a:gd name="T45" fmla="*/ 879475 h 882"/>
              <a:gd name="T46" fmla="*/ 64441 w 891"/>
              <a:gd name="T47" fmla="*/ 925513 h 8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1" h="882">
                <a:moveTo>
                  <a:pt x="44" y="583"/>
                </a:moveTo>
                <a:lnTo>
                  <a:pt x="163" y="639"/>
                </a:lnTo>
                <a:lnTo>
                  <a:pt x="252" y="739"/>
                </a:lnTo>
                <a:lnTo>
                  <a:pt x="371" y="824"/>
                </a:lnTo>
                <a:lnTo>
                  <a:pt x="534" y="881"/>
                </a:lnTo>
                <a:lnTo>
                  <a:pt x="638" y="881"/>
                </a:lnTo>
                <a:lnTo>
                  <a:pt x="638" y="838"/>
                </a:lnTo>
                <a:lnTo>
                  <a:pt x="652" y="767"/>
                </a:lnTo>
                <a:lnTo>
                  <a:pt x="623" y="696"/>
                </a:lnTo>
                <a:lnTo>
                  <a:pt x="578" y="483"/>
                </a:lnTo>
                <a:lnTo>
                  <a:pt x="608" y="370"/>
                </a:lnTo>
                <a:lnTo>
                  <a:pt x="652" y="256"/>
                </a:lnTo>
                <a:lnTo>
                  <a:pt x="830" y="128"/>
                </a:lnTo>
                <a:lnTo>
                  <a:pt x="860" y="114"/>
                </a:lnTo>
                <a:lnTo>
                  <a:pt x="890" y="0"/>
                </a:lnTo>
                <a:lnTo>
                  <a:pt x="801" y="0"/>
                </a:lnTo>
                <a:lnTo>
                  <a:pt x="638" y="0"/>
                </a:lnTo>
                <a:lnTo>
                  <a:pt x="474" y="57"/>
                </a:lnTo>
                <a:lnTo>
                  <a:pt x="267" y="171"/>
                </a:lnTo>
                <a:lnTo>
                  <a:pt x="163" y="256"/>
                </a:lnTo>
                <a:lnTo>
                  <a:pt x="89" y="355"/>
                </a:lnTo>
                <a:lnTo>
                  <a:pt x="29" y="469"/>
                </a:lnTo>
                <a:lnTo>
                  <a:pt x="0" y="554"/>
                </a:lnTo>
                <a:lnTo>
                  <a:pt x="44" y="583"/>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30" name="Line 47">
            <a:extLst>
              <a:ext uri="{FF2B5EF4-FFF2-40B4-BE49-F238E27FC236}">
                <a16:creationId xmlns:a16="http://schemas.microsoft.com/office/drawing/2014/main" id="{0DCF3D70-D5F3-EE44-899F-2E58D9826A6C}"/>
              </a:ext>
            </a:extLst>
          </p:cNvPr>
          <p:cNvSpPr>
            <a:spLocks noChangeShapeType="1"/>
          </p:cNvSpPr>
          <p:nvPr/>
        </p:nvSpPr>
        <p:spPr bwMode="auto">
          <a:xfrm>
            <a:off x="4732338" y="2382838"/>
            <a:ext cx="214312"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31" name="Line 48">
            <a:extLst>
              <a:ext uri="{FF2B5EF4-FFF2-40B4-BE49-F238E27FC236}">
                <a16:creationId xmlns:a16="http://schemas.microsoft.com/office/drawing/2014/main" id="{69A9B2DD-5218-B747-82F6-36D0B6B165C9}"/>
              </a:ext>
            </a:extLst>
          </p:cNvPr>
          <p:cNvSpPr>
            <a:spLocks noChangeShapeType="1"/>
          </p:cNvSpPr>
          <p:nvPr/>
        </p:nvSpPr>
        <p:spPr bwMode="auto">
          <a:xfrm>
            <a:off x="4732338" y="2382838"/>
            <a:ext cx="214312"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49" name="Freeform 49">
            <a:extLst>
              <a:ext uri="{FF2B5EF4-FFF2-40B4-BE49-F238E27FC236}">
                <a16:creationId xmlns:a16="http://schemas.microsoft.com/office/drawing/2014/main" id="{5018F4DC-B236-9C4D-A32C-CE1FD3FCE99B}"/>
              </a:ext>
            </a:extLst>
          </p:cNvPr>
          <p:cNvSpPr>
            <a:spLocks/>
          </p:cNvSpPr>
          <p:nvPr/>
        </p:nvSpPr>
        <p:spPr bwMode="auto">
          <a:xfrm>
            <a:off x="5546725" y="1954213"/>
            <a:ext cx="1230313" cy="579437"/>
          </a:xfrm>
          <a:custGeom>
            <a:avLst/>
            <a:gdLst>
              <a:gd name="T0" fmla="*/ 0 w 840"/>
              <a:gd name="T1" fmla="*/ 577850 h 365"/>
              <a:gd name="T2" fmla="*/ 0 w 840"/>
              <a:gd name="T3" fmla="*/ 488950 h 365"/>
              <a:gd name="T4" fmla="*/ 106920 w 840"/>
              <a:gd name="T5" fmla="*/ 488950 h 365"/>
              <a:gd name="T6" fmla="*/ 106920 w 840"/>
              <a:gd name="T7" fmla="*/ 0 h 365"/>
              <a:gd name="T8" fmla="*/ 1099958 w 840"/>
              <a:gd name="T9" fmla="*/ 0 h 365"/>
              <a:gd name="T10" fmla="*/ 1142434 w 840"/>
              <a:gd name="T11" fmla="*/ 22225 h 365"/>
              <a:gd name="T12" fmla="*/ 1186373 w 840"/>
              <a:gd name="T13" fmla="*/ 66675 h 365"/>
              <a:gd name="T14" fmla="*/ 1228848 w 840"/>
              <a:gd name="T15" fmla="*/ 155575 h 365"/>
              <a:gd name="T16" fmla="*/ 1228848 w 840"/>
              <a:gd name="T17" fmla="*/ 577850 h 365"/>
              <a:gd name="T18" fmla="*/ 0 w 840"/>
              <a:gd name="T19" fmla="*/ 577850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0" h="365">
                <a:moveTo>
                  <a:pt x="0" y="364"/>
                </a:moveTo>
                <a:lnTo>
                  <a:pt x="0" y="308"/>
                </a:lnTo>
                <a:lnTo>
                  <a:pt x="73" y="308"/>
                </a:lnTo>
                <a:lnTo>
                  <a:pt x="73" y="0"/>
                </a:lnTo>
                <a:lnTo>
                  <a:pt x="751" y="0"/>
                </a:lnTo>
                <a:lnTo>
                  <a:pt x="780" y="14"/>
                </a:lnTo>
                <a:lnTo>
                  <a:pt x="810" y="42"/>
                </a:lnTo>
                <a:lnTo>
                  <a:pt x="839" y="98"/>
                </a:lnTo>
                <a:lnTo>
                  <a:pt x="839" y="364"/>
                </a:lnTo>
                <a:lnTo>
                  <a:pt x="0" y="364"/>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50" name="Freeform 50">
            <a:extLst>
              <a:ext uri="{FF2B5EF4-FFF2-40B4-BE49-F238E27FC236}">
                <a16:creationId xmlns:a16="http://schemas.microsoft.com/office/drawing/2014/main" id="{62BC657E-1986-F646-869C-2B720926E72D}"/>
              </a:ext>
            </a:extLst>
          </p:cNvPr>
          <p:cNvSpPr>
            <a:spLocks/>
          </p:cNvSpPr>
          <p:nvPr/>
        </p:nvSpPr>
        <p:spPr bwMode="auto">
          <a:xfrm>
            <a:off x="5546725" y="1954213"/>
            <a:ext cx="1239838" cy="588962"/>
          </a:xfrm>
          <a:custGeom>
            <a:avLst/>
            <a:gdLst>
              <a:gd name="T0" fmla="*/ 0 w 846"/>
              <a:gd name="T1" fmla="*/ 587375 h 371"/>
              <a:gd name="T2" fmla="*/ 0 w 846"/>
              <a:gd name="T3" fmla="*/ 496887 h 371"/>
              <a:gd name="T4" fmla="*/ 108449 w 846"/>
              <a:gd name="T5" fmla="*/ 496887 h 371"/>
              <a:gd name="T6" fmla="*/ 108449 w 846"/>
              <a:gd name="T7" fmla="*/ 0 h 371"/>
              <a:gd name="T8" fmla="*/ 1107940 w 846"/>
              <a:gd name="T9" fmla="*/ 0 h 371"/>
              <a:gd name="T10" fmla="*/ 1151906 w 846"/>
              <a:gd name="T11" fmla="*/ 22225 h 371"/>
              <a:gd name="T12" fmla="*/ 1195872 w 846"/>
              <a:gd name="T13" fmla="*/ 68262 h 371"/>
              <a:gd name="T14" fmla="*/ 1238372 w 846"/>
              <a:gd name="T15" fmla="*/ 158750 h 371"/>
              <a:gd name="T16" fmla="*/ 1238372 w 846"/>
              <a:gd name="T17" fmla="*/ 587375 h 371"/>
              <a:gd name="T18" fmla="*/ 0 w 846"/>
              <a:gd name="T19" fmla="*/ 587375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6" h="371">
                <a:moveTo>
                  <a:pt x="0" y="370"/>
                </a:moveTo>
                <a:lnTo>
                  <a:pt x="0" y="313"/>
                </a:lnTo>
                <a:lnTo>
                  <a:pt x="74" y="313"/>
                </a:lnTo>
                <a:lnTo>
                  <a:pt x="74" y="0"/>
                </a:lnTo>
                <a:lnTo>
                  <a:pt x="756" y="0"/>
                </a:lnTo>
                <a:lnTo>
                  <a:pt x="786" y="14"/>
                </a:lnTo>
                <a:lnTo>
                  <a:pt x="816" y="43"/>
                </a:lnTo>
                <a:lnTo>
                  <a:pt x="845" y="100"/>
                </a:lnTo>
                <a:lnTo>
                  <a:pt x="845" y="370"/>
                </a:lnTo>
                <a:lnTo>
                  <a:pt x="0" y="37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51" name="Freeform 51">
            <a:extLst>
              <a:ext uri="{FF2B5EF4-FFF2-40B4-BE49-F238E27FC236}">
                <a16:creationId xmlns:a16="http://schemas.microsoft.com/office/drawing/2014/main" id="{798FBD87-D33D-6B4B-9A62-CBAE970A568C}"/>
              </a:ext>
            </a:extLst>
          </p:cNvPr>
          <p:cNvSpPr>
            <a:spLocks/>
          </p:cNvSpPr>
          <p:nvPr/>
        </p:nvSpPr>
        <p:spPr bwMode="auto">
          <a:xfrm>
            <a:off x="7089775" y="4819650"/>
            <a:ext cx="144463" cy="284163"/>
          </a:xfrm>
          <a:custGeom>
            <a:avLst/>
            <a:gdLst>
              <a:gd name="T0" fmla="*/ 0 w 99"/>
              <a:gd name="T1" fmla="*/ 282575 h 179"/>
              <a:gd name="T2" fmla="*/ 0 w 99"/>
              <a:gd name="T3" fmla="*/ 0 h 179"/>
              <a:gd name="T4" fmla="*/ 143004 w 99"/>
              <a:gd name="T5" fmla="*/ 0 h 179"/>
              <a:gd name="T6" fmla="*/ 143004 w 99"/>
              <a:gd name="T7" fmla="*/ 282575 h 179"/>
              <a:gd name="T8" fmla="*/ 0 w 99"/>
              <a:gd name="T9" fmla="*/ 282575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179">
                <a:moveTo>
                  <a:pt x="0" y="178"/>
                </a:moveTo>
                <a:lnTo>
                  <a:pt x="0" y="0"/>
                </a:lnTo>
                <a:lnTo>
                  <a:pt x="98" y="0"/>
                </a:lnTo>
                <a:lnTo>
                  <a:pt x="98" y="178"/>
                </a:lnTo>
                <a:lnTo>
                  <a:pt x="0" y="17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52" name="Freeform 52">
            <a:extLst>
              <a:ext uri="{FF2B5EF4-FFF2-40B4-BE49-F238E27FC236}">
                <a16:creationId xmlns:a16="http://schemas.microsoft.com/office/drawing/2014/main" id="{C99840DD-6DC2-1C4A-9F3B-D8D0E8C35774}"/>
              </a:ext>
            </a:extLst>
          </p:cNvPr>
          <p:cNvSpPr>
            <a:spLocks/>
          </p:cNvSpPr>
          <p:nvPr/>
        </p:nvSpPr>
        <p:spPr bwMode="auto">
          <a:xfrm>
            <a:off x="7086600" y="4800600"/>
            <a:ext cx="153988" cy="293688"/>
          </a:xfrm>
          <a:custGeom>
            <a:avLst/>
            <a:gdLst>
              <a:gd name="T0" fmla="*/ 0 w 105"/>
              <a:gd name="T1" fmla="*/ 292100 h 185"/>
              <a:gd name="T2" fmla="*/ 0 w 105"/>
              <a:gd name="T3" fmla="*/ 0 h 185"/>
              <a:gd name="T4" fmla="*/ 152521 w 105"/>
              <a:gd name="T5" fmla="*/ 0 h 185"/>
              <a:gd name="T6" fmla="*/ 152521 w 105"/>
              <a:gd name="T7" fmla="*/ 292100 h 185"/>
              <a:gd name="T8" fmla="*/ 0 w 105"/>
              <a:gd name="T9" fmla="*/ 29210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85">
                <a:moveTo>
                  <a:pt x="0" y="184"/>
                </a:moveTo>
                <a:lnTo>
                  <a:pt x="0" y="0"/>
                </a:lnTo>
                <a:lnTo>
                  <a:pt x="104" y="0"/>
                </a:lnTo>
                <a:lnTo>
                  <a:pt x="104" y="184"/>
                </a:lnTo>
                <a:lnTo>
                  <a:pt x="0" y="18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53" name="Freeform 53">
            <a:extLst>
              <a:ext uri="{FF2B5EF4-FFF2-40B4-BE49-F238E27FC236}">
                <a16:creationId xmlns:a16="http://schemas.microsoft.com/office/drawing/2014/main" id="{F3FD26F0-1EBF-5844-9701-065C5F87613E}"/>
              </a:ext>
            </a:extLst>
          </p:cNvPr>
          <p:cNvSpPr>
            <a:spLocks/>
          </p:cNvSpPr>
          <p:nvPr/>
        </p:nvSpPr>
        <p:spPr bwMode="auto">
          <a:xfrm>
            <a:off x="7067550" y="5089525"/>
            <a:ext cx="239713" cy="47625"/>
          </a:xfrm>
          <a:custGeom>
            <a:avLst/>
            <a:gdLst>
              <a:gd name="T0" fmla="*/ 0 w 164"/>
              <a:gd name="T1" fmla="*/ 22225 h 30"/>
              <a:gd name="T2" fmla="*/ 65775 w 164"/>
              <a:gd name="T3" fmla="*/ 22225 h 30"/>
              <a:gd name="T4" fmla="*/ 108163 w 164"/>
              <a:gd name="T5" fmla="*/ 46038 h 30"/>
              <a:gd name="T6" fmla="*/ 238251 w 164"/>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 h="30">
                <a:moveTo>
                  <a:pt x="0" y="14"/>
                </a:moveTo>
                <a:lnTo>
                  <a:pt x="45" y="14"/>
                </a:lnTo>
                <a:lnTo>
                  <a:pt x="74" y="29"/>
                </a:lnTo>
                <a:lnTo>
                  <a:pt x="163"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37" name="Oval 54">
            <a:extLst>
              <a:ext uri="{FF2B5EF4-FFF2-40B4-BE49-F238E27FC236}">
                <a16:creationId xmlns:a16="http://schemas.microsoft.com/office/drawing/2014/main" id="{B111EB22-DF55-4744-9827-47F5D55CDD35}"/>
              </a:ext>
            </a:extLst>
          </p:cNvPr>
          <p:cNvSpPr>
            <a:spLocks noChangeArrowheads="1"/>
          </p:cNvSpPr>
          <p:nvPr/>
        </p:nvSpPr>
        <p:spPr bwMode="auto">
          <a:xfrm>
            <a:off x="3743325" y="2316163"/>
            <a:ext cx="2487613" cy="2784475"/>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153655" name="Freeform 55">
            <a:extLst>
              <a:ext uri="{FF2B5EF4-FFF2-40B4-BE49-F238E27FC236}">
                <a16:creationId xmlns:a16="http://schemas.microsoft.com/office/drawing/2014/main" id="{B77CE06B-C386-6C46-8727-3BE751DBD68F}"/>
              </a:ext>
            </a:extLst>
          </p:cNvPr>
          <p:cNvSpPr>
            <a:spLocks/>
          </p:cNvSpPr>
          <p:nvPr/>
        </p:nvSpPr>
        <p:spPr bwMode="auto">
          <a:xfrm>
            <a:off x="3829050" y="2270125"/>
            <a:ext cx="1209675" cy="917575"/>
          </a:xfrm>
          <a:custGeom>
            <a:avLst/>
            <a:gdLst>
              <a:gd name="T0" fmla="*/ 0 w 826"/>
              <a:gd name="T1" fmla="*/ 781050 h 578"/>
              <a:gd name="T2" fmla="*/ 259216 w 826"/>
              <a:gd name="T3" fmla="*/ 915988 h 578"/>
              <a:gd name="T4" fmla="*/ 474497 w 826"/>
              <a:gd name="T5" fmla="*/ 603250 h 578"/>
              <a:gd name="T6" fmla="*/ 776184 w 826"/>
              <a:gd name="T7" fmla="*/ 334963 h 578"/>
              <a:gd name="T8" fmla="*/ 1186243 w 826"/>
              <a:gd name="T9" fmla="*/ 268288 h 578"/>
              <a:gd name="T10" fmla="*/ 1208211 w 826"/>
              <a:gd name="T11" fmla="*/ 0 h 578"/>
              <a:gd name="T12" fmla="*/ 969497 w 826"/>
              <a:gd name="T13" fmla="*/ 0 h 578"/>
              <a:gd name="T14" fmla="*/ 798151 w 826"/>
              <a:gd name="T15" fmla="*/ 22225 h 578"/>
              <a:gd name="T16" fmla="*/ 691243 w 826"/>
              <a:gd name="T17" fmla="*/ 68263 h 578"/>
              <a:gd name="T18" fmla="*/ 581406 w 826"/>
              <a:gd name="T19" fmla="*/ 111125 h 578"/>
              <a:gd name="T20" fmla="*/ 344157 w 826"/>
              <a:gd name="T21" fmla="*/ 290513 h 578"/>
              <a:gd name="T22" fmla="*/ 172811 w 826"/>
              <a:gd name="T23" fmla="*/ 492125 h 578"/>
              <a:gd name="T24" fmla="*/ 64438 w 826"/>
              <a:gd name="T25" fmla="*/ 669925 h 578"/>
              <a:gd name="T26" fmla="*/ 0 w 826"/>
              <a:gd name="T27" fmla="*/ 781050 h 5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6" h="578">
                <a:moveTo>
                  <a:pt x="0" y="492"/>
                </a:moveTo>
                <a:lnTo>
                  <a:pt x="177" y="577"/>
                </a:lnTo>
                <a:lnTo>
                  <a:pt x="324" y="380"/>
                </a:lnTo>
                <a:lnTo>
                  <a:pt x="530" y="211"/>
                </a:lnTo>
                <a:lnTo>
                  <a:pt x="810" y="169"/>
                </a:lnTo>
                <a:lnTo>
                  <a:pt x="825" y="0"/>
                </a:lnTo>
                <a:lnTo>
                  <a:pt x="662" y="0"/>
                </a:lnTo>
                <a:lnTo>
                  <a:pt x="545" y="14"/>
                </a:lnTo>
                <a:lnTo>
                  <a:pt x="472" y="43"/>
                </a:lnTo>
                <a:lnTo>
                  <a:pt x="397" y="70"/>
                </a:lnTo>
                <a:lnTo>
                  <a:pt x="235" y="183"/>
                </a:lnTo>
                <a:lnTo>
                  <a:pt x="118" y="310"/>
                </a:lnTo>
                <a:lnTo>
                  <a:pt x="44" y="422"/>
                </a:lnTo>
                <a:lnTo>
                  <a:pt x="0" y="492"/>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56" name="Freeform 56">
            <a:extLst>
              <a:ext uri="{FF2B5EF4-FFF2-40B4-BE49-F238E27FC236}">
                <a16:creationId xmlns:a16="http://schemas.microsoft.com/office/drawing/2014/main" id="{EAD7366B-16CB-CE41-9BFE-A97171F85EA4}"/>
              </a:ext>
            </a:extLst>
          </p:cNvPr>
          <p:cNvSpPr>
            <a:spLocks/>
          </p:cNvSpPr>
          <p:nvPr/>
        </p:nvSpPr>
        <p:spPr bwMode="auto">
          <a:xfrm>
            <a:off x="5176838" y="2179638"/>
            <a:ext cx="471487" cy="60325"/>
          </a:xfrm>
          <a:custGeom>
            <a:avLst/>
            <a:gdLst>
              <a:gd name="T0" fmla="*/ 0 w 321"/>
              <a:gd name="T1" fmla="*/ 0 h 38"/>
              <a:gd name="T2" fmla="*/ 470018 w 321"/>
              <a:gd name="T3" fmla="*/ 0 h 38"/>
              <a:gd name="T4" fmla="*/ 470018 w 321"/>
              <a:gd name="T5" fmla="*/ 39688 h 38"/>
              <a:gd name="T6" fmla="*/ 0 w 321"/>
              <a:gd name="T7" fmla="*/ 58738 h 38"/>
              <a:gd name="T8" fmla="*/ 0 w 321"/>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1" h="38">
                <a:moveTo>
                  <a:pt x="0" y="0"/>
                </a:moveTo>
                <a:lnTo>
                  <a:pt x="320" y="0"/>
                </a:lnTo>
                <a:lnTo>
                  <a:pt x="320" y="25"/>
                </a:lnTo>
                <a:lnTo>
                  <a:pt x="0" y="37"/>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57" name="Freeform 57">
            <a:extLst>
              <a:ext uri="{FF2B5EF4-FFF2-40B4-BE49-F238E27FC236}">
                <a16:creationId xmlns:a16="http://schemas.microsoft.com/office/drawing/2014/main" id="{7C5D93D0-69DE-C748-A3A9-80FC634B3596}"/>
              </a:ext>
            </a:extLst>
          </p:cNvPr>
          <p:cNvSpPr>
            <a:spLocks/>
          </p:cNvSpPr>
          <p:nvPr/>
        </p:nvSpPr>
        <p:spPr bwMode="auto">
          <a:xfrm>
            <a:off x="5176838" y="2179638"/>
            <a:ext cx="479425" cy="69850"/>
          </a:xfrm>
          <a:custGeom>
            <a:avLst/>
            <a:gdLst>
              <a:gd name="T0" fmla="*/ 0 w 327"/>
              <a:gd name="T1" fmla="*/ 0 h 44"/>
              <a:gd name="T2" fmla="*/ 477959 w 327"/>
              <a:gd name="T3" fmla="*/ 0 h 44"/>
              <a:gd name="T4" fmla="*/ 477959 w 327"/>
              <a:gd name="T5" fmla="*/ 46038 h 44"/>
              <a:gd name="T6" fmla="*/ 0 w 327"/>
              <a:gd name="T7" fmla="*/ 68263 h 44"/>
              <a:gd name="T8" fmla="*/ 0 w 327"/>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 h="44">
                <a:moveTo>
                  <a:pt x="0" y="0"/>
                </a:moveTo>
                <a:lnTo>
                  <a:pt x="326" y="0"/>
                </a:lnTo>
                <a:lnTo>
                  <a:pt x="326" y="29"/>
                </a:lnTo>
                <a:lnTo>
                  <a:pt x="0" y="43"/>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41" name="Line 58">
            <a:extLst>
              <a:ext uri="{FF2B5EF4-FFF2-40B4-BE49-F238E27FC236}">
                <a16:creationId xmlns:a16="http://schemas.microsoft.com/office/drawing/2014/main" id="{64E0DB66-1812-804A-8E73-2B22F510536F}"/>
              </a:ext>
            </a:extLst>
          </p:cNvPr>
          <p:cNvSpPr>
            <a:spLocks noChangeShapeType="1"/>
          </p:cNvSpPr>
          <p:nvPr/>
        </p:nvSpPr>
        <p:spPr bwMode="auto">
          <a:xfrm>
            <a:off x="3840163" y="2112963"/>
            <a:ext cx="41275" cy="222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42" name="Line 59">
            <a:extLst>
              <a:ext uri="{FF2B5EF4-FFF2-40B4-BE49-F238E27FC236}">
                <a16:creationId xmlns:a16="http://schemas.microsoft.com/office/drawing/2014/main" id="{B63DB9F9-B81F-9E45-B003-5FF1D4EB63C9}"/>
              </a:ext>
            </a:extLst>
          </p:cNvPr>
          <p:cNvSpPr>
            <a:spLocks noChangeShapeType="1"/>
          </p:cNvSpPr>
          <p:nvPr/>
        </p:nvSpPr>
        <p:spPr bwMode="auto">
          <a:xfrm>
            <a:off x="3209925" y="1763713"/>
            <a:ext cx="323850" cy="2460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43" name="Line 60">
            <a:extLst>
              <a:ext uri="{FF2B5EF4-FFF2-40B4-BE49-F238E27FC236}">
                <a16:creationId xmlns:a16="http://schemas.microsoft.com/office/drawing/2014/main" id="{772BBF5C-A0E4-D149-9D87-16246B66427B}"/>
              </a:ext>
            </a:extLst>
          </p:cNvPr>
          <p:cNvSpPr>
            <a:spLocks noChangeShapeType="1"/>
          </p:cNvSpPr>
          <p:nvPr/>
        </p:nvSpPr>
        <p:spPr bwMode="auto">
          <a:xfrm>
            <a:off x="3122613" y="1900238"/>
            <a:ext cx="347662" cy="2444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44" name="Line 61">
            <a:extLst>
              <a:ext uri="{FF2B5EF4-FFF2-40B4-BE49-F238E27FC236}">
                <a16:creationId xmlns:a16="http://schemas.microsoft.com/office/drawing/2014/main" id="{1882FAE0-66F0-6C4F-B1D0-D64692CBA75F}"/>
              </a:ext>
            </a:extLst>
          </p:cNvPr>
          <p:cNvSpPr>
            <a:spLocks noChangeShapeType="1"/>
          </p:cNvSpPr>
          <p:nvPr/>
        </p:nvSpPr>
        <p:spPr bwMode="auto">
          <a:xfrm>
            <a:off x="3057525" y="3524250"/>
            <a:ext cx="20638" cy="190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62" name="Freeform 62">
            <a:extLst>
              <a:ext uri="{FF2B5EF4-FFF2-40B4-BE49-F238E27FC236}">
                <a16:creationId xmlns:a16="http://schemas.microsoft.com/office/drawing/2014/main" id="{0F97DAA0-D9BD-1C47-A104-358EA660B677}"/>
              </a:ext>
            </a:extLst>
          </p:cNvPr>
          <p:cNvSpPr>
            <a:spLocks/>
          </p:cNvSpPr>
          <p:nvPr/>
        </p:nvSpPr>
        <p:spPr bwMode="auto">
          <a:xfrm>
            <a:off x="2503488" y="1773238"/>
            <a:ext cx="239712" cy="250825"/>
          </a:xfrm>
          <a:custGeom>
            <a:avLst/>
            <a:gdLst>
              <a:gd name="T0" fmla="*/ 152012 w 164"/>
              <a:gd name="T1" fmla="*/ 249238 h 158"/>
              <a:gd name="T2" fmla="*/ 0 w 164"/>
              <a:gd name="T3" fmla="*/ 180975 h 158"/>
              <a:gd name="T4" fmla="*/ 86238 w 164"/>
              <a:gd name="T5" fmla="*/ 0 h 158"/>
              <a:gd name="T6" fmla="*/ 238250 w 164"/>
              <a:gd name="T7" fmla="*/ 68263 h 158"/>
              <a:gd name="T8" fmla="*/ 152012 w 164"/>
              <a:gd name="T9" fmla="*/ 24923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158">
                <a:moveTo>
                  <a:pt x="104" y="157"/>
                </a:moveTo>
                <a:lnTo>
                  <a:pt x="0" y="114"/>
                </a:lnTo>
                <a:lnTo>
                  <a:pt x="59" y="0"/>
                </a:lnTo>
                <a:lnTo>
                  <a:pt x="163" y="43"/>
                </a:lnTo>
                <a:lnTo>
                  <a:pt x="104" y="157"/>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3" name="Freeform 63">
            <a:extLst>
              <a:ext uri="{FF2B5EF4-FFF2-40B4-BE49-F238E27FC236}">
                <a16:creationId xmlns:a16="http://schemas.microsoft.com/office/drawing/2014/main" id="{9B2EC975-302F-9D4E-B424-FA2D77EBEB60}"/>
              </a:ext>
            </a:extLst>
          </p:cNvPr>
          <p:cNvSpPr>
            <a:spLocks/>
          </p:cNvSpPr>
          <p:nvPr/>
        </p:nvSpPr>
        <p:spPr bwMode="auto">
          <a:xfrm>
            <a:off x="2960688" y="1638300"/>
            <a:ext cx="230187" cy="241300"/>
          </a:xfrm>
          <a:custGeom>
            <a:avLst/>
            <a:gdLst>
              <a:gd name="T0" fmla="*/ 103438 w 158"/>
              <a:gd name="T1" fmla="*/ 0 h 152"/>
              <a:gd name="T2" fmla="*/ 228730 w 158"/>
              <a:gd name="T3" fmla="*/ 87313 h 152"/>
              <a:gd name="T4" fmla="*/ 144231 w 158"/>
              <a:gd name="T5" fmla="*/ 239713 h 152"/>
              <a:gd name="T6" fmla="*/ 0 w 158"/>
              <a:gd name="T7" fmla="*/ 152400 h 152"/>
              <a:gd name="T8" fmla="*/ 103438 w 158"/>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152">
                <a:moveTo>
                  <a:pt x="71" y="0"/>
                </a:moveTo>
                <a:lnTo>
                  <a:pt x="157" y="55"/>
                </a:lnTo>
                <a:lnTo>
                  <a:pt x="99" y="151"/>
                </a:lnTo>
                <a:lnTo>
                  <a:pt x="0" y="96"/>
                </a:lnTo>
                <a:lnTo>
                  <a:pt x="71"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4" name="Freeform 64">
            <a:extLst>
              <a:ext uri="{FF2B5EF4-FFF2-40B4-BE49-F238E27FC236}">
                <a16:creationId xmlns:a16="http://schemas.microsoft.com/office/drawing/2014/main" id="{038D36A1-058F-C945-9F8E-25E956FA9E26}"/>
              </a:ext>
            </a:extLst>
          </p:cNvPr>
          <p:cNvSpPr>
            <a:spLocks/>
          </p:cNvSpPr>
          <p:nvPr/>
        </p:nvSpPr>
        <p:spPr bwMode="auto">
          <a:xfrm>
            <a:off x="2960688" y="1638300"/>
            <a:ext cx="239712" cy="250825"/>
          </a:xfrm>
          <a:custGeom>
            <a:avLst/>
            <a:gdLst>
              <a:gd name="T0" fmla="*/ 108163 w 164"/>
              <a:gd name="T1" fmla="*/ 0 h 158"/>
              <a:gd name="T2" fmla="*/ 238250 w 164"/>
              <a:gd name="T3" fmla="*/ 90488 h 158"/>
              <a:gd name="T4" fmla="*/ 150551 w 164"/>
              <a:gd name="T5" fmla="*/ 249238 h 158"/>
              <a:gd name="T6" fmla="*/ 0 w 164"/>
              <a:gd name="T7" fmla="*/ 158750 h 158"/>
              <a:gd name="T8" fmla="*/ 108163 w 164"/>
              <a:gd name="T9" fmla="*/ 0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158">
                <a:moveTo>
                  <a:pt x="74" y="0"/>
                </a:moveTo>
                <a:lnTo>
                  <a:pt x="163" y="57"/>
                </a:lnTo>
                <a:lnTo>
                  <a:pt x="103" y="157"/>
                </a:lnTo>
                <a:lnTo>
                  <a:pt x="0" y="100"/>
                </a:lnTo>
                <a:lnTo>
                  <a:pt x="74"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5" name="Freeform 65">
            <a:extLst>
              <a:ext uri="{FF2B5EF4-FFF2-40B4-BE49-F238E27FC236}">
                <a16:creationId xmlns:a16="http://schemas.microsoft.com/office/drawing/2014/main" id="{B1098BCE-071A-2F4B-9FF0-D4EEDBDD1009}"/>
              </a:ext>
            </a:extLst>
          </p:cNvPr>
          <p:cNvSpPr>
            <a:spLocks/>
          </p:cNvSpPr>
          <p:nvPr/>
        </p:nvSpPr>
        <p:spPr bwMode="auto">
          <a:xfrm>
            <a:off x="2960688" y="1638300"/>
            <a:ext cx="239712" cy="250825"/>
          </a:xfrm>
          <a:custGeom>
            <a:avLst/>
            <a:gdLst>
              <a:gd name="T0" fmla="*/ 108163 w 164"/>
              <a:gd name="T1" fmla="*/ 0 h 158"/>
              <a:gd name="T2" fmla="*/ 238250 w 164"/>
              <a:gd name="T3" fmla="*/ 90488 h 158"/>
              <a:gd name="T4" fmla="*/ 150551 w 164"/>
              <a:gd name="T5" fmla="*/ 249238 h 158"/>
              <a:gd name="T6" fmla="*/ 0 w 164"/>
              <a:gd name="T7" fmla="*/ 158750 h 158"/>
              <a:gd name="T8" fmla="*/ 108163 w 164"/>
              <a:gd name="T9" fmla="*/ 0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158">
                <a:moveTo>
                  <a:pt x="74" y="0"/>
                </a:moveTo>
                <a:lnTo>
                  <a:pt x="163" y="57"/>
                </a:lnTo>
                <a:lnTo>
                  <a:pt x="103" y="157"/>
                </a:lnTo>
                <a:lnTo>
                  <a:pt x="0" y="100"/>
                </a:lnTo>
                <a:lnTo>
                  <a:pt x="74"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6" name="Freeform 66">
            <a:extLst>
              <a:ext uri="{FF2B5EF4-FFF2-40B4-BE49-F238E27FC236}">
                <a16:creationId xmlns:a16="http://schemas.microsoft.com/office/drawing/2014/main" id="{02DB776D-CF0D-7A44-BB0C-53B6AE1EF52E}"/>
              </a:ext>
            </a:extLst>
          </p:cNvPr>
          <p:cNvSpPr>
            <a:spLocks/>
          </p:cNvSpPr>
          <p:nvPr/>
        </p:nvSpPr>
        <p:spPr bwMode="auto">
          <a:xfrm>
            <a:off x="3046413" y="2720975"/>
            <a:ext cx="371475" cy="792163"/>
          </a:xfrm>
          <a:custGeom>
            <a:avLst/>
            <a:gdLst>
              <a:gd name="T0" fmla="*/ 0 w 253"/>
              <a:gd name="T1" fmla="*/ 790575 h 499"/>
              <a:gd name="T2" fmla="*/ 64604 w 253"/>
              <a:gd name="T3" fmla="*/ 676275 h 499"/>
              <a:gd name="T4" fmla="*/ 64604 w 253"/>
              <a:gd name="T5" fmla="*/ 474663 h 499"/>
              <a:gd name="T6" fmla="*/ 152701 w 253"/>
              <a:gd name="T7" fmla="*/ 474663 h 499"/>
              <a:gd name="T8" fmla="*/ 195281 w 253"/>
              <a:gd name="T9" fmla="*/ 249238 h 499"/>
              <a:gd name="T10" fmla="*/ 261354 w 253"/>
              <a:gd name="T11" fmla="*/ 249238 h 499"/>
              <a:gd name="T12" fmla="*/ 325958 w 253"/>
              <a:gd name="T13" fmla="*/ 0 h 499"/>
              <a:gd name="T14" fmla="*/ 370007 w 253"/>
              <a:gd name="T15" fmla="*/ 22225 h 4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3" h="499">
                <a:moveTo>
                  <a:pt x="0" y="498"/>
                </a:moveTo>
                <a:lnTo>
                  <a:pt x="44" y="426"/>
                </a:lnTo>
                <a:lnTo>
                  <a:pt x="44" y="299"/>
                </a:lnTo>
                <a:lnTo>
                  <a:pt x="104" y="299"/>
                </a:lnTo>
                <a:lnTo>
                  <a:pt x="133" y="157"/>
                </a:lnTo>
                <a:lnTo>
                  <a:pt x="178" y="157"/>
                </a:lnTo>
                <a:lnTo>
                  <a:pt x="222" y="0"/>
                </a:lnTo>
                <a:lnTo>
                  <a:pt x="252" y="1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7" name="Freeform 67">
            <a:extLst>
              <a:ext uri="{FF2B5EF4-FFF2-40B4-BE49-F238E27FC236}">
                <a16:creationId xmlns:a16="http://schemas.microsoft.com/office/drawing/2014/main" id="{3E55BA26-57AE-174C-BB29-9639AF838F9B}"/>
              </a:ext>
            </a:extLst>
          </p:cNvPr>
          <p:cNvSpPr>
            <a:spLocks/>
          </p:cNvSpPr>
          <p:nvPr/>
        </p:nvSpPr>
        <p:spPr bwMode="auto">
          <a:xfrm>
            <a:off x="2894013" y="3217863"/>
            <a:ext cx="109537" cy="227012"/>
          </a:xfrm>
          <a:custGeom>
            <a:avLst/>
            <a:gdLst>
              <a:gd name="T0" fmla="*/ 0 w 75"/>
              <a:gd name="T1" fmla="*/ 0 h 143"/>
              <a:gd name="T2" fmla="*/ 86169 w 75"/>
              <a:gd name="T3" fmla="*/ 0 h 143"/>
              <a:gd name="T4" fmla="*/ 108077 w 75"/>
              <a:gd name="T5" fmla="*/ 225425 h 143"/>
              <a:gd name="T6" fmla="*/ 21907 w 75"/>
              <a:gd name="T7" fmla="*/ 225425 h 143"/>
              <a:gd name="T8" fmla="*/ 0 w 75"/>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43">
                <a:moveTo>
                  <a:pt x="0" y="0"/>
                </a:moveTo>
                <a:lnTo>
                  <a:pt x="59" y="0"/>
                </a:lnTo>
                <a:lnTo>
                  <a:pt x="74" y="142"/>
                </a:lnTo>
                <a:lnTo>
                  <a:pt x="15" y="142"/>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8" name="Freeform 68">
            <a:extLst>
              <a:ext uri="{FF2B5EF4-FFF2-40B4-BE49-F238E27FC236}">
                <a16:creationId xmlns:a16="http://schemas.microsoft.com/office/drawing/2014/main" id="{D9A6C5C7-9FD5-C947-8EA2-75021F856428}"/>
              </a:ext>
            </a:extLst>
          </p:cNvPr>
          <p:cNvSpPr>
            <a:spLocks/>
          </p:cNvSpPr>
          <p:nvPr/>
        </p:nvSpPr>
        <p:spPr bwMode="auto">
          <a:xfrm>
            <a:off x="2786063" y="3262313"/>
            <a:ext cx="131762" cy="182562"/>
          </a:xfrm>
          <a:custGeom>
            <a:avLst/>
            <a:gdLst>
              <a:gd name="T0" fmla="*/ 108338 w 90"/>
              <a:gd name="T1" fmla="*/ 0 h 115"/>
              <a:gd name="T2" fmla="*/ 0 w 90"/>
              <a:gd name="T3" fmla="*/ 0 h 115"/>
              <a:gd name="T4" fmla="*/ 21960 w 90"/>
              <a:gd name="T5" fmla="*/ 180975 h 115"/>
              <a:gd name="T6" fmla="*/ 130298 w 90"/>
              <a:gd name="T7" fmla="*/ 158750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15">
                <a:moveTo>
                  <a:pt x="74" y="0"/>
                </a:moveTo>
                <a:lnTo>
                  <a:pt x="0" y="0"/>
                </a:lnTo>
                <a:lnTo>
                  <a:pt x="15" y="114"/>
                </a:lnTo>
                <a:lnTo>
                  <a:pt x="89" y="10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69" name="Freeform 69">
            <a:extLst>
              <a:ext uri="{FF2B5EF4-FFF2-40B4-BE49-F238E27FC236}">
                <a16:creationId xmlns:a16="http://schemas.microsoft.com/office/drawing/2014/main" id="{4CB6DA82-7989-8C42-AC5F-D190D74F2438}"/>
              </a:ext>
            </a:extLst>
          </p:cNvPr>
          <p:cNvSpPr>
            <a:spLocks/>
          </p:cNvSpPr>
          <p:nvPr/>
        </p:nvSpPr>
        <p:spPr bwMode="auto">
          <a:xfrm>
            <a:off x="2633663" y="3240088"/>
            <a:ext cx="166687" cy="217487"/>
          </a:xfrm>
          <a:custGeom>
            <a:avLst/>
            <a:gdLst>
              <a:gd name="T0" fmla="*/ 0 w 114"/>
              <a:gd name="T1" fmla="*/ 20637 h 137"/>
              <a:gd name="T2" fmla="*/ 144755 w 114"/>
              <a:gd name="T3" fmla="*/ 0 h 137"/>
              <a:gd name="T4" fmla="*/ 165225 w 114"/>
              <a:gd name="T5" fmla="*/ 195262 h 137"/>
              <a:gd name="T6" fmla="*/ 0 w 114"/>
              <a:gd name="T7" fmla="*/ 215900 h 137"/>
              <a:gd name="T8" fmla="*/ 0 w 114"/>
              <a:gd name="T9" fmla="*/ 20637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137">
                <a:moveTo>
                  <a:pt x="0" y="13"/>
                </a:moveTo>
                <a:lnTo>
                  <a:pt x="99" y="0"/>
                </a:lnTo>
                <a:lnTo>
                  <a:pt x="113" y="123"/>
                </a:lnTo>
                <a:lnTo>
                  <a:pt x="0" y="136"/>
                </a:lnTo>
                <a:lnTo>
                  <a:pt x="0" y="13"/>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70" name="Freeform 70">
            <a:extLst>
              <a:ext uri="{FF2B5EF4-FFF2-40B4-BE49-F238E27FC236}">
                <a16:creationId xmlns:a16="http://schemas.microsoft.com/office/drawing/2014/main" id="{88BD796F-D4ED-944E-AB5A-1A54E1588016}"/>
              </a:ext>
            </a:extLst>
          </p:cNvPr>
          <p:cNvSpPr>
            <a:spLocks/>
          </p:cNvSpPr>
          <p:nvPr/>
        </p:nvSpPr>
        <p:spPr bwMode="auto">
          <a:xfrm>
            <a:off x="2633663" y="3240088"/>
            <a:ext cx="176212" cy="227012"/>
          </a:xfrm>
          <a:custGeom>
            <a:avLst/>
            <a:gdLst>
              <a:gd name="T0" fmla="*/ 0 w 120"/>
              <a:gd name="T1" fmla="*/ 22225 h 143"/>
              <a:gd name="T2" fmla="*/ 152717 w 120"/>
              <a:gd name="T3" fmla="*/ 0 h 143"/>
              <a:gd name="T4" fmla="*/ 174744 w 120"/>
              <a:gd name="T5" fmla="*/ 203200 h 143"/>
              <a:gd name="T6" fmla="*/ 0 w 120"/>
              <a:gd name="T7" fmla="*/ 225425 h 143"/>
              <a:gd name="T8" fmla="*/ 0 w 120"/>
              <a:gd name="T9" fmla="*/ 22225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43">
                <a:moveTo>
                  <a:pt x="0" y="14"/>
                </a:moveTo>
                <a:lnTo>
                  <a:pt x="104" y="0"/>
                </a:lnTo>
                <a:lnTo>
                  <a:pt x="119" y="128"/>
                </a:lnTo>
                <a:lnTo>
                  <a:pt x="0" y="142"/>
                </a:lnTo>
                <a:lnTo>
                  <a:pt x="0" y="14"/>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71" name="Freeform 71">
            <a:extLst>
              <a:ext uri="{FF2B5EF4-FFF2-40B4-BE49-F238E27FC236}">
                <a16:creationId xmlns:a16="http://schemas.microsoft.com/office/drawing/2014/main" id="{FC833FB9-7444-764F-AFAF-74188A186B8A}"/>
              </a:ext>
            </a:extLst>
          </p:cNvPr>
          <p:cNvSpPr>
            <a:spLocks/>
          </p:cNvSpPr>
          <p:nvPr/>
        </p:nvSpPr>
        <p:spPr bwMode="auto">
          <a:xfrm>
            <a:off x="2633663" y="3240088"/>
            <a:ext cx="176212" cy="227012"/>
          </a:xfrm>
          <a:custGeom>
            <a:avLst/>
            <a:gdLst>
              <a:gd name="T0" fmla="*/ 0 w 120"/>
              <a:gd name="T1" fmla="*/ 22225 h 143"/>
              <a:gd name="T2" fmla="*/ 152717 w 120"/>
              <a:gd name="T3" fmla="*/ 0 h 143"/>
              <a:gd name="T4" fmla="*/ 174744 w 120"/>
              <a:gd name="T5" fmla="*/ 203200 h 143"/>
              <a:gd name="T6" fmla="*/ 0 w 120"/>
              <a:gd name="T7" fmla="*/ 225425 h 143"/>
              <a:gd name="T8" fmla="*/ 0 w 120"/>
              <a:gd name="T9" fmla="*/ 22225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43">
                <a:moveTo>
                  <a:pt x="0" y="14"/>
                </a:moveTo>
                <a:lnTo>
                  <a:pt x="104" y="0"/>
                </a:lnTo>
                <a:lnTo>
                  <a:pt x="119" y="128"/>
                </a:lnTo>
                <a:lnTo>
                  <a:pt x="0" y="142"/>
                </a:lnTo>
                <a:lnTo>
                  <a:pt x="0" y="1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55" name="Line 72">
            <a:extLst>
              <a:ext uri="{FF2B5EF4-FFF2-40B4-BE49-F238E27FC236}">
                <a16:creationId xmlns:a16="http://schemas.microsoft.com/office/drawing/2014/main" id="{92B47C09-CC15-4F40-8977-0C46D725E423}"/>
              </a:ext>
            </a:extLst>
          </p:cNvPr>
          <p:cNvSpPr>
            <a:spLocks noChangeShapeType="1"/>
          </p:cNvSpPr>
          <p:nvPr/>
        </p:nvSpPr>
        <p:spPr bwMode="auto">
          <a:xfrm>
            <a:off x="3014663" y="3397250"/>
            <a:ext cx="841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73" name="Freeform 73">
            <a:extLst>
              <a:ext uri="{FF2B5EF4-FFF2-40B4-BE49-F238E27FC236}">
                <a16:creationId xmlns:a16="http://schemas.microsoft.com/office/drawing/2014/main" id="{9B6FCF40-270B-3C47-B0F3-C15AD3CAEEE8}"/>
              </a:ext>
            </a:extLst>
          </p:cNvPr>
          <p:cNvSpPr>
            <a:spLocks/>
          </p:cNvSpPr>
          <p:nvPr/>
        </p:nvSpPr>
        <p:spPr bwMode="auto">
          <a:xfrm>
            <a:off x="3001963" y="2924175"/>
            <a:ext cx="111125" cy="249238"/>
          </a:xfrm>
          <a:custGeom>
            <a:avLst/>
            <a:gdLst>
              <a:gd name="T0" fmla="*/ 109643 w 75"/>
              <a:gd name="T1" fmla="*/ 22225 h 157"/>
              <a:gd name="T2" fmla="*/ 88900 w 75"/>
              <a:gd name="T3" fmla="*/ 247650 h 157"/>
              <a:gd name="T4" fmla="*/ 0 w 75"/>
              <a:gd name="T5" fmla="*/ 225425 h 157"/>
              <a:gd name="T6" fmla="*/ 22225 w 75"/>
              <a:gd name="T7" fmla="*/ 0 h 157"/>
              <a:gd name="T8" fmla="*/ 109643 w 75"/>
              <a:gd name="T9" fmla="*/ 22225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57">
                <a:moveTo>
                  <a:pt x="74" y="14"/>
                </a:moveTo>
                <a:lnTo>
                  <a:pt x="60" y="156"/>
                </a:lnTo>
                <a:lnTo>
                  <a:pt x="0" y="142"/>
                </a:lnTo>
                <a:lnTo>
                  <a:pt x="15" y="0"/>
                </a:lnTo>
                <a:lnTo>
                  <a:pt x="74" y="1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74" name="Freeform 74">
            <a:extLst>
              <a:ext uri="{FF2B5EF4-FFF2-40B4-BE49-F238E27FC236}">
                <a16:creationId xmlns:a16="http://schemas.microsoft.com/office/drawing/2014/main" id="{9D9D7191-5661-D447-9E68-60B69610C1AE}"/>
              </a:ext>
            </a:extLst>
          </p:cNvPr>
          <p:cNvSpPr>
            <a:spLocks/>
          </p:cNvSpPr>
          <p:nvPr/>
        </p:nvSpPr>
        <p:spPr bwMode="auto">
          <a:xfrm>
            <a:off x="2741613" y="2924175"/>
            <a:ext cx="153987" cy="227013"/>
          </a:xfrm>
          <a:custGeom>
            <a:avLst/>
            <a:gdLst>
              <a:gd name="T0" fmla="*/ 0 w 105"/>
              <a:gd name="T1" fmla="*/ 0 h 143"/>
              <a:gd name="T2" fmla="*/ 152520 w 105"/>
              <a:gd name="T3" fmla="*/ 0 h 143"/>
              <a:gd name="T4" fmla="*/ 130522 w 105"/>
              <a:gd name="T5" fmla="*/ 225425 h 143"/>
              <a:gd name="T6" fmla="*/ 0 w 105"/>
              <a:gd name="T7" fmla="*/ 203200 h 143"/>
              <a:gd name="T8" fmla="*/ 0 w 105"/>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43">
                <a:moveTo>
                  <a:pt x="0" y="0"/>
                </a:moveTo>
                <a:lnTo>
                  <a:pt x="104" y="0"/>
                </a:lnTo>
                <a:lnTo>
                  <a:pt x="89" y="142"/>
                </a:lnTo>
                <a:lnTo>
                  <a:pt x="0" y="128"/>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58" name="Line 75">
            <a:extLst>
              <a:ext uri="{FF2B5EF4-FFF2-40B4-BE49-F238E27FC236}">
                <a16:creationId xmlns:a16="http://schemas.microsoft.com/office/drawing/2014/main" id="{8FD08D31-EF08-C149-8E1F-9B2FF02A06A2}"/>
              </a:ext>
            </a:extLst>
          </p:cNvPr>
          <p:cNvSpPr>
            <a:spLocks noChangeShapeType="1"/>
          </p:cNvSpPr>
          <p:nvPr/>
        </p:nvSpPr>
        <p:spPr bwMode="auto">
          <a:xfrm>
            <a:off x="3122613" y="2992438"/>
            <a:ext cx="106362" cy="22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59" name="Line 76">
            <a:extLst>
              <a:ext uri="{FF2B5EF4-FFF2-40B4-BE49-F238E27FC236}">
                <a16:creationId xmlns:a16="http://schemas.microsoft.com/office/drawing/2014/main" id="{DC344BE4-9E04-A04D-8C26-4B79914CDED4}"/>
              </a:ext>
            </a:extLst>
          </p:cNvPr>
          <p:cNvSpPr>
            <a:spLocks noChangeShapeType="1"/>
          </p:cNvSpPr>
          <p:nvPr/>
        </p:nvSpPr>
        <p:spPr bwMode="auto">
          <a:xfrm>
            <a:off x="3101975" y="3127375"/>
            <a:ext cx="10795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77" name="Freeform 77">
            <a:extLst>
              <a:ext uri="{FF2B5EF4-FFF2-40B4-BE49-F238E27FC236}">
                <a16:creationId xmlns:a16="http://schemas.microsoft.com/office/drawing/2014/main" id="{3075400B-179F-9F40-9956-247210899467}"/>
              </a:ext>
            </a:extLst>
          </p:cNvPr>
          <p:cNvSpPr>
            <a:spLocks/>
          </p:cNvSpPr>
          <p:nvPr/>
        </p:nvSpPr>
        <p:spPr bwMode="auto">
          <a:xfrm>
            <a:off x="3154363" y="2698750"/>
            <a:ext cx="111125" cy="227013"/>
          </a:xfrm>
          <a:custGeom>
            <a:avLst/>
            <a:gdLst>
              <a:gd name="T0" fmla="*/ 44450 w 75"/>
              <a:gd name="T1" fmla="*/ 0 h 143"/>
              <a:gd name="T2" fmla="*/ 109643 w 75"/>
              <a:gd name="T3" fmla="*/ 22225 h 143"/>
              <a:gd name="T4" fmla="*/ 87418 w 75"/>
              <a:gd name="T5" fmla="*/ 225425 h 143"/>
              <a:gd name="T6" fmla="*/ 0 w 75"/>
              <a:gd name="T7" fmla="*/ 203200 h 143"/>
              <a:gd name="T8" fmla="*/ 44450 w 75"/>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43">
                <a:moveTo>
                  <a:pt x="30" y="0"/>
                </a:moveTo>
                <a:lnTo>
                  <a:pt x="74" y="14"/>
                </a:lnTo>
                <a:lnTo>
                  <a:pt x="59" y="142"/>
                </a:lnTo>
                <a:lnTo>
                  <a:pt x="0" y="128"/>
                </a:lnTo>
                <a:lnTo>
                  <a:pt x="3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78" name="Freeform 78">
            <a:extLst>
              <a:ext uri="{FF2B5EF4-FFF2-40B4-BE49-F238E27FC236}">
                <a16:creationId xmlns:a16="http://schemas.microsoft.com/office/drawing/2014/main" id="{6FBFB2A8-F600-2840-B5F4-8EADA2EC7EDB}"/>
              </a:ext>
            </a:extLst>
          </p:cNvPr>
          <p:cNvSpPr>
            <a:spLocks/>
          </p:cNvSpPr>
          <p:nvPr/>
        </p:nvSpPr>
        <p:spPr bwMode="auto">
          <a:xfrm>
            <a:off x="2849563" y="2676525"/>
            <a:ext cx="328612" cy="204788"/>
          </a:xfrm>
          <a:custGeom>
            <a:avLst/>
            <a:gdLst>
              <a:gd name="T0" fmla="*/ 305140 w 224"/>
              <a:gd name="T1" fmla="*/ 203200 h 129"/>
              <a:gd name="T2" fmla="*/ 0 w 224"/>
              <a:gd name="T3" fmla="*/ 157163 h 129"/>
              <a:gd name="T4" fmla="*/ 22005 w 224"/>
              <a:gd name="T5" fmla="*/ 0 h 129"/>
              <a:gd name="T6" fmla="*/ 327145 w 224"/>
              <a:gd name="T7" fmla="*/ 44450 h 1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4" h="129">
                <a:moveTo>
                  <a:pt x="208" y="128"/>
                </a:moveTo>
                <a:lnTo>
                  <a:pt x="0" y="99"/>
                </a:lnTo>
                <a:lnTo>
                  <a:pt x="15" y="0"/>
                </a:lnTo>
                <a:lnTo>
                  <a:pt x="223" y="28"/>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79" name="Freeform 79">
            <a:extLst>
              <a:ext uri="{FF2B5EF4-FFF2-40B4-BE49-F238E27FC236}">
                <a16:creationId xmlns:a16="http://schemas.microsoft.com/office/drawing/2014/main" id="{B76133FF-AE8D-9B47-895A-5483B3266656}"/>
              </a:ext>
            </a:extLst>
          </p:cNvPr>
          <p:cNvSpPr>
            <a:spLocks/>
          </p:cNvSpPr>
          <p:nvPr/>
        </p:nvSpPr>
        <p:spPr bwMode="auto">
          <a:xfrm>
            <a:off x="2676525" y="2608263"/>
            <a:ext cx="196850" cy="249237"/>
          </a:xfrm>
          <a:custGeom>
            <a:avLst/>
            <a:gdLst>
              <a:gd name="T0" fmla="*/ 42602 w 134"/>
              <a:gd name="T1" fmla="*/ 0 h 157"/>
              <a:gd name="T2" fmla="*/ 195381 w 134"/>
              <a:gd name="T3" fmla="*/ 46037 h 157"/>
              <a:gd name="T4" fmla="*/ 173346 w 134"/>
              <a:gd name="T5" fmla="*/ 247650 h 157"/>
              <a:gd name="T6" fmla="*/ 0 w 134"/>
              <a:gd name="T7" fmla="*/ 203200 h 157"/>
              <a:gd name="T8" fmla="*/ 42602 w 134"/>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57">
                <a:moveTo>
                  <a:pt x="29" y="0"/>
                </a:moveTo>
                <a:lnTo>
                  <a:pt x="133" y="29"/>
                </a:lnTo>
                <a:lnTo>
                  <a:pt x="118" y="156"/>
                </a:lnTo>
                <a:lnTo>
                  <a:pt x="0" y="128"/>
                </a:lnTo>
                <a:lnTo>
                  <a:pt x="29"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63" name="Line 80">
            <a:extLst>
              <a:ext uri="{FF2B5EF4-FFF2-40B4-BE49-F238E27FC236}">
                <a16:creationId xmlns:a16="http://schemas.microsoft.com/office/drawing/2014/main" id="{5B3C1775-2992-644B-BD73-A5F396F91EDB}"/>
              </a:ext>
            </a:extLst>
          </p:cNvPr>
          <p:cNvSpPr>
            <a:spLocks noChangeShapeType="1"/>
          </p:cNvSpPr>
          <p:nvPr/>
        </p:nvSpPr>
        <p:spPr bwMode="auto">
          <a:xfrm>
            <a:off x="3275013" y="2767013"/>
            <a:ext cx="65087" cy="22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64" name="Line 81">
            <a:extLst>
              <a:ext uri="{FF2B5EF4-FFF2-40B4-BE49-F238E27FC236}">
                <a16:creationId xmlns:a16="http://schemas.microsoft.com/office/drawing/2014/main" id="{424F7D7E-2081-3942-9A23-393B7EC452D0}"/>
              </a:ext>
            </a:extLst>
          </p:cNvPr>
          <p:cNvSpPr>
            <a:spLocks noChangeShapeType="1"/>
          </p:cNvSpPr>
          <p:nvPr/>
        </p:nvSpPr>
        <p:spPr bwMode="auto">
          <a:xfrm>
            <a:off x="3276600" y="2895600"/>
            <a:ext cx="65088" cy="22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82" name="Freeform 82">
            <a:extLst>
              <a:ext uri="{FF2B5EF4-FFF2-40B4-BE49-F238E27FC236}">
                <a16:creationId xmlns:a16="http://schemas.microsoft.com/office/drawing/2014/main" id="{B21AFB0F-3BBC-154D-8556-DC96DE328657}"/>
              </a:ext>
            </a:extLst>
          </p:cNvPr>
          <p:cNvSpPr>
            <a:spLocks/>
          </p:cNvSpPr>
          <p:nvPr/>
        </p:nvSpPr>
        <p:spPr bwMode="auto">
          <a:xfrm>
            <a:off x="3241675" y="2451100"/>
            <a:ext cx="153988" cy="249238"/>
          </a:xfrm>
          <a:custGeom>
            <a:avLst/>
            <a:gdLst>
              <a:gd name="T0" fmla="*/ 43997 w 105"/>
              <a:gd name="T1" fmla="*/ 0 h 157"/>
              <a:gd name="T2" fmla="*/ 152521 w 105"/>
              <a:gd name="T3" fmla="*/ 44450 h 157"/>
              <a:gd name="T4" fmla="*/ 87993 w 105"/>
              <a:gd name="T5" fmla="*/ 247650 h 157"/>
              <a:gd name="T6" fmla="*/ 0 w 105"/>
              <a:gd name="T7" fmla="*/ 203200 h 157"/>
              <a:gd name="T8" fmla="*/ 43997 w 105"/>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57">
                <a:moveTo>
                  <a:pt x="30" y="0"/>
                </a:moveTo>
                <a:lnTo>
                  <a:pt x="104" y="28"/>
                </a:lnTo>
                <a:lnTo>
                  <a:pt x="60" y="156"/>
                </a:lnTo>
                <a:lnTo>
                  <a:pt x="0" y="128"/>
                </a:lnTo>
                <a:lnTo>
                  <a:pt x="3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83" name="Freeform 83">
            <a:extLst>
              <a:ext uri="{FF2B5EF4-FFF2-40B4-BE49-F238E27FC236}">
                <a16:creationId xmlns:a16="http://schemas.microsoft.com/office/drawing/2014/main" id="{8AF4EADE-4D89-DA47-A794-B11577E1306E}"/>
              </a:ext>
            </a:extLst>
          </p:cNvPr>
          <p:cNvSpPr>
            <a:spLocks/>
          </p:cNvSpPr>
          <p:nvPr/>
        </p:nvSpPr>
        <p:spPr bwMode="auto">
          <a:xfrm>
            <a:off x="2828925" y="2338388"/>
            <a:ext cx="457200" cy="293687"/>
          </a:xfrm>
          <a:custGeom>
            <a:avLst/>
            <a:gdLst>
              <a:gd name="T0" fmla="*/ 411773 w 312"/>
              <a:gd name="T1" fmla="*/ 292100 h 185"/>
              <a:gd name="T2" fmla="*/ 0 w 312"/>
              <a:gd name="T3" fmla="*/ 157162 h 185"/>
              <a:gd name="T4" fmla="*/ 42496 w 312"/>
              <a:gd name="T5" fmla="*/ 0 h 185"/>
              <a:gd name="T6" fmla="*/ 455735 w 312"/>
              <a:gd name="T7" fmla="*/ 134937 h 1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2" h="185">
                <a:moveTo>
                  <a:pt x="281" y="184"/>
                </a:moveTo>
                <a:lnTo>
                  <a:pt x="0" y="99"/>
                </a:lnTo>
                <a:lnTo>
                  <a:pt x="29" y="0"/>
                </a:lnTo>
                <a:lnTo>
                  <a:pt x="311" y="85"/>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67" name="Line 84">
            <a:extLst>
              <a:ext uri="{FF2B5EF4-FFF2-40B4-BE49-F238E27FC236}">
                <a16:creationId xmlns:a16="http://schemas.microsoft.com/office/drawing/2014/main" id="{96BAB767-5A9A-AE44-B0B7-B584984A4090}"/>
              </a:ext>
            </a:extLst>
          </p:cNvPr>
          <p:cNvSpPr>
            <a:spLocks noChangeShapeType="1"/>
          </p:cNvSpPr>
          <p:nvPr/>
        </p:nvSpPr>
        <p:spPr bwMode="auto">
          <a:xfrm>
            <a:off x="3362325" y="2654300"/>
            <a:ext cx="63500" cy="222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68" name="Line 85">
            <a:extLst>
              <a:ext uri="{FF2B5EF4-FFF2-40B4-BE49-F238E27FC236}">
                <a16:creationId xmlns:a16="http://schemas.microsoft.com/office/drawing/2014/main" id="{58A3AF7F-1464-BE48-957A-75303DC4C150}"/>
              </a:ext>
            </a:extLst>
          </p:cNvPr>
          <p:cNvSpPr>
            <a:spLocks noChangeShapeType="1"/>
          </p:cNvSpPr>
          <p:nvPr/>
        </p:nvSpPr>
        <p:spPr bwMode="auto">
          <a:xfrm>
            <a:off x="3382963" y="2541588"/>
            <a:ext cx="87312" cy="222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86" name="Freeform 86">
            <a:extLst>
              <a:ext uri="{FF2B5EF4-FFF2-40B4-BE49-F238E27FC236}">
                <a16:creationId xmlns:a16="http://schemas.microsoft.com/office/drawing/2014/main" id="{269D670E-296C-EB47-B411-9B1AE2BF6772}"/>
              </a:ext>
            </a:extLst>
          </p:cNvPr>
          <p:cNvSpPr>
            <a:spLocks/>
          </p:cNvSpPr>
          <p:nvPr/>
        </p:nvSpPr>
        <p:spPr bwMode="auto">
          <a:xfrm>
            <a:off x="3351213" y="2225675"/>
            <a:ext cx="152400" cy="249238"/>
          </a:xfrm>
          <a:custGeom>
            <a:avLst/>
            <a:gdLst>
              <a:gd name="T0" fmla="*/ 86458 w 104"/>
              <a:gd name="T1" fmla="*/ 0 h 157"/>
              <a:gd name="T2" fmla="*/ 150935 w 104"/>
              <a:gd name="T3" fmla="*/ 44450 h 157"/>
              <a:gd name="T4" fmla="*/ 64477 w 104"/>
              <a:gd name="T5" fmla="*/ 247650 h 157"/>
              <a:gd name="T6" fmla="*/ 0 w 104"/>
              <a:gd name="T7" fmla="*/ 203200 h 157"/>
              <a:gd name="T8" fmla="*/ 86458 w 104"/>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157">
                <a:moveTo>
                  <a:pt x="59" y="0"/>
                </a:moveTo>
                <a:lnTo>
                  <a:pt x="103" y="28"/>
                </a:lnTo>
                <a:lnTo>
                  <a:pt x="44" y="156"/>
                </a:lnTo>
                <a:lnTo>
                  <a:pt x="0" y="128"/>
                </a:lnTo>
                <a:lnTo>
                  <a:pt x="59"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87" name="Freeform 87">
            <a:extLst>
              <a:ext uri="{FF2B5EF4-FFF2-40B4-BE49-F238E27FC236}">
                <a16:creationId xmlns:a16="http://schemas.microsoft.com/office/drawing/2014/main" id="{588A21C0-FE7F-1548-9455-2E57332A780A}"/>
              </a:ext>
            </a:extLst>
          </p:cNvPr>
          <p:cNvSpPr>
            <a:spLocks/>
          </p:cNvSpPr>
          <p:nvPr/>
        </p:nvSpPr>
        <p:spPr bwMode="auto">
          <a:xfrm>
            <a:off x="2676525" y="1863725"/>
            <a:ext cx="741363" cy="520700"/>
          </a:xfrm>
          <a:custGeom>
            <a:avLst/>
            <a:gdLst>
              <a:gd name="T0" fmla="*/ 695854 w 505"/>
              <a:gd name="T1" fmla="*/ 519113 h 328"/>
              <a:gd name="T2" fmla="*/ 0 w 505"/>
              <a:gd name="T3" fmla="*/ 136525 h 328"/>
              <a:gd name="T4" fmla="*/ 42573 w 505"/>
              <a:gd name="T5" fmla="*/ 0 h 328"/>
              <a:gd name="T6" fmla="*/ 739895 w 505"/>
              <a:gd name="T7" fmla="*/ 406400 h 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5" h="328">
                <a:moveTo>
                  <a:pt x="474" y="327"/>
                </a:moveTo>
                <a:lnTo>
                  <a:pt x="0" y="86"/>
                </a:lnTo>
                <a:lnTo>
                  <a:pt x="29" y="0"/>
                </a:lnTo>
                <a:lnTo>
                  <a:pt x="504" y="256"/>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71" name="Line 88">
            <a:extLst>
              <a:ext uri="{FF2B5EF4-FFF2-40B4-BE49-F238E27FC236}">
                <a16:creationId xmlns:a16="http://schemas.microsoft.com/office/drawing/2014/main" id="{134552D7-C858-2E45-BD33-4F92E15C32FB}"/>
              </a:ext>
            </a:extLst>
          </p:cNvPr>
          <p:cNvSpPr>
            <a:spLocks noChangeShapeType="1"/>
          </p:cNvSpPr>
          <p:nvPr/>
        </p:nvSpPr>
        <p:spPr bwMode="auto">
          <a:xfrm>
            <a:off x="3471863" y="2417763"/>
            <a:ext cx="84137" cy="428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72" name="Line 89">
            <a:extLst>
              <a:ext uri="{FF2B5EF4-FFF2-40B4-BE49-F238E27FC236}">
                <a16:creationId xmlns:a16="http://schemas.microsoft.com/office/drawing/2014/main" id="{3C0BFD47-4ED1-FA4A-9639-BB81F28751B2}"/>
              </a:ext>
            </a:extLst>
          </p:cNvPr>
          <p:cNvSpPr>
            <a:spLocks noChangeShapeType="1"/>
          </p:cNvSpPr>
          <p:nvPr/>
        </p:nvSpPr>
        <p:spPr bwMode="auto">
          <a:xfrm>
            <a:off x="3514725" y="2327275"/>
            <a:ext cx="63500" cy="2063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90" name="Freeform 90">
            <a:extLst>
              <a:ext uri="{FF2B5EF4-FFF2-40B4-BE49-F238E27FC236}">
                <a16:creationId xmlns:a16="http://schemas.microsoft.com/office/drawing/2014/main" id="{1686C821-EE0A-404A-9060-81D6661DFB67}"/>
              </a:ext>
            </a:extLst>
          </p:cNvPr>
          <p:cNvSpPr>
            <a:spLocks/>
          </p:cNvSpPr>
          <p:nvPr/>
        </p:nvSpPr>
        <p:spPr bwMode="auto">
          <a:xfrm>
            <a:off x="3459163" y="1976438"/>
            <a:ext cx="174625" cy="250825"/>
          </a:xfrm>
          <a:custGeom>
            <a:avLst/>
            <a:gdLst>
              <a:gd name="T0" fmla="*/ 108590 w 119"/>
              <a:gd name="T1" fmla="*/ 0 h 158"/>
              <a:gd name="T2" fmla="*/ 173158 w 119"/>
              <a:gd name="T3" fmla="*/ 46038 h 158"/>
              <a:gd name="T4" fmla="*/ 64567 w 119"/>
              <a:gd name="T5" fmla="*/ 249238 h 158"/>
              <a:gd name="T6" fmla="*/ 0 w 119"/>
              <a:gd name="T7" fmla="*/ 203200 h 158"/>
              <a:gd name="T8" fmla="*/ 108590 w 119"/>
              <a:gd name="T9" fmla="*/ 0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158">
                <a:moveTo>
                  <a:pt x="74" y="0"/>
                </a:moveTo>
                <a:lnTo>
                  <a:pt x="118" y="29"/>
                </a:lnTo>
                <a:lnTo>
                  <a:pt x="44" y="157"/>
                </a:lnTo>
                <a:lnTo>
                  <a:pt x="0" y="128"/>
                </a:lnTo>
                <a:lnTo>
                  <a:pt x="74"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74" name="Line 91">
            <a:extLst>
              <a:ext uri="{FF2B5EF4-FFF2-40B4-BE49-F238E27FC236}">
                <a16:creationId xmlns:a16="http://schemas.microsoft.com/office/drawing/2014/main" id="{ADDF71D7-BF6C-8143-9975-D19BB7CD1093}"/>
              </a:ext>
            </a:extLst>
          </p:cNvPr>
          <p:cNvSpPr>
            <a:spLocks noChangeShapeType="1"/>
          </p:cNvSpPr>
          <p:nvPr/>
        </p:nvSpPr>
        <p:spPr bwMode="auto">
          <a:xfrm>
            <a:off x="3557588" y="2192338"/>
            <a:ext cx="85725" cy="650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75" name="Line 92">
            <a:extLst>
              <a:ext uri="{FF2B5EF4-FFF2-40B4-BE49-F238E27FC236}">
                <a16:creationId xmlns:a16="http://schemas.microsoft.com/office/drawing/2014/main" id="{C1015B67-9B46-F94F-8835-C7194F3B8FC7}"/>
              </a:ext>
            </a:extLst>
          </p:cNvPr>
          <p:cNvSpPr>
            <a:spLocks noChangeShapeType="1"/>
          </p:cNvSpPr>
          <p:nvPr/>
        </p:nvSpPr>
        <p:spPr bwMode="auto">
          <a:xfrm>
            <a:off x="3624263" y="2101850"/>
            <a:ext cx="84137" cy="428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76" name="Line 93">
            <a:extLst>
              <a:ext uri="{FF2B5EF4-FFF2-40B4-BE49-F238E27FC236}">
                <a16:creationId xmlns:a16="http://schemas.microsoft.com/office/drawing/2014/main" id="{8A384431-1326-9649-BDE6-DC618058F0A2}"/>
              </a:ext>
            </a:extLst>
          </p:cNvPr>
          <p:cNvSpPr>
            <a:spLocks noChangeShapeType="1"/>
          </p:cNvSpPr>
          <p:nvPr/>
        </p:nvSpPr>
        <p:spPr bwMode="auto">
          <a:xfrm>
            <a:off x="2905125" y="2946400"/>
            <a:ext cx="107950" cy="238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77" name="Line 94">
            <a:extLst>
              <a:ext uri="{FF2B5EF4-FFF2-40B4-BE49-F238E27FC236}">
                <a16:creationId xmlns:a16="http://schemas.microsoft.com/office/drawing/2014/main" id="{84E7CD45-DD9A-AD4A-B144-542760A74E5C}"/>
              </a:ext>
            </a:extLst>
          </p:cNvPr>
          <p:cNvSpPr>
            <a:spLocks noChangeShapeType="1"/>
          </p:cNvSpPr>
          <p:nvPr/>
        </p:nvSpPr>
        <p:spPr bwMode="auto">
          <a:xfrm>
            <a:off x="2905125" y="3127375"/>
            <a:ext cx="857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678" name="Line 95">
            <a:extLst>
              <a:ext uri="{FF2B5EF4-FFF2-40B4-BE49-F238E27FC236}">
                <a16:creationId xmlns:a16="http://schemas.microsoft.com/office/drawing/2014/main" id="{B9B19944-341E-6C43-B0C4-9B5A123601F2}"/>
              </a:ext>
            </a:extLst>
          </p:cNvPr>
          <p:cNvSpPr>
            <a:spLocks noChangeShapeType="1"/>
          </p:cNvSpPr>
          <p:nvPr/>
        </p:nvSpPr>
        <p:spPr bwMode="auto">
          <a:xfrm>
            <a:off x="2992438" y="3262313"/>
            <a:ext cx="106362"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696" name="Freeform 96">
            <a:extLst>
              <a:ext uri="{FF2B5EF4-FFF2-40B4-BE49-F238E27FC236}">
                <a16:creationId xmlns:a16="http://schemas.microsoft.com/office/drawing/2014/main" id="{5B6534CF-E856-E94A-B5FC-FCCD91F298E4}"/>
              </a:ext>
            </a:extLst>
          </p:cNvPr>
          <p:cNvSpPr>
            <a:spLocks/>
          </p:cNvSpPr>
          <p:nvPr/>
        </p:nvSpPr>
        <p:spPr bwMode="auto">
          <a:xfrm>
            <a:off x="2676525" y="2270125"/>
            <a:ext cx="196850" cy="227013"/>
          </a:xfrm>
          <a:custGeom>
            <a:avLst/>
            <a:gdLst>
              <a:gd name="T0" fmla="*/ 42602 w 134"/>
              <a:gd name="T1" fmla="*/ 0 h 143"/>
              <a:gd name="T2" fmla="*/ 195381 w 134"/>
              <a:gd name="T3" fmla="*/ 44450 h 143"/>
              <a:gd name="T4" fmla="*/ 152779 w 134"/>
              <a:gd name="T5" fmla="*/ 225425 h 143"/>
              <a:gd name="T6" fmla="*/ 0 w 134"/>
              <a:gd name="T7" fmla="*/ 180975 h 143"/>
              <a:gd name="T8" fmla="*/ 42602 w 134"/>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43">
                <a:moveTo>
                  <a:pt x="29" y="0"/>
                </a:moveTo>
                <a:lnTo>
                  <a:pt x="133" y="28"/>
                </a:lnTo>
                <a:lnTo>
                  <a:pt x="104" y="142"/>
                </a:lnTo>
                <a:lnTo>
                  <a:pt x="0" y="114"/>
                </a:lnTo>
                <a:lnTo>
                  <a:pt x="29"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97" name="Freeform 97">
            <a:extLst>
              <a:ext uri="{FF2B5EF4-FFF2-40B4-BE49-F238E27FC236}">
                <a16:creationId xmlns:a16="http://schemas.microsoft.com/office/drawing/2014/main" id="{96598394-63CB-C241-BBFF-B9A95F15EBA4}"/>
              </a:ext>
            </a:extLst>
          </p:cNvPr>
          <p:cNvSpPr>
            <a:spLocks/>
          </p:cNvSpPr>
          <p:nvPr/>
        </p:nvSpPr>
        <p:spPr bwMode="auto">
          <a:xfrm>
            <a:off x="3416300" y="2000250"/>
            <a:ext cx="414338" cy="744538"/>
          </a:xfrm>
          <a:custGeom>
            <a:avLst/>
            <a:gdLst>
              <a:gd name="T0" fmla="*/ 0 w 283"/>
              <a:gd name="T1" fmla="*/ 742950 h 469"/>
              <a:gd name="T2" fmla="*/ 86381 w 283"/>
              <a:gd name="T3" fmla="*/ 517525 h 469"/>
              <a:gd name="T4" fmla="*/ 130304 w 283"/>
              <a:gd name="T5" fmla="*/ 541338 h 469"/>
              <a:gd name="T6" fmla="*/ 196188 w 283"/>
              <a:gd name="T7" fmla="*/ 338138 h 469"/>
              <a:gd name="T8" fmla="*/ 304531 w 283"/>
              <a:gd name="T9" fmla="*/ 134938 h 469"/>
              <a:gd name="T10" fmla="*/ 412874 w 283"/>
              <a:gd name="T11" fmla="*/ 0 h 4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3" h="469">
                <a:moveTo>
                  <a:pt x="0" y="468"/>
                </a:moveTo>
                <a:lnTo>
                  <a:pt x="59" y="326"/>
                </a:lnTo>
                <a:lnTo>
                  <a:pt x="89" y="341"/>
                </a:lnTo>
                <a:lnTo>
                  <a:pt x="134" y="213"/>
                </a:lnTo>
                <a:lnTo>
                  <a:pt x="208" y="85"/>
                </a:lnTo>
                <a:lnTo>
                  <a:pt x="282"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98" name="Freeform 98">
            <a:extLst>
              <a:ext uri="{FF2B5EF4-FFF2-40B4-BE49-F238E27FC236}">
                <a16:creationId xmlns:a16="http://schemas.microsoft.com/office/drawing/2014/main" id="{9FC0D6D6-BBF1-6E45-96AA-8803039D6167}"/>
              </a:ext>
            </a:extLst>
          </p:cNvPr>
          <p:cNvSpPr>
            <a:spLocks/>
          </p:cNvSpPr>
          <p:nvPr/>
        </p:nvSpPr>
        <p:spPr bwMode="auto">
          <a:xfrm>
            <a:off x="5002213" y="2405063"/>
            <a:ext cx="23812" cy="138112"/>
          </a:xfrm>
          <a:custGeom>
            <a:avLst/>
            <a:gdLst>
              <a:gd name="T0" fmla="*/ 22324 w 16"/>
              <a:gd name="T1" fmla="*/ 112712 h 87"/>
              <a:gd name="T2" fmla="*/ 0 w 16"/>
              <a:gd name="T3" fmla="*/ 112712 h 87"/>
              <a:gd name="T4" fmla="*/ 0 w 16"/>
              <a:gd name="T5" fmla="*/ 0 h 87"/>
              <a:gd name="T6" fmla="*/ 22324 w 16"/>
              <a:gd name="T7" fmla="*/ 0 h 87"/>
              <a:gd name="T8" fmla="*/ 22324 w 16"/>
              <a:gd name="T9" fmla="*/ 136525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7">
                <a:moveTo>
                  <a:pt x="15" y="71"/>
                </a:moveTo>
                <a:lnTo>
                  <a:pt x="0" y="71"/>
                </a:lnTo>
                <a:lnTo>
                  <a:pt x="0" y="0"/>
                </a:lnTo>
                <a:lnTo>
                  <a:pt x="15" y="0"/>
                </a:lnTo>
                <a:lnTo>
                  <a:pt x="15" y="8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699" name="Freeform 99">
            <a:extLst>
              <a:ext uri="{FF2B5EF4-FFF2-40B4-BE49-F238E27FC236}">
                <a16:creationId xmlns:a16="http://schemas.microsoft.com/office/drawing/2014/main" id="{33D1C7E3-E2E7-A244-AFD0-46559D874841}"/>
              </a:ext>
            </a:extLst>
          </p:cNvPr>
          <p:cNvSpPr>
            <a:spLocks/>
          </p:cNvSpPr>
          <p:nvPr/>
        </p:nvSpPr>
        <p:spPr bwMode="auto">
          <a:xfrm>
            <a:off x="3959225" y="3105150"/>
            <a:ext cx="131763" cy="92075"/>
          </a:xfrm>
          <a:custGeom>
            <a:avLst/>
            <a:gdLst>
              <a:gd name="T0" fmla="*/ 130299 w 90"/>
              <a:gd name="T1" fmla="*/ 66675 h 58"/>
              <a:gd name="T2" fmla="*/ 108338 w 90"/>
              <a:gd name="T3" fmla="*/ 90488 h 58"/>
              <a:gd name="T4" fmla="*/ 0 w 90"/>
              <a:gd name="T5" fmla="*/ 44450 h 58"/>
              <a:gd name="T6" fmla="*/ 21961 w 90"/>
              <a:gd name="T7" fmla="*/ 0 h 58"/>
              <a:gd name="T8" fmla="*/ 130299 w 90"/>
              <a:gd name="T9" fmla="*/ 66675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58">
                <a:moveTo>
                  <a:pt x="89" y="42"/>
                </a:moveTo>
                <a:lnTo>
                  <a:pt x="74" y="57"/>
                </a:lnTo>
                <a:lnTo>
                  <a:pt x="0" y="28"/>
                </a:lnTo>
                <a:lnTo>
                  <a:pt x="15" y="0"/>
                </a:lnTo>
                <a:lnTo>
                  <a:pt x="89" y="4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0" name="Freeform 100">
            <a:extLst>
              <a:ext uri="{FF2B5EF4-FFF2-40B4-BE49-F238E27FC236}">
                <a16:creationId xmlns:a16="http://schemas.microsoft.com/office/drawing/2014/main" id="{10CAE1A3-EBE8-7341-9AD3-F34E2C985153}"/>
              </a:ext>
            </a:extLst>
          </p:cNvPr>
          <p:cNvSpPr>
            <a:spLocks/>
          </p:cNvSpPr>
          <p:nvPr/>
        </p:nvSpPr>
        <p:spPr bwMode="auto">
          <a:xfrm>
            <a:off x="4959350" y="2179638"/>
            <a:ext cx="231775" cy="60325"/>
          </a:xfrm>
          <a:custGeom>
            <a:avLst/>
            <a:gdLst>
              <a:gd name="T0" fmla="*/ 0 w 158"/>
              <a:gd name="T1" fmla="*/ 0 h 38"/>
              <a:gd name="T2" fmla="*/ 230308 w 158"/>
              <a:gd name="T3" fmla="*/ 0 h 38"/>
              <a:gd name="T4" fmla="*/ 230308 w 158"/>
              <a:gd name="T5" fmla="*/ 58738 h 38"/>
              <a:gd name="T6" fmla="*/ 0 w 158"/>
              <a:gd name="T7" fmla="*/ 58738 h 38"/>
              <a:gd name="T8" fmla="*/ 0 w 15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8">
                <a:moveTo>
                  <a:pt x="0" y="0"/>
                </a:moveTo>
                <a:lnTo>
                  <a:pt x="157" y="0"/>
                </a:lnTo>
                <a:lnTo>
                  <a:pt x="157" y="37"/>
                </a:lnTo>
                <a:lnTo>
                  <a:pt x="0" y="37"/>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1" name="Freeform 101">
            <a:extLst>
              <a:ext uri="{FF2B5EF4-FFF2-40B4-BE49-F238E27FC236}">
                <a16:creationId xmlns:a16="http://schemas.microsoft.com/office/drawing/2014/main" id="{B467D897-E84F-A049-9F97-CE74023CDCAB}"/>
              </a:ext>
            </a:extLst>
          </p:cNvPr>
          <p:cNvSpPr>
            <a:spLocks/>
          </p:cNvSpPr>
          <p:nvPr/>
        </p:nvSpPr>
        <p:spPr bwMode="auto">
          <a:xfrm>
            <a:off x="4959350" y="2179638"/>
            <a:ext cx="231775" cy="60325"/>
          </a:xfrm>
          <a:custGeom>
            <a:avLst/>
            <a:gdLst>
              <a:gd name="T0" fmla="*/ 0 w 158"/>
              <a:gd name="T1" fmla="*/ 0 h 38"/>
              <a:gd name="T2" fmla="*/ 230308 w 158"/>
              <a:gd name="T3" fmla="*/ 0 h 38"/>
              <a:gd name="T4" fmla="*/ 230308 w 158"/>
              <a:gd name="T5" fmla="*/ 58738 h 38"/>
              <a:gd name="T6" fmla="*/ 0 w 158"/>
              <a:gd name="T7" fmla="*/ 58738 h 38"/>
              <a:gd name="T8" fmla="*/ 0 w 15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8">
                <a:moveTo>
                  <a:pt x="0" y="0"/>
                </a:moveTo>
                <a:lnTo>
                  <a:pt x="157" y="0"/>
                </a:lnTo>
                <a:lnTo>
                  <a:pt x="157" y="37"/>
                </a:lnTo>
                <a:lnTo>
                  <a:pt x="0" y="37"/>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2" name="Freeform 102">
            <a:extLst>
              <a:ext uri="{FF2B5EF4-FFF2-40B4-BE49-F238E27FC236}">
                <a16:creationId xmlns:a16="http://schemas.microsoft.com/office/drawing/2014/main" id="{98E98297-D4B8-E44E-B2B4-163A4A75DF5B}"/>
              </a:ext>
            </a:extLst>
          </p:cNvPr>
          <p:cNvSpPr>
            <a:spLocks/>
          </p:cNvSpPr>
          <p:nvPr/>
        </p:nvSpPr>
        <p:spPr bwMode="auto">
          <a:xfrm>
            <a:off x="4959350" y="2179638"/>
            <a:ext cx="239713" cy="69850"/>
          </a:xfrm>
          <a:custGeom>
            <a:avLst/>
            <a:gdLst>
              <a:gd name="T0" fmla="*/ 0 w 164"/>
              <a:gd name="T1" fmla="*/ 0 h 44"/>
              <a:gd name="T2" fmla="*/ 238251 w 164"/>
              <a:gd name="T3" fmla="*/ 0 h 44"/>
              <a:gd name="T4" fmla="*/ 238251 w 164"/>
              <a:gd name="T5" fmla="*/ 68263 h 44"/>
              <a:gd name="T6" fmla="*/ 0 w 164"/>
              <a:gd name="T7" fmla="*/ 68263 h 44"/>
              <a:gd name="T8" fmla="*/ 0 w 16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44">
                <a:moveTo>
                  <a:pt x="0" y="0"/>
                </a:moveTo>
                <a:lnTo>
                  <a:pt x="163" y="0"/>
                </a:lnTo>
                <a:lnTo>
                  <a:pt x="163" y="43"/>
                </a:lnTo>
                <a:lnTo>
                  <a:pt x="0" y="43"/>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3" name="Freeform 103">
            <a:extLst>
              <a:ext uri="{FF2B5EF4-FFF2-40B4-BE49-F238E27FC236}">
                <a16:creationId xmlns:a16="http://schemas.microsoft.com/office/drawing/2014/main" id="{76656AC2-8E8C-D040-8BCC-83F703562969}"/>
              </a:ext>
            </a:extLst>
          </p:cNvPr>
          <p:cNvSpPr>
            <a:spLocks/>
          </p:cNvSpPr>
          <p:nvPr/>
        </p:nvSpPr>
        <p:spPr bwMode="auto">
          <a:xfrm>
            <a:off x="3937000" y="2112963"/>
            <a:ext cx="514350" cy="668337"/>
          </a:xfrm>
          <a:custGeom>
            <a:avLst/>
            <a:gdLst>
              <a:gd name="T0" fmla="*/ 42496 w 351"/>
              <a:gd name="T1" fmla="*/ 666750 h 421"/>
              <a:gd name="T2" fmla="*/ 512885 w 351"/>
              <a:gd name="T3" fmla="*/ 22225 h 421"/>
              <a:gd name="T4" fmla="*/ 470388 w 351"/>
              <a:gd name="T5" fmla="*/ 0 h 421"/>
              <a:gd name="T6" fmla="*/ 0 w 351"/>
              <a:gd name="T7" fmla="*/ 620712 h 421"/>
              <a:gd name="T8" fmla="*/ 42496 w 351"/>
              <a:gd name="T9" fmla="*/ 66675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421">
                <a:moveTo>
                  <a:pt x="29" y="420"/>
                </a:moveTo>
                <a:lnTo>
                  <a:pt x="350" y="14"/>
                </a:lnTo>
                <a:lnTo>
                  <a:pt x="321" y="0"/>
                </a:lnTo>
                <a:lnTo>
                  <a:pt x="0" y="391"/>
                </a:lnTo>
                <a:lnTo>
                  <a:pt x="29" y="42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4" name="Freeform 104">
            <a:extLst>
              <a:ext uri="{FF2B5EF4-FFF2-40B4-BE49-F238E27FC236}">
                <a16:creationId xmlns:a16="http://schemas.microsoft.com/office/drawing/2014/main" id="{0641FC23-B1C2-7A46-B7F4-366BF13E13BD}"/>
              </a:ext>
            </a:extLst>
          </p:cNvPr>
          <p:cNvSpPr>
            <a:spLocks/>
          </p:cNvSpPr>
          <p:nvPr/>
        </p:nvSpPr>
        <p:spPr bwMode="auto">
          <a:xfrm>
            <a:off x="3937000" y="2112963"/>
            <a:ext cx="523875" cy="677862"/>
          </a:xfrm>
          <a:custGeom>
            <a:avLst/>
            <a:gdLst>
              <a:gd name="T0" fmla="*/ 44023 w 357"/>
              <a:gd name="T1" fmla="*/ 676275 h 427"/>
              <a:gd name="T2" fmla="*/ 522408 w 357"/>
              <a:gd name="T3" fmla="*/ 22225 h 427"/>
              <a:gd name="T4" fmla="*/ 478384 w 357"/>
              <a:gd name="T5" fmla="*/ 0 h 427"/>
              <a:gd name="T6" fmla="*/ 0 w 357"/>
              <a:gd name="T7" fmla="*/ 630237 h 427"/>
              <a:gd name="T8" fmla="*/ 44023 w 357"/>
              <a:gd name="T9" fmla="*/ 676275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7" h="427">
                <a:moveTo>
                  <a:pt x="30" y="426"/>
                </a:moveTo>
                <a:lnTo>
                  <a:pt x="356" y="14"/>
                </a:lnTo>
                <a:lnTo>
                  <a:pt x="326" y="0"/>
                </a:lnTo>
                <a:lnTo>
                  <a:pt x="0" y="397"/>
                </a:lnTo>
                <a:lnTo>
                  <a:pt x="30" y="42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5" name="Freeform 105">
            <a:extLst>
              <a:ext uri="{FF2B5EF4-FFF2-40B4-BE49-F238E27FC236}">
                <a16:creationId xmlns:a16="http://schemas.microsoft.com/office/drawing/2014/main" id="{7F8376C1-C097-A342-8440-BC0D279D24D2}"/>
              </a:ext>
            </a:extLst>
          </p:cNvPr>
          <p:cNvSpPr>
            <a:spLocks/>
          </p:cNvSpPr>
          <p:nvPr/>
        </p:nvSpPr>
        <p:spPr bwMode="auto">
          <a:xfrm>
            <a:off x="4719638" y="2405063"/>
            <a:ext cx="241300" cy="92075"/>
          </a:xfrm>
          <a:custGeom>
            <a:avLst/>
            <a:gdLst>
              <a:gd name="T0" fmla="*/ 0 w 164"/>
              <a:gd name="T1" fmla="*/ 0 h 58"/>
              <a:gd name="T2" fmla="*/ 239829 w 164"/>
              <a:gd name="T3" fmla="*/ 0 h 58"/>
              <a:gd name="T4" fmla="*/ 239829 w 164"/>
              <a:gd name="T5" fmla="*/ 90488 h 58"/>
              <a:gd name="T6" fmla="*/ 0 w 164"/>
              <a:gd name="T7" fmla="*/ 90488 h 58"/>
              <a:gd name="T8" fmla="*/ 0 w 164"/>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58">
                <a:moveTo>
                  <a:pt x="0" y="0"/>
                </a:moveTo>
                <a:lnTo>
                  <a:pt x="163" y="0"/>
                </a:lnTo>
                <a:lnTo>
                  <a:pt x="163" y="57"/>
                </a:lnTo>
                <a:lnTo>
                  <a:pt x="0" y="57"/>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6" name="Freeform 106">
            <a:extLst>
              <a:ext uri="{FF2B5EF4-FFF2-40B4-BE49-F238E27FC236}">
                <a16:creationId xmlns:a16="http://schemas.microsoft.com/office/drawing/2014/main" id="{85798835-045C-2C48-B382-E37B63C79387}"/>
              </a:ext>
            </a:extLst>
          </p:cNvPr>
          <p:cNvSpPr>
            <a:spLocks/>
          </p:cNvSpPr>
          <p:nvPr/>
        </p:nvSpPr>
        <p:spPr bwMode="auto">
          <a:xfrm>
            <a:off x="3981450" y="2833688"/>
            <a:ext cx="187325" cy="285750"/>
          </a:xfrm>
          <a:custGeom>
            <a:avLst/>
            <a:gdLst>
              <a:gd name="T0" fmla="*/ 0 w 128"/>
              <a:gd name="T1" fmla="*/ 241300 h 180"/>
              <a:gd name="T2" fmla="*/ 103907 w 128"/>
              <a:gd name="T3" fmla="*/ 0 h 180"/>
              <a:gd name="T4" fmla="*/ 185862 w 128"/>
              <a:gd name="T5" fmla="*/ 66675 h 180"/>
              <a:gd name="T6" fmla="*/ 81955 w 128"/>
              <a:gd name="T7" fmla="*/ 284163 h 180"/>
              <a:gd name="T8" fmla="*/ 0 w 128"/>
              <a:gd name="T9" fmla="*/ 241300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180">
                <a:moveTo>
                  <a:pt x="0" y="152"/>
                </a:moveTo>
                <a:lnTo>
                  <a:pt x="71" y="0"/>
                </a:lnTo>
                <a:lnTo>
                  <a:pt x="127" y="42"/>
                </a:lnTo>
                <a:lnTo>
                  <a:pt x="56" y="179"/>
                </a:lnTo>
                <a:lnTo>
                  <a:pt x="0" y="152"/>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7" name="Freeform 107">
            <a:extLst>
              <a:ext uri="{FF2B5EF4-FFF2-40B4-BE49-F238E27FC236}">
                <a16:creationId xmlns:a16="http://schemas.microsoft.com/office/drawing/2014/main" id="{822768D8-BFF9-5F41-AFAC-5A69C2D1CEAA}"/>
              </a:ext>
            </a:extLst>
          </p:cNvPr>
          <p:cNvSpPr>
            <a:spLocks/>
          </p:cNvSpPr>
          <p:nvPr/>
        </p:nvSpPr>
        <p:spPr bwMode="auto">
          <a:xfrm>
            <a:off x="3981450" y="2833688"/>
            <a:ext cx="196850" cy="295275"/>
          </a:xfrm>
          <a:custGeom>
            <a:avLst/>
            <a:gdLst>
              <a:gd name="T0" fmla="*/ 0 w 134"/>
              <a:gd name="T1" fmla="*/ 249238 h 186"/>
              <a:gd name="T2" fmla="*/ 108708 w 134"/>
              <a:gd name="T3" fmla="*/ 0 h 186"/>
              <a:gd name="T4" fmla="*/ 195381 w 134"/>
              <a:gd name="T5" fmla="*/ 68263 h 186"/>
              <a:gd name="T6" fmla="*/ 86673 w 134"/>
              <a:gd name="T7" fmla="*/ 293688 h 186"/>
              <a:gd name="T8" fmla="*/ 0 w 134"/>
              <a:gd name="T9" fmla="*/ 249238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86">
                <a:moveTo>
                  <a:pt x="0" y="157"/>
                </a:moveTo>
                <a:lnTo>
                  <a:pt x="74" y="0"/>
                </a:lnTo>
                <a:lnTo>
                  <a:pt x="133" y="43"/>
                </a:lnTo>
                <a:lnTo>
                  <a:pt x="59" y="185"/>
                </a:lnTo>
                <a:lnTo>
                  <a:pt x="0" y="15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8" name="Freeform 108">
            <a:extLst>
              <a:ext uri="{FF2B5EF4-FFF2-40B4-BE49-F238E27FC236}">
                <a16:creationId xmlns:a16="http://schemas.microsoft.com/office/drawing/2014/main" id="{7C55B651-3878-8546-80E1-3CCE89851400}"/>
              </a:ext>
            </a:extLst>
          </p:cNvPr>
          <p:cNvSpPr>
            <a:spLocks/>
          </p:cNvSpPr>
          <p:nvPr/>
        </p:nvSpPr>
        <p:spPr bwMode="auto">
          <a:xfrm>
            <a:off x="4067175" y="2924175"/>
            <a:ext cx="101600" cy="127000"/>
          </a:xfrm>
          <a:custGeom>
            <a:avLst/>
            <a:gdLst>
              <a:gd name="T0" fmla="*/ 0 w 69"/>
              <a:gd name="T1" fmla="*/ 84138 h 80"/>
              <a:gd name="T2" fmla="*/ 0 w 69"/>
              <a:gd name="T3" fmla="*/ 42863 h 80"/>
              <a:gd name="T4" fmla="*/ 20614 w 69"/>
              <a:gd name="T5" fmla="*/ 20638 h 80"/>
              <a:gd name="T6" fmla="*/ 60371 w 69"/>
              <a:gd name="T7" fmla="*/ 0 h 80"/>
              <a:gd name="T8" fmla="*/ 100128 w 69"/>
              <a:gd name="T9" fmla="*/ 42863 h 80"/>
              <a:gd name="T10" fmla="*/ 100128 w 69"/>
              <a:gd name="T11" fmla="*/ 84138 h 80"/>
              <a:gd name="T12" fmla="*/ 79513 w 69"/>
              <a:gd name="T13" fmla="*/ 125413 h 80"/>
              <a:gd name="T14" fmla="*/ 41229 w 69"/>
              <a:gd name="T15" fmla="*/ 125413 h 80"/>
              <a:gd name="T16" fmla="*/ 0 w 69"/>
              <a:gd name="T17" fmla="*/ 84138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 h="80">
                <a:moveTo>
                  <a:pt x="0" y="53"/>
                </a:moveTo>
                <a:lnTo>
                  <a:pt x="0" y="27"/>
                </a:lnTo>
                <a:lnTo>
                  <a:pt x="14" y="13"/>
                </a:lnTo>
                <a:lnTo>
                  <a:pt x="41" y="0"/>
                </a:lnTo>
                <a:lnTo>
                  <a:pt x="68" y="27"/>
                </a:lnTo>
                <a:lnTo>
                  <a:pt x="68" y="53"/>
                </a:lnTo>
                <a:lnTo>
                  <a:pt x="54" y="79"/>
                </a:lnTo>
                <a:lnTo>
                  <a:pt x="28" y="79"/>
                </a:lnTo>
                <a:lnTo>
                  <a:pt x="0" y="53"/>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09" name="Freeform 109">
            <a:extLst>
              <a:ext uri="{FF2B5EF4-FFF2-40B4-BE49-F238E27FC236}">
                <a16:creationId xmlns:a16="http://schemas.microsoft.com/office/drawing/2014/main" id="{7EC36CD3-3E96-224D-969D-104176448935}"/>
              </a:ext>
            </a:extLst>
          </p:cNvPr>
          <p:cNvSpPr>
            <a:spLocks/>
          </p:cNvSpPr>
          <p:nvPr/>
        </p:nvSpPr>
        <p:spPr bwMode="auto">
          <a:xfrm>
            <a:off x="4067175" y="2924175"/>
            <a:ext cx="111125" cy="136525"/>
          </a:xfrm>
          <a:custGeom>
            <a:avLst/>
            <a:gdLst>
              <a:gd name="T0" fmla="*/ 0 w 75"/>
              <a:gd name="T1" fmla="*/ 90488 h 86"/>
              <a:gd name="T2" fmla="*/ 0 w 75"/>
              <a:gd name="T3" fmla="*/ 46038 h 86"/>
              <a:gd name="T4" fmla="*/ 22225 w 75"/>
              <a:gd name="T5" fmla="*/ 22225 h 86"/>
              <a:gd name="T6" fmla="*/ 66675 w 75"/>
              <a:gd name="T7" fmla="*/ 0 h 86"/>
              <a:gd name="T8" fmla="*/ 109643 w 75"/>
              <a:gd name="T9" fmla="*/ 46038 h 86"/>
              <a:gd name="T10" fmla="*/ 109643 w 75"/>
              <a:gd name="T11" fmla="*/ 90488 h 86"/>
              <a:gd name="T12" fmla="*/ 87418 w 75"/>
              <a:gd name="T13" fmla="*/ 134938 h 86"/>
              <a:gd name="T14" fmla="*/ 44450 w 75"/>
              <a:gd name="T15" fmla="*/ 134938 h 86"/>
              <a:gd name="T16" fmla="*/ 0 w 75"/>
              <a:gd name="T17" fmla="*/ 90488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6">
                <a:moveTo>
                  <a:pt x="0" y="57"/>
                </a:moveTo>
                <a:lnTo>
                  <a:pt x="0" y="29"/>
                </a:lnTo>
                <a:lnTo>
                  <a:pt x="15" y="14"/>
                </a:lnTo>
                <a:lnTo>
                  <a:pt x="45" y="0"/>
                </a:lnTo>
                <a:lnTo>
                  <a:pt x="74" y="29"/>
                </a:lnTo>
                <a:lnTo>
                  <a:pt x="74" y="57"/>
                </a:lnTo>
                <a:lnTo>
                  <a:pt x="59" y="85"/>
                </a:lnTo>
                <a:lnTo>
                  <a:pt x="30" y="85"/>
                </a:lnTo>
                <a:lnTo>
                  <a:pt x="0" y="5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693" name="Oval 110">
            <a:extLst>
              <a:ext uri="{FF2B5EF4-FFF2-40B4-BE49-F238E27FC236}">
                <a16:creationId xmlns:a16="http://schemas.microsoft.com/office/drawing/2014/main" id="{63CA4563-56DC-CC45-AA9C-8A945BF9C0BD}"/>
              </a:ext>
            </a:extLst>
          </p:cNvPr>
          <p:cNvSpPr>
            <a:spLocks noChangeArrowheads="1"/>
          </p:cNvSpPr>
          <p:nvPr/>
        </p:nvSpPr>
        <p:spPr bwMode="auto">
          <a:xfrm>
            <a:off x="4764088" y="2428875"/>
            <a:ext cx="100012" cy="125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67694" name="Oval 111">
            <a:extLst>
              <a:ext uri="{FF2B5EF4-FFF2-40B4-BE49-F238E27FC236}">
                <a16:creationId xmlns:a16="http://schemas.microsoft.com/office/drawing/2014/main" id="{AEAEEAEE-7A73-0D48-B413-E7642504E17F}"/>
              </a:ext>
            </a:extLst>
          </p:cNvPr>
          <p:cNvSpPr>
            <a:spLocks noChangeArrowheads="1"/>
          </p:cNvSpPr>
          <p:nvPr/>
        </p:nvSpPr>
        <p:spPr bwMode="auto">
          <a:xfrm>
            <a:off x="4765675" y="2430463"/>
            <a:ext cx="96838" cy="122237"/>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153712" name="Freeform 112">
            <a:extLst>
              <a:ext uri="{FF2B5EF4-FFF2-40B4-BE49-F238E27FC236}">
                <a16:creationId xmlns:a16="http://schemas.microsoft.com/office/drawing/2014/main" id="{876B4FAC-12DD-8041-9EE4-35B82B1FFA29}"/>
              </a:ext>
            </a:extLst>
          </p:cNvPr>
          <p:cNvSpPr>
            <a:spLocks/>
          </p:cNvSpPr>
          <p:nvPr/>
        </p:nvSpPr>
        <p:spPr bwMode="auto">
          <a:xfrm>
            <a:off x="6481763" y="5383213"/>
            <a:ext cx="317500" cy="330200"/>
          </a:xfrm>
          <a:custGeom>
            <a:avLst/>
            <a:gdLst>
              <a:gd name="T0" fmla="*/ 40968 w 217"/>
              <a:gd name="T1" fmla="*/ 328613 h 208"/>
              <a:gd name="T2" fmla="*/ 0 w 217"/>
              <a:gd name="T3" fmla="*/ 306388 h 208"/>
              <a:gd name="T4" fmla="*/ 294090 w 217"/>
              <a:gd name="T5" fmla="*/ 0 h 208"/>
              <a:gd name="T6" fmla="*/ 316037 w 217"/>
              <a:gd name="T7" fmla="*/ 22225 h 208"/>
              <a:gd name="T8" fmla="*/ 40968 w 217"/>
              <a:gd name="T9" fmla="*/ 328613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208">
                <a:moveTo>
                  <a:pt x="28" y="207"/>
                </a:moveTo>
                <a:lnTo>
                  <a:pt x="0" y="193"/>
                </a:lnTo>
                <a:lnTo>
                  <a:pt x="201" y="0"/>
                </a:lnTo>
                <a:lnTo>
                  <a:pt x="216" y="14"/>
                </a:lnTo>
                <a:lnTo>
                  <a:pt x="28" y="207"/>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3" name="Freeform 113">
            <a:extLst>
              <a:ext uri="{FF2B5EF4-FFF2-40B4-BE49-F238E27FC236}">
                <a16:creationId xmlns:a16="http://schemas.microsoft.com/office/drawing/2014/main" id="{9841C9F2-B586-BC4F-A0F5-6E107F9895B0}"/>
              </a:ext>
            </a:extLst>
          </p:cNvPr>
          <p:cNvSpPr>
            <a:spLocks/>
          </p:cNvSpPr>
          <p:nvPr/>
        </p:nvSpPr>
        <p:spPr bwMode="auto">
          <a:xfrm>
            <a:off x="6481763" y="5383213"/>
            <a:ext cx="327025" cy="339725"/>
          </a:xfrm>
          <a:custGeom>
            <a:avLst/>
            <a:gdLst>
              <a:gd name="T0" fmla="*/ 42528 w 223"/>
              <a:gd name="T1" fmla="*/ 338138 h 214"/>
              <a:gd name="T2" fmla="*/ 0 w 223"/>
              <a:gd name="T3" fmla="*/ 315913 h 214"/>
              <a:gd name="T4" fmla="*/ 303561 w 223"/>
              <a:gd name="T5" fmla="*/ 0 h 214"/>
              <a:gd name="T6" fmla="*/ 325559 w 223"/>
              <a:gd name="T7" fmla="*/ 22225 h 214"/>
              <a:gd name="T8" fmla="*/ 42528 w 223"/>
              <a:gd name="T9" fmla="*/ 338138 h 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14">
                <a:moveTo>
                  <a:pt x="29" y="213"/>
                </a:moveTo>
                <a:lnTo>
                  <a:pt x="0" y="199"/>
                </a:lnTo>
                <a:lnTo>
                  <a:pt x="207" y="0"/>
                </a:lnTo>
                <a:lnTo>
                  <a:pt x="222" y="14"/>
                </a:lnTo>
                <a:lnTo>
                  <a:pt x="29" y="2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4" name="Freeform 114">
            <a:extLst>
              <a:ext uri="{FF2B5EF4-FFF2-40B4-BE49-F238E27FC236}">
                <a16:creationId xmlns:a16="http://schemas.microsoft.com/office/drawing/2014/main" id="{8309F865-E822-3043-AAAC-07A0DD2D8C3D}"/>
              </a:ext>
            </a:extLst>
          </p:cNvPr>
          <p:cNvSpPr>
            <a:spLocks/>
          </p:cNvSpPr>
          <p:nvPr/>
        </p:nvSpPr>
        <p:spPr bwMode="auto">
          <a:xfrm>
            <a:off x="6524625" y="5383213"/>
            <a:ext cx="57150" cy="171450"/>
          </a:xfrm>
          <a:custGeom>
            <a:avLst/>
            <a:gdLst>
              <a:gd name="T0" fmla="*/ 18574 w 40"/>
              <a:gd name="T1" fmla="*/ 0 h 108"/>
              <a:gd name="T2" fmla="*/ 55721 w 40"/>
              <a:gd name="T3" fmla="*/ 20638 h 108"/>
              <a:gd name="T4" fmla="*/ 18574 w 40"/>
              <a:gd name="T5" fmla="*/ 169863 h 108"/>
              <a:gd name="T6" fmla="*/ 0 w 40"/>
              <a:gd name="T7" fmla="*/ 169863 h 108"/>
              <a:gd name="T8" fmla="*/ 18574 w 40"/>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08">
                <a:moveTo>
                  <a:pt x="13" y="0"/>
                </a:moveTo>
                <a:lnTo>
                  <a:pt x="39" y="13"/>
                </a:lnTo>
                <a:lnTo>
                  <a:pt x="13" y="107"/>
                </a:lnTo>
                <a:lnTo>
                  <a:pt x="0" y="107"/>
                </a:lnTo>
                <a:lnTo>
                  <a:pt x="13"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5" name="Freeform 115">
            <a:extLst>
              <a:ext uri="{FF2B5EF4-FFF2-40B4-BE49-F238E27FC236}">
                <a16:creationId xmlns:a16="http://schemas.microsoft.com/office/drawing/2014/main" id="{76FB8572-CD8B-5A46-BF55-EFD6B92BA819}"/>
              </a:ext>
            </a:extLst>
          </p:cNvPr>
          <p:cNvSpPr>
            <a:spLocks/>
          </p:cNvSpPr>
          <p:nvPr/>
        </p:nvSpPr>
        <p:spPr bwMode="auto">
          <a:xfrm>
            <a:off x="6524625" y="5383213"/>
            <a:ext cx="66675" cy="180975"/>
          </a:xfrm>
          <a:custGeom>
            <a:avLst/>
            <a:gdLst>
              <a:gd name="T0" fmla="*/ 21742 w 46"/>
              <a:gd name="T1" fmla="*/ 0 h 114"/>
              <a:gd name="T2" fmla="*/ 65226 w 46"/>
              <a:gd name="T3" fmla="*/ 22225 h 114"/>
              <a:gd name="T4" fmla="*/ 21742 w 46"/>
              <a:gd name="T5" fmla="*/ 179388 h 114"/>
              <a:gd name="T6" fmla="*/ 0 w 46"/>
              <a:gd name="T7" fmla="*/ 179388 h 114"/>
              <a:gd name="T8" fmla="*/ 21742 w 46"/>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14">
                <a:moveTo>
                  <a:pt x="15" y="0"/>
                </a:moveTo>
                <a:lnTo>
                  <a:pt x="45" y="14"/>
                </a:lnTo>
                <a:lnTo>
                  <a:pt x="15" y="113"/>
                </a:lnTo>
                <a:lnTo>
                  <a:pt x="0" y="113"/>
                </a:lnTo>
                <a:lnTo>
                  <a:pt x="15"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6" name="Freeform 116">
            <a:extLst>
              <a:ext uri="{FF2B5EF4-FFF2-40B4-BE49-F238E27FC236}">
                <a16:creationId xmlns:a16="http://schemas.microsoft.com/office/drawing/2014/main" id="{E8F49BEC-C717-FB4D-89F5-5F7C76039D95}"/>
              </a:ext>
            </a:extLst>
          </p:cNvPr>
          <p:cNvSpPr>
            <a:spLocks/>
          </p:cNvSpPr>
          <p:nvPr/>
        </p:nvSpPr>
        <p:spPr bwMode="auto">
          <a:xfrm>
            <a:off x="6567488" y="5449888"/>
            <a:ext cx="79375" cy="82550"/>
          </a:xfrm>
          <a:custGeom>
            <a:avLst/>
            <a:gdLst>
              <a:gd name="T0" fmla="*/ 0 w 54"/>
              <a:gd name="T1" fmla="*/ 0 h 52"/>
              <a:gd name="T2" fmla="*/ 77905 w 54"/>
              <a:gd name="T3" fmla="*/ 20638 h 52"/>
              <a:gd name="T4" fmla="*/ 58796 w 54"/>
              <a:gd name="T5" fmla="*/ 80963 h 52"/>
              <a:gd name="T6" fmla="*/ 0 w 54"/>
              <a:gd name="T7" fmla="*/ 60325 h 52"/>
              <a:gd name="T8" fmla="*/ 0 w 54"/>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0" y="0"/>
                </a:moveTo>
                <a:lnTo>
                  <a:pt x="53" y="13"/>
                </a:lnTo>
                <a:lnTo>
                  <a:pt x="40" y="51"/>
                </a:lnTo>
                <a:lnTo>
                  <a:pt x="0" y="38"/>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7" name="Freeform 117">
            <a:extLst>
              <a:ext uri="{FF2B5EF4-FFF2-40B4-BE49-F238E27FC236}">
                <a16:creationId xmlns:a16="http://schemas.microsoft.com/office/drawing/2014/main" id="{E82C9875-1557-0543-A7B3-8D9B398338A7}"/>
              </a:ext>
            </a:extLst>
          </p:cNvPr>
          <p:cNvSpPr>
            <a:spLocks/>
          </p:cNvSpPr>
          <p:nvPr/>
        </p:nvSpPr>
        <p:spPr bwMode="auto">
          <a:xfrm>
            <a:off x="6567488" y="5449888"/>
            <a:ext cx="88900" cy="92075"/>
          </a:xfrm>
          <a:custGeom>
            <a:avLst/>
            <a:gdLst>
              <a:gd name="T0" fmla="*/ 0 w 60"/>
              <a:gd name="T1" fmla="*/ 0 h 58"/>
              <a:gd name="T2" fmla="*/ 87418 w 60"/>
              <a:gd name="T3" fmla="*/ 23813 h 58"/>
              <a:gd name="T4" fmla="*/ 65193 w 60"/>
              <a:gd name="T5" fmla="*/ 90488 h 58"/>
              <a:gd name="T6" fmla="*/ 0 w 60"/>
              <a:gd name="T7" fmla="*/ 68263 h 58"/>
              <a:gd name="T8" fmla="*/ 0 w 60"/>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8">
                <a:moveTo>
                  <a:pt x="0" y="0"/>
                </a:moveTo>
                <a:lnTo>
                  <a:pt x="59" y="15"/>
                </a:lnTo>
                <a:lnTo>
                  <a:pt x="44" y="57"/>
                </a:lnTo>
                <a:lnTo>
                  <a:pt x="0" y="43"/>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8" name="Freeform 118">
            <a:extLst>
              <a:ext uri="{FF2B5EF4-FFF2-40B4-BE49-F238E27FC236}">
                <a16:creationId xmlns:a16="http://schemas.microsoft.com/office/drawing/2014/main" id="{8D1D6330-ED42-DD47-BC9E-8F5E599246DE}"/>
              </a:ext>
            </a:extLst>
          </p:cNvPr>
          <p:cNvSpPr>
            <a:spLocks/>
          </p:cNvSpPr>
          <p:nvPr/>
        </p:nvSpPr>
        <p:spPr bwMode="auto">
          <a:xfrm>
            <a:off x="6632575" y="5473700"/>
            <a:ext cx="36513" cy="58738"/>
          </a:xfrm>
          <a:custGeom>
            <a:avLst/>
            <a:gdLst>
              <a:gd name="T0" fmla="*/ 0 w 25"/>
              <a:gd name="T1" fmla="*/ 0 h 37"/>
              <a:gd name="T2" fmla="*/ 35052 w 25"/>
              <a:gd name="T3" fmla="*/ 19050 h 37"/>
              <a:gd name="T4" fmla="*/ 35052 w 25"/>
              <a:gd name="T5" fmla="*/ 57150 h 37"/>
              <a:gd name="T6" fmla="*/ 0 w 25"/>
              <a:gd name="T7" fmla="*/ 38100 h 37"/>
              <a:gd name="T8" fmla="*/ 0 w 25"/>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7">
                <a:moveTo>
                  <a:pt x="0" y="0"/>
                </a:moveTo>
                <a:lnTo>
                  <a:pt x="24" y="12"/>
                </a:lnTo>
                <a:lnTo>
                  <a:pt x="24" y="36"/>
                </a:lnTo>
                <a:lnTo>
                  <a:pt x="0" y="24"/>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19" name="Freeform 119">
            <a:extLst>
              <a:ext uri="{FF2B5EF4-FFF2-40B4-BE49-F238E27FC236}">
                <a16:creationId xmlns:a16="http://schemas.microsoft.com/office/drawing/2014/main" id="{A9D3FD4D-796F-D246-8840-B4888DF0EC71}"/>
              </a:ext>
            </a:extLst>
          </p:cNvPr>
          <p:cNvSpPr>
            <a:spLocks/>
          </p:cNvSpPr>
          <p:nvPr/>
        </p:nvSpPr>
        <p:spPr bwMode="auto">
          <a:xfrm>
            <a:off x="6632575" y="5473700"/>
            <a:ext cx="44450" cy="68263"/>
          </a:xfrm>
          <a:custGeom>
            <a:avLst/>
            <a:gdLst>
              <a:gd name="T0" fmla="*/ 0 w 31"/>
              <a:gd name="T1" fmla="*/ 0 h 43"/>
              <a:gd name="T2" fmla="*/ 43016 w 31"/>
              <a:gd name="T3" fmla="*/ 22225 h 43"/>
              <a:gd name="T4" fmla="*/ 43016 w 31"/>
              <a:gd name="T5" fmla="*/ 66675 h 43"/>
              <a:gd name="T6" fmla="*/ 0 w 31"/>
              <a:gd name="T7" fmla="*/ 44450 h 43"/>
              <a:gd name="T8" fmla="*/ 0 w 31"/>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3">
                <a:moveTo>
                  <a:pt x="0" y="0"/>
                </a:moveTo>
                <a:lnTo>
                  <a:pt x="30" y="14"/>
                </a:lnTo>
                <a:lnTo>
                  <a:pt x="30" y="42"/>
                </a:lnTo>
                <a:lnTo>
                  <a:pt x="0" y="2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20" name="Freeform 120">
            <a:extLst>
              <a:ext uri="{FF2B5EF4-FFF2-40B4-BE49-F238E27FC236}">
                <a16:creationId xmlns:a16="http://schemas.microsoft.com/office/drawing/2014/main" id="{78E30AB7-CAB3-0C4A-8B9A-8CBD51A3E683}"/>
              </a:ext>
            </a:extLst>
          </p:cNvPr>
          <p:cNvSpPr>
            <a:spLocks/>
          </p:cNvSpPr>
          <p:nvPr/>
        </p:nvSpPr>
        <p:spPr bwMode="auto">
          <a:xfrm>
            <a:off x="6567488" y="5405438"/>
            <a:ext cx="79375" cy="60325"/>
          </a:xfrm>
          <a:custGeom>
            <a:avLst/>
            <a:gdLst>
              <a:gd name="T0" fmla="*/ 19109 w 54"/>
              <a:gd name="T1" fmla="*/ 0 h 38"/>
              <a:gd name="T2" fmla="*/ 77905 w 54"/>
              <a:gd name="T3" fmla="*/ 0 h 38"/>
              <a:gd name="T4" fmla="*/ 39688 w 54"/>
              <a:gd name="T5" fmla="*/ 58738 h 38"/>
              <a:gd name="T6" fmla="*/ 0 w 54"/>
              <a:gd name="T7" fmla="*/ 38100 h 38"/>
              <a:gd name="T8" fmla="*/ 19109 w 54"/>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13" y="0"/>
                </a:moveTo>
                <a:lnTo>
                  <a:pt x="53" y="0"/>
                </a:lnTo>
                <a:lnTo>
                  <a:pt x="27" y="37"/>
                </a:lnTo>
                <a:lnTo>
                  <a:pt x="0" y="24"/>
                </a:lnTo>
                <a:lnTo>
                  <a:pt x="13"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21" name="Freeform 121">
            <a:extLst>
              <a:ext uri="{FF2B5EF4-FFF2-40B4-BE49-F238E27FC236}">
                <a16:creationId xmlns:a16="http://schemas.microsoft.com/office/drawing/2014/main" id="{033AC7EA-F5B5-2D4E-B5B7-3E507031A781}"/>
              </a:ext>
            </a:extLst>
          </p:cNvPr>
          <p:cNvSpPr>
            <a:spLocks/>
          </p:cNvSpPr>
          <p:nvPr/>
        </p:nvSpPr>
        <p:spPr bwMode="auto">
          <a:xfrm>
            <a:off x="6567488" y="5405438"/>
            <a:ext cx="88900" cy="69850"/>
          </a:xfrm>
          <a:custGeom>
            <a:avLst/>
            <a:gdLst>
              <a:gd name="T0" fmla="*/ 22225 w 60"/>
              <a:gd name="T1" fmla="*/ 0 h 44"/>
              <a:gd name="T2" fmla="*/ 87418 w 60"/>
              <a:gd name="T3" fmla="*/ 0 h 44"/>
              <a:gd name="T4" fmla="*/ 44450 w 60"/>
              <a:gd name="T5" fmla="*/ 68263 h 44"/>
              <a:gd name="T6" fmla="*/ 0 w 60"/>
              <a:gd name="T7" fmla="*/ 44450 h 44"/>
              <a:gd name="T8" fmla="*/ 22225 w 60"/>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0"/>
                </a:moveTo>
                <a:lnTo>
                  <a:pt x="59" y="0"/>
                </a:lnTo>
                <a:lnTo>
                  <a:pt x="30" y="43"/>
                </a:lnTo>
                <a:lnTo>
                  <a:pt x="0" y="28"/>
                </a:lnTo>
                <a:lnTo>
                  <a:pt x="15"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05" name="Line 122">
            <a:extLst>
              <a:ext uri="{FF2B5EF4-FFF2-40B4-BE49-F238E27FC236}">
                <a16:creationId xmlns:a16="http://schemas.microsoft.com/office/drawing/2014/main" id="{51A49FB9-C749-E94F-B6DB-091086C7593D}"/>
              </a:ext>
            </a:extLst>
          </p:cNvPr>
          <p:cNvSpPr>
            <a:spLocks noChangeShapeType="1"/>
          </p:cNvSpPr>
          <p:nvPr/>
        </p:nvSpPr>
        <p:spPr bwMode="auto">
          <a:xfrm>
            <a:off x="6492875" y="5621338"/>
            <a:ext cx="41275" cy="428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06" name="Line 123">
            <a:extLst>
              <a:ext uri="{FF2B5EF4-FFF2-40B4-BE49-F238E27FC236}">
                <a16:creationId xmlns:a16="http://schemas.microsoft.com/office/drawing/2014/main" id="{0B97FC6F-9579-4345-A473-50458A31110D}"/>
              </a:ext>
            </a:extLst>
          </p:cNvPr>
          <p:cNvSpPr>
            <a:spLocks noChangeShapeType="1"/>
          </p:cNvSpPr>
          <p:nvPr/>
        </p:nvSpPr>
        <p:spPr bwMode="auto">
          <a:xfrm>
            <a:off x="6710363" y="5395913"/>
            <a:ext cx="41275" cy="412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724" name="Freeform 124">
            <a:extLst>
              <a:ext uri="{FF2B5EF4-FFF2-40B4-BE49-F238E27FC236}">
                <a16:creationId xmlns:a16="http://schemas.microsoft.com/office/drawing/2014/main" id="{84C9D19F-702F-CC44-A226-C856FEA291AE}"/>
              </a:ext>
            </a:extLst>
          </p:cNvPr>
          <p:cNvSpPr>
            <a:spLocks/>
          </p:cNvSpPr>
          <p:nvPr/>
        </p:nvSpPr>
        <p:spPr bwMode="auto">
          <a:xfrm>
            <a:off x="6915150" y="1909763"/>
            <a:ext cx="14288" cy="127000"/>
          </a:xfrm>
          <a:custGeom>
            <a:avLst/>
            <a:gdLst>
              <a:gd name="T0" fmla="*/ 0 w 10"/>
              <a:gd name="T1" fmla="*/ 0 h 80"/>
              <a:gd name="T2" fmla="*/ 12859 w 10"/>
              <a:gd name="T3" fmla="*/ 0 h 80"/>
              <a:gd name="T4" fmla="*/ 12859 w 10"/>
              <a:gd name="T5" fmla="*/ 125413 h 80"/>
              <a:gd name="T6" fmla="*/ 0 w 10"/>
              <a:gd name="T7" fmla="*/ 125413 h 80"/>
              <a:gd name="T8" fmla="*/ 0 w 1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80">
                <a:moveTo>
                  <a:pt x="0" y="0"/>
                </a:moveTo>
                <a:lnTo>
                  <a:pt x="9" y="0"/>
                </a:lnTo>
                <a:lnTo>
                  <a:pt x="9" y="79"/>
                </a:lnTo>
                <a:lnTo>
                  <a:pt x="0" y="79"/>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25" name="Freeform 125">
            <a:extLst>
              <a:ext uri="{FF2B5EF4-FFF2-40B4-BE49-F238E27FC236}">
                <a16:creationId xmlns:a16="http://schemas.microsoft.com/office/drawing/2014/main" id="{55D721D3-F266-A144-84D6-E059B1738A2A}"/>
              </a:ext>
            </a:extLst>
          </p:cNvPr>
          <p:cNvSpPr>
            <a:spLocks/>
          </p:cNvSpPr>
          <p:nvPr/>
        </p:nvSpPr>
        <p:spPr bwMode="auto">
          <a:xfrm>
            <a:off x="6915150" y="1909763"/>
            <a:ext cx="23813" cy="136525"/>
          </a:xfrm>
          <a:custGeom>
            <a:avLst/>
            <a:gdLst>
              <a:gd name="T0" fmla="*/ 0 w 16"/>
              <a:gd name="T1" fmla="*/ 0 h 86"/>
              <a:gd name="T2" fmla="*/ 22325 w 16"/>
              <a:gd name="T3" fmla="*/ 0 h 86"/>
              <a:gd name="T4" fmla="*/ 22325 w 16"/>
              <a:gd name="T5" fmla="*/ 134938 h 86"/>
              <a:gd name="T6" fmla="*/ 0 w 16"/>
              <a:gd name="T7" fmla="*/ 134938 h 86"/>
              <a:gd name="T8" fmla="*/ 0 w 16"/>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6">
                <a:moveTo>
                  <a:pt x="0" y="0"/>
                </a:moveTo>
                <a:lnTo>
                  <a:pt x="15" y="0"/>
                </a:lnTo>
                <a:lnTo>
                  <a:pt x="15" y="85"/>
                </a:lnTo>
                <a:lnTo>
                  <a:pt x="0" y="85"/>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26" name="Freeform 126">
            <a:extLst>
              <a:ext uri="{FF2B5EF4-FFF2-40B4-BE49-F238E27FC236}">
                <a16:creationId xmlns:a16="http://schemas.microsoft.com/office/drawing/2014/main" id="{1AE0C566-0DFC-5F43-ABE3-EA1CCC8FC92B}"/>
              </a:ext>
            </a:extLst>
          </p:cNvPr>
          <p:cNvSpPr>
            <a:spLocks/>
          </p:cNvSpPr>
          <p:nvPr/>
        </p:nvSpPr>
        <p:spPr bwMode="auto">
          <a:xfrm>
            <a:off x="6915150" y="2382838"/>
            <a:ext cx="14288" cy="104775"/>
          </a:xfrm>
          <a:custGeom>
            <a:avLst/>
            <a:gdLst>
              <a:gd name="T0" fmla="*/ 0 w 10"/>
              <a:gd name="T1" fmla="*/ 0 h 66"/>
              <a:gd name="T2" fmla="*/ 12859 w 10"/>
              <a:gd name="T3" fmla="*/ 0 h 66"/>
              <a:gd name="T4" fmla="*/ 12859 w 10"/>
              <a:gd name="T5" fmla="*/ 103188 h 66"/>
              <a:gd name="T6" fmla="*/ 0 w 10"/>
              <a:gd name="T7" fmla="*/ 103188 h 66"/>
              <a:gd name="T8" fmla="*/ 0 w 10"/>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6">
                <a:moveTo>
                  <a:pt x="0" y="0"/>
                </a:moveTo>
                <a:lnTo>
                  <a:pt x="9" y="0"/>
                </a:lnTo>
                <a:lnTo>
                  <a:pt x="9" y="65"/>
                </a:lnTo>
                <a:lnTo>
                  <a:pt x="0" y="65"/>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27" name="Freeform 127">
            <a:extLst>
              <a:ext uri="{FF2B5EF4-FFF2-40B4-BE49-F238E27FC236}">
                <a16:creationId xmlns:a16="http://schemas.microsoft.com/office/drawing/2014/main" id="{BFAAC9D2-CA98-5046-9ED6-93A076B83FDA}"/>
              </a:ext>
            </a:extLst>
          </p:cNvPr>
          <p:cNvSpPr>
            <a:spLocks/>
          </p:cNvSpPr>
          <p:nvPr/>
        </p:nvSpPr>
        <p:spPr bwMode="auto">
          <a:xfrm>
            <a:off x="6915150" y="2382838"/>
            <a:ext cx="23813" cy="114300"/>
          </a:xfrm>
          <a:custGeom>
            <a:avLst/>
            <a:gdLst>
              <a:gd name="T0" fmla="*/ 0 w 16"/>
              <a:gd name="T1" fmla="*/ 0 h 72"/>
              <a:gd name="T2" fmla="*/ 22325 w 16"/>
              <a:gd name="T3" fmla="*/ 0 h 72"/>
              <a:gd name="T4" fmla="*/ 22325 w 16"/>
              <a:gd name="T5" fmla="*/ 112713 h 72"/>
              <a:gd name="T6" fmla="*/ 0 w 16"/>
              <a:gd name="T7" fmla="*/ 112713 h 72"/>
              <a:gd name="T8" fmla="*/ 0 w 16"/>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2">
                <a:moveTo>
                  <a:pt x="0" y="0"/>
                </a:moveTo>
                <a:lnTo>
                  <a:pt x="15" y="0"/>
                </a:lnTo>
                <a:lnTo>
                  <a:pt x="15" y="71"/>
                </a:lnTo>
                <a:lnTo>
                  <a:pt x="0" y="71"/>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11" name="Line 128">
            <a:extLst>
              <a:ext uri="{FF2B5EF4-FFF2-40B4-BE49-F238E27FC236}">
                <a16:creationId xmlns:a16="http://schemas.microsoft.com/office/drawing/2014/main" id="{FF29D099-0230-7E49-A3A5-8C6A5C02A385}"/>
              </a:ext>
            </a:extLst>
          </p:cNvPr>
          <p:cNvSpPr>
            <a:spLocks noChangeShapeType="1"/>
          </p:cNvSpPr>
          <p:nvPr/>
        </p:nvSpPr>
        <p:spPr bwMode="auto">
          <a:xfrm>
            <a:off x="6992938" y="2451100"/>
            <a:ext cx="149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12" name="Line 129">
            <a:extLst>
              <a:ext uri="{FF2B5EF4-FFF2-40B4-BE49-F238E27FC236}">
                <a16:creationId xmlns:a16="http://schemas.microsoft.com/office/drawing/2014/main" id="{ABE6B8A2-32D2-0E40-B59B-7FD34BA6C9A0}"/>
              </a:ext>
            </a:extLst>
          </p:cNvPr>
          <p:cNvSpPr>
            <a:spLocks noChangeShapeType="1"/>
          </p:cNvSpPr>
          <p:nvPr/>
        </p:nvSpPr>
        <p:spPr bwMode="auto">
          <a:xfrm flipV="1">
            <a:off x="7045325" y="2279650"/>
            <a:ext cx="0" cy="936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13" name="Line 130">
            <a:extLst>
              <a:ext uri="{FF2B5EF4-FFF2-40B4-BE49-F238E27FC236}">
                <a16:creationId xmlns:a16="http://schemas.microsoft.com/office/drawing/2014/main" id="{44AD7BD4-8A1B-0746-9C2F-7D22849F8467}"/>
              </a:ext>
            </a:extLst>
          </p:cNvPr>
          <p:cNvSpPr>
            <a:spLocks noChangeShapeType="1"/>
          </p:cNvSpPr>
          <p:nvPr/>
        </p:nvSpPr>
        <p:spPr bwMode="auto">
          <a:xfrm flipV="1">
            <a:off x="7045325" y="2076450"/>
            <a:ext cx="0"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14" name="Line 131">
            <a:extLst>
              <a:ext uri="{FF2B5EF4-FFF2-40B4-BE49-F238E27FC236}">
                <a16:creationId xmlns:a16="http://schemas.microsoft.com/office/drawing/2014/main" id="{C40A5F1F-A2C3-324C-A5AD-33788B080FA3}"/>
              </a:ext>
            </a:extLst>
          </p:cNvPr>
          <p:cNvSpPr>
            <a:spLocks noChangeShapeType="1"/>
          </p:cNvSpPr>
          <p:nvPr/>
        </p:nvSpPr>
        <p:spPr bwMode="auto">
          <a:xfrm>
            <a:off x="6992938" y="1976438"/>
            <a:ext cx="149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732" name="Freeform 132">
            <a:extLst>
              <a:ext uri="{FF2B5EF4-FFF2-40B4-BE49-F238E27FC236}">
                <a16:creationId xmlns:a16="http://schemas.microsoft.com/office/drawing/2014/main" id="{060AE450-10F9-8C48-9E23-205A6C810217}"/>
              </a:ext>
            </a:extLst>
          </p:cNvPr>
          <p:cNvSpPr>
            <a:spLocks/>
          </p:cNvSpPr>
          <p:nvPr/>
        </p:nvSpPr>
        <p:spPr bwMode="auto">
          <a:xfrm>
            <a:off x="4003675" y="4300538"/>
            <a:ext cx="65088" cy="68262"/>
          </a:xfrm>
          <a:custGeom>
            <a:avLst/>
            <a:gdLst>
              <a:gd name="T0" fmla="*/ 41946 w 45"/>
              <a:gd name="T1" fmla="*/ 66675 h 43"/>
              <a:gd name="T2" fmla="*/ 0 w 45"/>
              <a:gd name="T3" fmla="*/ 22225 h 43"/>
              <a:gd name="T4" fmla="*/ 20250 w 45"/>
              <a:gd name="T5" fmla="*/ 0 h 43"/>
              <a:gd name="T6" fmla="*/ 63642 w 45"/>
              <a:gd name="T7" fmla="*/ 22225 h 43"/>
              <a:gd name="T8" fmla="*/ 41946 w 45"/>
              <a:gd name="T9" fmla="*/ 6667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3">
                <a:moveTo>
                  <a:pt x="29" y="42"/>
                </a:moveTo>
                <a:lnTo>
                  <a:pt x="0" y="14"/>
                </a:lnTo>
                <a:lnTo>
                  <a:pt x="14" y="0"/>
                </a:lnTo>
                <a:lnTo>
                  <a:pt x="44" y="14"/>
                </a:lnTo>
                <a:lnTo>
                  <a:pt x="29" y="4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33" name="Freeform 133">
            <a:extLst>
              <a:ext uri="{FF2B5EF4-FFF2-40B4-BE49-F238E27FC236}">
                <a16:creationId xmlns:a16="http://schemas.microsoft.com/office/drawing/2014/main" id="{26B2F713-E278-414D-A20E-B212B0570C25}"/>
              </a:ext>
            </a:extLst>
          </p:cNvPr>
          <p:cNvSpPr>
            <a:spLocks/>
          </p:cNvSpPr>
          <p:nvPr/>
        </p:nvSpPr>
        <p:spPr bwMode="auto">
          <a:xfrm>
            <a:off x="3481388" y="4954588"/>
            <a:ext cx="79375" cy="127000"/>
          </a:xfrm>
          <a:custGeom>
            <a:avLst/>
            <a:gdLst>
              <a:gd name="T0" fmla="*/ 19109 w 54"/>
              <a:gd name="T1" fmla="*/ 125413 h 80"/>
              <a:gd name="T2" fmla="*/ 77905 w 54"/>
              <a:gd name="T3" fmla="*/ 41275 h 80"/>
              <a:gd name="T4" fmla="*/ 38218 w 54"/>
              <a:gd name="T5" fmla="*/ 0 h 80"/>
              <a:gd name="T6" fmla="*/ 0 w 54"/>
              <a:gd name="T7" fmla="*/ 20638 h 80"/>
              <a:gd name="T8" fmla="*/ 19109 w 54"/>
              <a:gd name="T9" fmla="*/ 125413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80">
                <a:moveTo>
                  <a:pt x="13" y="79"/>
                </a:moveTo>
                <a:lnTo>
                  <a:pt x="53" y="26"/>
                </a:lnTo>
                <a:lnTo>
                  <a:pt x="26" y="0"/>
                </a:lnTo>
                <a:lnTo>
                  <a:pt x="0" y="13"/>
                </a:lnTo>
                <a:lnTo>
                  <a:pt x="13" y="79"/>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34" name="Freeform 134">
            <a:extLst>
              <a:ext uri="{FF2B5EF4-FFF2-40B4-BE49-F238E27FC236}">
                <a16:creationId xmlns:a16="http://schemas.microsoft.com/office/drawing/2014/main" id="{A4BDDC77-C4C1-9048-9E1A-E9D6D6B4694E}"/>
              </a:ext>
            </a:extLst>
          </p:cNvPr>
          <p:cNvSpPr>
            <a:spLocks/>
          </p:cNvSpPr>
          <p:nvPr/>
        </p:nvSpPr>
        <p:spPr bwMode="auto">
          <a:xfrm>
            <a:off x="3481388" y="4954588"/>
            <a:ext cx="88900" cy="136525"/>
          </a:xfrm>
          <a:custGeom>
            <a:avLst/>
            <a:gdLst>
              <a:gd name="T0" fmla="*/ 20743 w 60"/>
              <a:gd name="T1" fmla="*/ 134938 h 86"/>
              <a:gd name="T2" fmla="*/ 87418 w 60"/>
              <a:gd name="T3" fmla="*/ 44450 h 86"/>
              <a:gd name="T4" fmla="*/ 42968 w 60"/>
              <a:gd name="T5" fmla="*/ 0 h 86"/>
              <a:gd name="T6" fmla="*/ 0 w 60"/>
              <a:gd name="T7" fmla="*/ 22225 h 86"/>
              <a:gd name="T8" fmla="*/ 20743 w 60"/>
              <a:gd name="T9" fmla="*/ 134938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86">
                <a:moveTo>
                  <a:pt x="14" y="85"/>
                </a:moveTo>
                <a:lnTo>
                  <a:pt x="59" y="28"/>
                </a:lnTo>
                <a:lnTo>
                  <a:pt x="29" y="0"/>
                </a:lnTo>
                <a:lnTo>
                  <a:pt x="0" y="14"/>
                </a:lnTo>
                <a:lnTo>
                  <a:pt x="14" y="8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35" name="Freeform 135">
            <a:extLst>
              <a:ext uri="{FF2B5EF4-FFF2-40B4-BE49-F238E27FC236}">
                <a16:creationId xmlns:a16="http://schemas.microsoft.com/office/drawing/2014/main" id="{B0BA1554-30CC-A74A-B0C5-F49E54283A10}"/>
              </a:ext>
            </a:extLst>
          </p:cNvPr>
          <p:cNvSpPr>
            <a:spLocks/>
          </p:cNvSpPr>
          <p:nvPr/>
        </p:nvSpPr>
        <p:spPr bwMode="auto">
          <a:xfrm>
            <a:off x="5502275" y="2608263"/>
            <a:ext cx="68263" cy="92075"/>
          </a:xfrm>
          <a:custGeom>
            <a:avLst/>
            <a:gdLst>
              <a:gd name="T0" fmla="*/ 22260 w 46"/>
              <a:gd name="T1" fmla="*/ 90488 h 58"/>
              <a:gd name="T2" fmla="*/ 0 w 46"/>
              <a:gd name="T3" fmla="*/ 46038 h 58"/>
              <a:gd name="T4" fmla="*/ 22260 w 46"/>
              <a:gd name="T5" fmla="*/ 0 h 58"/>
              <a:gd name="T6" fmla="*/ 66779 w 46"/>
              <a:gd name="T7" fmla="*/ 46038 h 58"/>
              <a:gd name="T8" fmla="*/ 22260 w 46"/>
              <a:gd name="T9" fmla="*/ 90488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15" y="57"/>
                </a:moveTo>
                <a:lnTo>
                  <a:pt x="0" y="29"/>
                </a:lnTo>
                <a:lnTo>
                  <a:pt x="15" y="0"/>
                </a:lnTo>
                <a:lnTo>
                  <a:pt x="45" y="29"/>
                </a:lnTo>
                <a:lnTo>
                  <a:pt x="15" y="5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19" name="Line 136">
            <a:extLst>
              <a:ext uri="{FF2B5EF4-FFF2-40B4-BE49-F238E27FC236}">
                <a16:creationId xmlns:a16="http://schemas.microsoft.com/office/drawing/2014/main" id="{EF7FF2A0-ECAE-814F-AC35-88D221733EF3}"/>
              </a:ext>
            </a:extLst>
          </p:cNvPr>
          <p:cNvSpPr>
            <a:spLocks noChangeShapeType="1"/>
          </p:cNvSpPr>
          <p:nvPr/>
        </p:nvSpPr>
        <p:spPr bwMode="auto">
          <a:xfrm>
            <a:off x="5286375" y="2543175"/>
            <a:ext cx="236538" cy="17463"/>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20" name="Oval 137">
            <a:extLst>
              <a:ext uri="{FF2B5EF4-FFF2-40B4-BE49-F238E27FC236}">
                <a16:creationId xmlns:a16="http://schemas.microsoft.com/office/drawing/2014/main" id="{B01A02D6-45DC-A548-BC01-A8F2620BB69E}"/>
              </a:ext>
            </a:extLst>
          </p:cNvPr>
          <p:cNvSpPr>
            <a:spLocks noChangeArrowheads="1"/>
          </p:cNvSpPr>
          <p:nvPr/>
        </p:nvSpPr>
        <p:spPr bwMode="auto">
          <a:xfrm>
            <a:off x="4057650" y="2214563"/>
            <a:ext cx="33338" cy="33337"/>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67721" name="Oval 138">
            <a:extLst>
              <a:ext uri="{FF2B5EF4-FFF2-40B4-BE49-F238E27FC236}">
                <a16:creationId xmlns:a16="http://schemas.microsoft.com/office/drawing/2014/main" id="{C5D803DC-7334-3843-9639-4DBCABCBD950}"/>
              </a:ext>
            </a:extLst>
          </p:cNvPr>
          <p:cNvSpPr>
            <a:spLocks noChangeArrowheads="1"/>
          </p:cNvSpPr>
          <p:nvPr/>
        </p:nvSpPr>
        <p:spPr bwMode="auto">
          <a:xfrm>
            <a:off x="3905250" y="3455988"/>
            <a:ext cx="11113" cy="33337"/>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153739" name="Freeform 139">
            <a:extLst>
              <a:ext uri="{FF2B5EF4-FFF2-40B4-BE49-F238E27FC236}">
                <a16:creationId xmlns:a16="http://schemas.microsoft.com/office/drawing/2014/main" id="{A6163EF4-3D07-6D44-BCFC-30C3A605CA9D}"/>
              </a:ext>
            </a:extLst>
          </p:cNvPr>
          <p:cNvSpPr>
            <a:spLocks/>
          </p:cNvSpPr>
          <p:nvPr/>
        </p:nvSpPr>
        <p:spPr bwMode="auto">
          <a:xfrm>
            <a:off x="3894138" y="3171825"/>
            <a:ext cx="22225" cy="611188"/>
          </a:xfrm>
          <a:custGeom>
            <a:avLst/>
            <a:gdLst>
              <a:gd name="T0" fmla="*/ 20836 w 16"/>
              <a:gd name="T1" fmla="*/ 609600 h 385"/>
              <a:gd name="T2" fmla="*/ 0 w 16"/>
              <a:gd name="T3" fmla="*/ 112713 h 385"/>
              <a:gd name="T4" fmla="*/ 0 w 16"/>
              <a:gd name="T5" fmla="*/ 0 h 385"/>
              <a:gd name="T6" fmla="*/ 0 60000 65536"/>
              <a:gd name="T7" fmla="*/ 0 60000 65536"/>
              <a:gd name="T8" fmla="*/ 0 60000 65536"/>
            </a:gdLst>
            <a:ahLst/>
            <a:cxnLst>
              <a:cxn ang="T6">
                <a:pos x="T0" y="T1"/>
              </a:cxn>
              <a:cxn ang="T7">
                <a:pos x="T2" y="T3"/>
              </a:cxn>
              <a:cxn ang="T8">
                <a:pos x="T4" y="T5"/>
              </a:cxn>
            </a:cxnLst>
            <a:rect l="0" t="0" r="r" b="b"/>
            <a:pathLst>
              <a:path w="16" h="385">
                <a:moveTo>
                  <a:pt x="15" y="384"/>
                </a:moveTo>
                <a:lnTo>
                  <a:pt x="0" y="71"/>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23" name="Oval 140">
            <a:extLst>
              <a:ext uri="{FF2B5EF4-FFF2-40B4-BE49-F238E27FC236}">
                <a16:creationId xmlns:a16="http://schemas.microsoft.com/office/drawing/2014/main" id="{B05DE354-2667-2E44-8B0E-BE16D0066492}"/>
              </a:ext>
            </a:extLst>
          </p:cNvPr>
          <p:cNvSpPr>
            <a:spLocks noChangeArrowheads="1"/>
          </p:cNvSpPr>
          <p:nvPr/>
        </p:nvSpPr>
        <p:spPr bwMode="auto">
          <a:xfrm>
            <a:off x="6080125" y="3906838"/>
            <a:ext cx="9525" cy="9525"/>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67724" name="Oval 141">
            <a:extLst>
              <a:ext uri="{FF2B5EF4-FFF2-40B4-BE49-F238E27FC236}">
                <a16:creationId xmlns:a16="http://schemas.microsoft.com/office/drawing/2014/main" id="{7ECD71D0-4F1C-7348-BD51-19FF464FEEB9}"/>
              </a:ext>
            </a:extLst>
          </p:cNvPr>
          <p:cNvSpPr>
            <a:spLocks noChangeArrowheads="1"/>
          </p:cNvSpPr>
          <p:nvPr/>
        </p:nvSpPr>
        <p:spPr bwMode="auto">
          <a:xfrm>
            <a:off x="5905500" y="4379913"/>
            <a:ext cx="11113" cy="11112"/>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67725" name="Line 142">
            <a:extLst>
              <a:ext uri="{FF2B5EF4-FFF2-40B4-BE49-F238E27FC236}">
                <a16:creationId xmlns:a16="http://schemas.microsoft.com/office/drawing/2014/main" id="{7E7C634F-57A5-E14F-80D6-3CB5BD7F6AED}"/>
              </a:ext>
            </a:extLst>
          </p:cNvPr>
          <p:cNvSpPr>
            <a:spLocks noChangeShapeType="1"/>
          </p:cNvSpPr>
          <p:nvPr/>
        </p:nvSpPr>
        <p:spPr bwMode="auto">
          <a:xfrm flipV="1">
            <a:off x="6080125" y="3656013"/>
            <a:ext cx="19050" cy="4984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26" name="Line 143">
            <a:extLst>
              <a:ext uri="{FF2B5EF4-FFF2-40B4-BE49-F238E27FC236}">
                <a16:creationId xmlns:a16="http://schemas.microsoft.com/office/drawing/2014/main" id="{636D6C35-597B-7949-A54B-AB80097E3400}"/>
              </a:ext>
            </a:extLst>
          </p:cNvPr>
          <p:cNvSpPr>
            <a:spLocks noChangeShapeType="1"/>
          </p:cNvSpPr>
          <p:nvPr/>
        </p:nvSpPr>
        <p:spPr bwMode="auto">
          <a:xfrm flipV="1">
            <a:off x="5819775" y="4175125"/>
            <a:ext cx="192088" cy="4540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27" name="Oval 144">
            <a:extLst>
              <a:ext uri="{FF2B5EF4-FFF2-40B4-BE49-F238E27FC236}">
                <a16:creationId xmlns:a16="http://schemas.microsoft.com/office/drawing/2014/main" id="{27D538C0-845F-8448-895F-A72966110627}"/>
              </a:ext>
            </a:extLst>
          </p:cNvPr>
          <p:cNvSpPr>
            <a:spLocks noChangeArrowheads="1"/>
          </p:cNvSpPr>
          <p:nvPr/>
        </p:nvSpPr>
        <p:spPr bwMode="auto">
          <a:xfrm>
            <a:off x="5580063" y="4741863"/>
            <a:ext cx="11112" cy="9525"/>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67728" name="Oval 145">
            <a:extLst>
              <a:ext uri="{FF2B5EF4-FFF2-40B4-BE49-F238E27FC236}">
                <a16:creationId xmlns:a16="http://schemas.microsoft.com/office/drawing/2014/main" id="{971C6FBA-BE3D-2948-B56F-AE0C0B83A80A}"/>
              </a:ext>
            </a:extLst>
          </p:cNvPr>
          <p:cNvSpPr>
            <a:spLocks noChangeArrowheads="1"/>
          </p:cNvSpPr>
          <p:nvPr/>
        </p:nvSpPr>
        <p:spPr bwMode="auto">
          <a:xfrm>
            <a:off x="5167313" y="4921250"/>
            <a:ext cx="9525" cy="11113"/>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67729" name="Line 146">
            <a:extLst>
              <a:ext uri="{FF2B5EF4-FFF2-40B4-BE49-F238E27FC236}">
                <a16:creationId xmlns:a16="http://schemas.microsoft.com/office/drawing/2014/main" id="{AC1184C2-2228-394C-9FDC-B45D77DC25A2}"/>
              </a:ext>
            </a:extLst>
          </p:cNvPr>
          <p:cNvSpPr>
            <a:spLocks noChangeShapeType="1"/>
          </p:cNvSpPr>
          <p:nvPr/>
        </p:nvSpPr>
        <p:spPr bwMode="auto">
          <a:xfrm flipV="1">
            <a:off x="5410200" y="4572000"/>
            <a:ext cx="323850" cy="3397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30" name="Line 147">
            <a:extLst>
              <a:ext uri="{FF2B5EF4-FFF2-40B4-BE49-F238E27FC236}">
                <a16:creationId xmlns:a16="http://schemas.microsoft.com/office/drawing/2014/main" id="{2D6039EA-3C9B-214B-8A9D-0014323E452C}"/>
              </a:ext>
            </a:extLst>
          </p:cNvPr>
          <p:cNvSpPr>
            <a:spLocks noChangeShapeType="1"/>
          </p:cNvSpPr>
          <p:nvPr/>
        </p:nvSpPr>
        <p:spPr bwMode="auto">
          <a:xfrm flipV="1">
            <a:off x="4970463" y="4873625"/>
            <a:ext cx="390525" cy="1381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31" name="Line 148">
            <a:extLst>
              <a:ext uri="{FF2B5EF4-FFF2-40B4-BE49-F238E27FC236}">
                <a16:creationId xmlns:a16="http://schemas.microsoft.com/office/drawing/2014/main" id="{85D5B5F1-B8A5-D348-AAE8-9BD3D3D9FED0}"/>
              </a:ext>
            </a:extLst>
          </p:cNvPr>
          <p:cNvSpPr>
            <a:spLocks noChangeShapeType="1"/>
          </p:cNvSpPr>
          <p:nvPr/>
        </p:nvSpPr>
        <p:spPr bwMode="auto">
          <a:xfrm flipV="1">
            <a:off x="2198688" y="4964113"/>
            <a:ext cx="0" cy="1158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32" name="Line 149">
            <a:extLst>
              <a:ext uri="{FF2B5EF4-FFF2-40B4-BE49-F238E27FC236}">
                <a16:creationId xmlns:a16="http://schemas.microsoft.com/office/drawing/2014/main" id="{785640A2-568E-2D41-8525-EEC9FC370EAF}"/>
              </a:ext>
            </a:extLst>
          </p:cNvPr>
          <p:cNvSpPr>
            <a:spLocks noChangeShapeType="1"/>
          </p:cNvSpPr>
          <p:nvPr/>
        </p:nvSpPr>
        <p:spPr bwMode="auto">
          <a:xfrm flipV="1">
            <a:off x="3133725" y="4964113"/>
            <a:ext cx="0" cy="1158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750" name="Freeform 150">
            <a:extLst>
              <a:ext uri="{FF2B5EF4-FFF2-40B4-BE49-F238E27FC236}">
                <a16:creationId xmlns:a16="http://schemas.microsoft.com/office/drawing/2014/main" id="{E6B29BF7-6FC1-1442-9FA1-BC4614B8A794}"/>
              </a:ext>
            </a:extLst>
          </p:cNvPr>
          <p:cNvSpPr>
            <a:spLocks/>
          </p:cNvSpPr>
          <p:nvPr/>
        </p:nvSpPr>
        <p:spPr bwMode="auto">
          <a:xfrm>
            <a:off x="6632575" y="3825875"/>
            <a:ext cx="153988" cy="317500"/>
          </a:xfrm>
          <a:custGeom>
            <a:avLst/>
            <a:gdLst>
              <a:gd name="T0" fmla="*/ 152521 w 105"/>
              <a:gd name="T1" fmla="*/ 0 h 200"/>
              <a:gd name="T2" fmla="*/ 0 w 105"/>
              <a:gd name="T3" fmla="*/ 0 h 200"/>
              <a:gd name="T4" fmla="*/ 0 w 105"/>
              <a:gd name="T5" fmla="*/ 315913 h 200"/>
              <a:gd name="T6" fmla="*/ 87993 w 105"/>
              <a:gd name="T7" fmla="*/ 315913 h 200"/>
              <a:gd name="T8" fmla="*/ 87993 w 105"/>
              <a:gd name="T9" fmla="*/ 68263 h 200"/>
              <a:gd name="T10" fmla="*/ 152521 w 105"/>
              <a:gd name="T11" fmla="*/ 68263 h 2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 h="200">
                <a:moveTo>
                  <a:pt x="104" y="0"/>
                </a:moveTo>
                <a:lnTo>
                  <a:pt x="0" y="0"/>
                </a:lnTo>
                <a:lnTo>
                  <a:pt x="0" y="199"/>
                </a:lnTo>
                <a:lnTo>
                  <a:pt x="60" y="199"/>
                </a:lnTo>
                <a:lnTo>
                  <a:pt x="60" y="43"/>
                </a:lnTo>
                <a:lnTo>
                  <a:pt x="104" y="4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34" name="Line 151">
            <a:extLst>
              <a:ext uri="{FF2B5EF4-FFF2-40B4-BE49-F238E27FC236}">
                <a16:creationId xmlns:a16="http://schemas.microsoft.com/office/drawing/2014/main" id="{12E75A2A-FBAF-0A4D-83D9-9F7D3ED3B14E}"/>
              </a:ext>
            </a:extLst>
          </p:cNvPr>
          <p:cNvSpPr>
            <a:spLocks noChangeShapeType="1"/>
          </p:cNvSpPr>
          <p:nvPr/>
        </p:nvSpPr>
        <p:spPr bwMode="auto">
          <a:xfrm flipV="1">
            <a:off x="6992938" y="4106863"/>
            <a:ext cx="19050" cy="476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35" name="Line 152">
            <a:extLst>
              <a:ext uri="{FF2B5EF4-FFF2-40B4-BE49-F238E27FC236}">
                <a16:creationId xmlns:a16="http://schemas.microsoft.com/office/drawing/2014/main" id="{21C8A1AB-C208-A046-88AC-1A17B18A118D}"/>
              </a:ext>
            </a:extLst>
          </p:cNvPr>
          <p:cNvSpPr>
            <a:spLocks noChangeShapeType="1"/>
          </p:cNvSpPr>
          <p:nvPr/>
        </p:nvSpPr>
        <p:spPr bwMode="auto">
          <a:xfrm>
            <a:off x="6253163" y="4706938"/>
            <a:ext cx="206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36" name="Line 153">
            <a:extLst>
              <a:ext uri="{FF2B5EF4-FFF2-40B4-BE49-F238E27FC236}">
                <a16:creationId xmlns:a16="http://schemas.microsoft.com/office/drawing/2014/main" id="{7219BEB6-0959-5241-BD7F-4F4018489662}"/>
              </a:ext>
            </a:extLst>
          </p:cNvPr>
          <p:cNvSpPr>
            <a:spLocks noChangeShapeType="1"/>
          </p:cNvSpPr>
          <p:nvPr/>
        </p:nvSpPr>
        <p:spPr bwMode="auto">
          <a:xfrm flipV="1">
            <a:off x="5872163" y="5099050"/>
            <a:ext cx="0" cy="7143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754" name="Freeform 154">
            <a:extLst>
              <a:ext uri="{FF2B5EF4-FFF2-40B4-BE49-F238E27FC236}">
                <a16:creationId xmlns:a16="http://schemas.microsoft.com/office/drawing/2014/main" id="{95818668-D25A-C84E-8E8E-740B9E250CB6}"/>
              </a:ext>
            </a:extLst>
          </p:cNvPr>
          <p:cNvSpPr>
            <a:spLocks/>
          </p:cNvSpPr>
          <p:nvPr/>
        </p:nvSpPr>
        <p:spPr bwMode="auto">
          <a:xfrm>
            <a:off x="5546725" y="2000250"/>
            <a:ext cx="492125" cy="646113"/>
          </a:xfrm>
          <a:custGeom>
            <a:avLst/>
            <a:gdLst>
              <a:gd name="T0" fmla="*/ 21970 w 336"/>
              <a:gd name="T1" fmla="*/ 644525 h 407"/>
              <a:gd name="T2" fmla="*/ 490660 w 336"/>
              <a:gd name="T3" fmla="*/ 0 h 407"/>
              <a:gd name="T4" fmla="*/ 468690 w 336"/>
              <a:gd name="T5" fmla="*/ 0 h 407"/>
              <a:gd name="T6" fmla="*/ 0 w 336"/>
              <a:gd name="T7" fmla="*/ 620713 h 407"/>
              <a:gd name="T8" fmla="*/ 21970 w 336"/>
              <a:gd name="T9" fmla="*/ 644525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07">
                <a:moveTo>
                  <a:pt x="15" y="406"/>
                </a:moveTo>
                <a:lnTo>
                  <a:pt x="335" y="0"/>
                </a:lnTo>
                <a:lnTo>
                  <a:pt x="320" y="0"/>
                </a:lnTo>
                <a:lnTo>
                  <a:pt x="0" y="391"/>
                </a:lnTo>
                <a:lnTo>
                  <a:pt x="15" y="40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55" name="Freeform 155">
            <a:extLst>
              <a:ext uri="{FF2B5EF4-FFF2-40B4-BE49-F238E27FC236}">
                <a16:creationId xmlns:a16="http://schemas.microsoft.com/office/drawing/2014/main" id="{C0A97FB0-C47A-CD48-A793-EA93DCB96F9A}"/>
              </a:ext>
            </a:extLst>
          </p:cNvPr>
          <p:cNvSpPr>
            <a:spLocks/>
          </p:cNvSpPr>
          <p:nvPr/>
        </p:nvSpPr>
        <p:spPr bwMode="auto">
          <a:xfrm>
            <a:off x="5546725" y="2000250"/>
            <a:ext cx="501650" cy="655638"/>
          </a:xfrm>
          <a:custGeom>
            <a:avLst/>
            <a:gdLst>
              <a:gd name="T0" fmla="*/ 22002 w 342"/>
              <a:gd name="T1" fmla="*/ 654050 h 413"/>
              <a:gd name="T2" fmla="*/ 500183 w 342"/>
              <a:gd name="T3" fmla="*/ 0 h 413"/>
              <a:gd name="T4" fmla="*/ 478181 w 342"/>
              <a:gd name="T5" fmla="*/ 0 h 413"/>
              <a:gd name="T6" fmla="*/ 0 w 342"/>
              <a:gd name="T7" fmla="*/ 630238 h 413"/>
              <a:gd name="T8" fmla="*/ 22002 w 342"/>
              <a:gd name="T9" fmla="*/ 654050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 h="413">
                <a:moveTo>
                  <a:pt x="15" y="412"/>
                </a:moveTo>
                <a:lnTo>
                  <a:pt x="341" y="0"/>
                </a:lnTo>
                <a:lnTo>
                  <a:pt x="326" y="0"/>
                </a:lnTo>
                <a:lnTo>
                  <a:pt x="0" y="397"/>
                </a:lnTo>
                <a:lnTo>
                  <a:pt x="15" y="41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56" name="Freeform 156">
            <a:extLst>
              <a:ext uri="{FF2B5EF4-FFF2-40B4-BE49-F238E27FC236}">
                <a16:creationId xmlns:a16="http://schemas.microsoft.com/office/drawing/2014/main" id="{CB70363A-A312-5841-9E03-7310AFB9FC25}"/>
              </a:ext>
            </a:extLst>
          </p:cNvPr>
          <p:cNvSpPr>
            <a:spLocks/>
          </p:cNvSpPr>
          <p:nvPr/>
        </p:nvSpPr>
        <p:spPr bwMode="auto">
          <a:xfrm>
            <a:off x="6002338" y="1954213"/>
            <a:ext cx="101600" cy="60325"/>
          </a:xfrm>
          <a:custGeom>
            <a:avLst/>
            <a:gdLst>
              <a:gd name="T0" fmla="*/ 0 w 69"/>
              <a:gd name="T1" fmla="*/ 39688 h 38"/>
              <a:gd name="T2" fmla="*/ 20614 w 69"/>
              <a:gd name="T3" fmla="*/ 0 h 38"/>
              <a:gd name="T4" fmla="*/ 100128 w 69"/>
              <a:gd name="T5" fmla="*/ 0 h 38"/>
              <a:gd name="T6" fmla="*/ 80986 w 69"/>
              <a:gd name="T7" fmla="*/ 58738 h 38"/>
              <a:gd name="T8" fmla="*/ 0 w 69"/>
              <a:gd name="T9" fmla="*/ 3968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38">
                <a:moveTo>
                  <a:pt x="0" y="25"/>
                </a:moveTo>
                <a:lnTo>
                  <a:pt x="14" y="0"/>
                </a:lnTo>
                <a:lnTo>
                  <a:pt x="68" y="0"/>
                </a:lnTo>
                <a:lnTo>
                  <a:pt x="55" y="37"/>
                </a:lnTo>
                <a:lnTo>
                  <a:pt x="0" y="2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57" name="Freeform 157">
            <a:extLst>
              <a:ext uri="{FF2B5EF4-FFF2-40B4-BE49-F238E27FC236}">
                <a16:creationId xmlns:a16="http://schemas.microsoft.com/office/drawing/2014/main" id="{4600DAE7-B64E-644B-8906-060E5C2841D9}"/>
              </a:ext>
            </a:extLst>
          </p:cNvPr>
          <p:cNvSpPr>
            <a:spLocks/>
          </p:cNvSpPr>
          <p:nvPr/>
        </p:nvSpPr>
        <p:spPr bwMode="auto">
          <a:xfrm>
            <a:off x="6002338" y="1954213"/>
            <a:ext cx="109537" cy="69850"/>
          </a:xfrm>
          <a:custGeom>
            <a:avLst/>
            <a:gdLst>
              <a:gd name="T0" fmla="*/ 0 w 75"/>
              <a:gd name="T1" fmla="*/ 46038 h 44"/>
              <a:gd name="T2" fmla="*/ 21907 w 75"/>
              <a:gd name="T3" fmla="*/ 0 h 44"/>
              <a:gd name="T4" fmla="*/ 108077 w 75"/>
              <a:gd name="T5" fmla="*/ 0 h 44"/>
              <a:gd name="T6" fmla="*/ 87630 w 75"/>
              <a:gd name="T7" fmla="*/ 68263 h 44"/>
              <a:gd name="T8" fmla="*/ 0 w 75"/>
              <a:gd name="T9" fmla="*/ 46038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44">
                <a:moveTo>
                  <a:pt x="0" y="29"/>
                </a:moveTo>
                <a:lnTo>
                  <a:pt x="15" y="0"/>
                </a:lnTo>
                <a:lnTo>
                  <a:pt x="74" y="0"/>
                </a:lnTo>
                <a:lnTo>
                  <a:pt x="60" y="43"/>
                </a:lnTo>
                <a:lnTo>
                  <a:pt x="0" y="29"/>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58" name="Freeform 158">
            <a:extLst>
              <a:ext uri="{FF2B5EF4-FFF2-40B4-BE49-F238E27FC236}">
                <a16:creationId xmlns:a16="http://schemas.microsoft.com/office/drawing/2014/main" id="{10FF1E71-D38A-D04F-B0DF-4ACE2334D4D7}"/>
              </a:ext>
            </a:extLst>
          </p:cNvPr>
          <p:cNvSpPr>
            <a:spLocks/>
          </p:cNvSpPr>
          <p:nvPr/>
        </p:nvSpPr>
        <p:spPr bwMode="auto">
          <a:xfrm>
            <a:off x="6002338" y="2405063"/>
            <a:ext cx="579437" cy="2857500"/>
          </a:xfrm>
          <a:custGeom>
            <a:avLst/>
            <a:gdLst>
              <a:gd name="T0" fmla="*/ 471158 w 396"/>
              <a:gd name="T1" fmla="*/ 2855913 h 1800"/>
              <a:gd name="T2" fmla="*/ 471158 w 396"/>
              <a:gd name="T3" fmla="*/ 382588 h 1800"/>
              <a:gd name="T4" fmla="*/ 449210 w 396"/>
              <a:gd name="T5" fmla="*/ 247650 h 1800"/>
              <a:gd name="T6" fmla="*/ 384828 w 396"/>
              <a:gd name="T7" fmla="*/ 180975 h 1800"/>
              <a:gd name="T8" fmla="*/ 215094 w 396"/>
              <a:gd name="T9" fmla="*/ 112713 h 1800"/>
              <a:gd name="T10" fmla="*/ 64382 w 396"/>
              <a:gd name="T11" fmla="*/ 203200 h 1800"/>
              <a:gd name="T12" fmla="*/ 0 w 396"/>
              <a:gd name="T13" fmla="*/ 112713 h 1800"/>
              <a:gd name="T14" fmla="*/ 86330 w 396"/>
              <a:gd name="T15" fmla="*/ 46038 h 1800"/>
              <a:gd name="T16" fmla="*/ 256064 w 396"/>
              <a:gd name="T17" fmla="*/ 0 h 1800"/>
              <a:gd name="T18" fmla="*/ 406776 w 396"/>
              <a:gd name="T19" fmla="*/ 68263 h 1800"/>
              <a:gd name="T20" fmla="*/ 556025 w 396"/>
              <a:gd name="T21" fmla="*/ 247650 h 1800"/>
              <a:gd name="T22" fmla="*/ 577974 w 396"/>
              <a:gd name="T23" fmla="*/ 427038 h 1800"/>
              <a:gd name="T24" fmla="*/ 577974 w 396"/>
              <a:gd name="T25" fmla="*/ 2855913 h 1800"/>
              <a:gd name="T26" fmla="*/ 471158 w 396"/>
              <a:gd name="T27" fmla="*/ 2855913 h 1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6" h="1800">
                <a:moveTo>
                  <a:pt x="322" y="1799"/>
                </a:moveTo>
                <a:lnTo>
                  <a:pt x="322" y="241"/>
                </a:lnTo>
                <a:lnTo>
                  <a:pt x="307" y="156"/>
                </a:lnTo>
                <a:lnTo>
                  <a:pt x="263" y="114"/>
                </a:lnTo>
                <a:lnTo>
                  <a:pt x="147" y="71"/>
                </a:lnTo>
                <a:lnTo>
                  <a:pt x="44" y="128"/>
                </a:lnTo>
                <a:lnTo>
                  <a:pt x="0" y="71"/>
                </a:lnTo>
                <a:lnTo>
                  <a:pt x="59" y="29"/>
                </a:lnTo>
                <a:lnTo>
                  <a:pt x="175" y="0"/>
                </a:lnTo>
                <a:lnTo>
                  <a:pt x="278" y="43"/>
                </a:lnTo>
                <a:lnTo>
                  <a:pt x="380" y="156"/>
                </a:lnTo>
                <a:lnTo>
                  <a:pt x="395" y="269"/>
                </a:lnTo>
                <a:lnTo>
                  <a:pt x="395" y="1799"/>
                </a:lnTo>
                <a:lnTo>
                  <a:pt x="322" y="1799"/>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59" name="Freeform 159">
            <a:extLst>
              <a:ext uri="{FF2B5EF4-FFF2-40B4-BE49-F238E27FC236}">
                <a16:creationId xmlns:a16="http://schemas.microsoft.com/office/drawing/2014/main" id="{3C4CB625-87ED-4D4C-B529-5EBFB6AB27FE}"/>
              </a:ext>
            </a:extLst>
          </p:cNvPr>
          <p:cNvSpPr>
            <a:spLocks/>
          </p:cNvSpPr>
          <p:nvPr/>
        </p:nvSpPr>
        <p:spPr bwMode="auto">
          <a:xfrm>
            <a:off x="6002338" y="2405063"/>
            <a:ext cx="588962" cy="2867025"/>
          </a:xfrm>
          <a:custGeom>
            <a:avLst/>
            <a:gdLst>
              <a:gd name="T0" fmla="*/ 479081 w 402"/>
              <a:gd name="T1" fmla="*/ 2865438 h 1806"/>
              <a:gd name="T2" fmla="*/ 479081 w 402"/>
              <a:gd name="T3" fmla="*/ 384175 h 1806"/>
              <a:gd name="T4" fmla="*/ 457105 w 402"/>
              <a:gd name="T5" fmla="*/ 249238 h 1806"/>
              <a:gd name="T6" fmla="*/ 391176 w 402"/>
              <a:gd name="T7" fmla="*/ 180975 h 1806"/>
              <a:gd name="T8" fmla="*/ 218297 w 402"/>
              <a:gd name="T9" fmla="*/ 112713 h 1806"/>
              <a:gd name="T10" fmla="*/ 65929 w 402"/>
              <a:gd name="T11" fmla="*/ 203200 h 1806"/>
              <a:gd name="T12" fmla="*/ 0 w 402"/>
              <a:gd name="T13" fmla="*/ 112713 h 1806"/>
              <a:gd name="T14" fmla="*/ 87905 w 402"/>
              <a:gd name="T15" fmla="*/ 46038 h 1806"/>
              <a:gd name="T16" fmla="*/ 260784 w 402"/>
              <a:gd name="T17" fmla="*/ 0 h 1806"/>
              <a:gd name="T18" fmla="*/ 413152 w 402"/>
              <a:gd name="T19" fmla="*/ 68263 h 1806"/>
              <a:gd name="T20" fmla="*/ 565521 w 402"/>
              <a:gd name="T21" fmla="*/ 249238 h 1806"/>
              <a:gd name="T22" fmla="*/ 587497 w 402"/>
              <a:gd name="T23" fmla="*/ 428625 h 1806"/>
              <a:gd name="T24" fmla="*/ 587497 w 402"/>
              <a:gd name="T25" fmla="*/ 2865438 h 1806"/>
              <a:gd name="T26" fmla="*/ 479081 w 402"/>
              <a:gd name="T27" fmla="*/ 2865438 h 1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2" h="1806">
                <a:moveTo>
                  <a:pt x="327" y="1805"/>
                </a:moveTo>
                <a:lnTo>
                  <a:pt x="327" y="242"/>
                </a:lnTo>
                <a:lnTo>
                  <a:pt x="312" y="157"/>
                </a:lnTo>
                <a:lnTo>
                  <a:pt x="267" y="114"/>
                </a:lnTo>
                <a:lnTo>
                  <a:pt x="149" y="71"/>
                </a:lnTo>
                <a:lnTo>
                  <a:pt x="45" y="128"/>
                </a:lnTo>
                <a:lnTo>
                  <a:pt x="0" y="71"/>
                </a:lnTo>
                <a:lnTo>
                  <a:pt x="60" y="29"/>
                </a:lnTo>
                <a:lnTo>
                  <a:pt x="178" y="0"/>
                </a:lnTo>
                <a:lnTo>
                  <a:pt x="282" y="43"/>
                </a:lnTo>
                <a:lnTo>
                  <a:pt x="386" y="157"/>
                </a:lnTo>
                <a:lnTo>
                  <a:pt x="401" y="270"/>
                </a:lnTo>
                <a:lnTo>
                  <a:pt x="401" y="1805"/>
                </a:lnTo>
                <a:lnTo>
                  <a:pt x="327" y="1805"/>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0" name="Freeform 160">
            <a:extLst>
              <a:ext uri="{FF2B5EF4-FFF2-40B4-BE49-F238E27FC236}">
                <a16:creationId xmlns:a16="http://schemas.microsoft.com/office/drawing/2014/main" id="{51E53B8F-1505-2344-8686-8617049410C1}"/>
              </a:ext>
            </a:extLst>
          </p:cNvPr>
          <p:cNvSpPr>
            <a:spLocks/>
          </p:cNvSpPr>
          <p:nvPr/>
        </p:nvSpPr>
        <p:spPr bwMode="auto">
          <a:xfrm>
            <a:off x="3546475" y="4344988"/>
            <a:ext cx="492125" cy="646112"/>
          </a:xfrm>
          <a:custGeom>
            <a:avLst/>
            <a:gdLst>
              <a:gd name="T0" fmla="*/ 21970 w 336"/>
              <a:gd name="T1" fmla="*/ 644525 h 407"/>
              <a:gd name="T2" fmla="*/ 490660 w 336"/>
              <a:gd name="T3" fmla="*/ 22225 h 407"/>
              <a:gd name="T4" fmla="*/ 468690 w 336"/>
              <a:gd name="T5" fmla="*/ 0 h 407"/>
              <a:gd name="T6" fmla="*/ 0 w 336"/>
              <a:gd name="T7" fmla="*/ 622300 h 407"/>
              <a:gd name="T8" fmla="*/ 21970 w 336"/>
              <a:gd name="T9" fmla="*/ 644525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07">
                <a:moveTo>
                  <a:pt x="15" y="406"/>
                </a:moveTo>
                <a:lnTo>
                  <a:pt x="335" y="14"/>
                </a:lnTo>
                <a:lnTo>
                  <a:pt x="320" y="0"/>
                </a:lnTo>
                <a:lnTo>
                  <a:pt x="0" y="392"/>
                </a:lnTo>
                <a:lnTo>
                  <a:pt x="15" y="40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1" name="Freeform 161">
            <a:extLst>
              <a:ext uri="{FF2B5EF4-FFF2-40B4-BE49-F238E27FC236}">
                <a16:creationId xmlns:a16="http://schemas.microsoft.com/office/drawing/2014/main" id="{BEF41C3E-6228-D24D-9518-8254A55D5BCD}"/>
              </a:ext>
            </a:extLst>
          </p:cNvPr>
          <p:cNvSpPr>
            <a:spLocks/>
          </p:cNvSpPr>
          <p:nvPr/>
        </p:nvSpPr>
        <p:spPr bwMode="auto">
          <a:xfrm>
            <a:off x="3546475" y="4344988"/>
            <a:ext cx="501650" cy="655637"/>
          </a:xfrm>
          <a:custGeom>
            <a:avLst/>
            <a:gdLst>
              <a:gd name="T0" fmla="*/ 22002 w 342"/>
              <a:gd name="T1" fmla="*/ 654050 h 413"/>
              <a:gd name="T2" fmla="*/ 500183 w 342"/>
              <a:gd name="T3" fmla="*/ 22225 h 413"/>
              <a:gd name="T4" fmla="*/ 478181 w 342"/>
              <a:gd name="T5" fmla="*/ 0 h 413"/>
              <a:gd name="T6" fmla="*/ 0 w 342"/>
              <a:gd name="T7" fmla="*/ 631825 h 413"/>
              <a:gd name="T8" fmla="*/ 22002 w 342"/>
              <a:gd name="T9" fmla="*/ 654050 h 4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 h="413">
                <a:moveTo>
                  <a:pt x="15" y="412"/>
                </a:moveTo>
                <a:lnTo>
                  <a:pt x="341" y="14"/>
                </a:lnTo>
                <a:lnTo>
                  <a:pt x="326" y="0"/>
                </a:lnTo>
                <a:lnTo>
                  <a:pt x="0" y="398"/>
                </a:lnTo>
                <a:lnTo>
                  <a:pt x="15" y="41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2" name="Freeform 162">
            <a:extLst>
              <a:ext uri="{FF2B5EF4-FFF2-40B4-BE49-F238E27FC236}">
                <a16:creationId xmlns:a16="http://schemas.microsoft.com/office/drawing/2014/main" id="{FE6C5B5B-3EE5-6149-9BC5-4022C1B90BEC}"/>
              </a:ext>
            </a:extLst>
          </p:cNvPr>
          <p:cNvSpPr>
            <a:spLocks/>
          </p:cNvSpPr>
          <p:nvPr/>
        </p:nvSpPr>
        <p:spPr bwMode="auto">
          <a:xfrm>
            <a:off x="6850063" y="2698750"/>
            <a:ext cx="304800" cy="474663"/>
          </a:xfrm>
          <a:custGeom>
            <a:avLst/>
            <a:gdLst>
              <a:gd name="T0" fmla="*/ 0 w 208"/>
              <a:gd name="T1" fmla="*/ 0 h 299"/>
              <a:gd name="T2" fmla="*/ 303335 w 208"/>
              <a:gd name="T3" fmla="*/ 0 h 299"/>
              <a:gd name="T4" fmla="*/ 303335 w 208"/>
              <a:gd name="T5" fmla="*/ 473075 h 299"/>
              <a:gd name="T6" fmla="*/ 0 w 208"/>
              <a:gd name="T7" fmla="*/ 473075 h 299"/>
              <a:gd name="T8" fmla="*/ 0 w 208"/>
              <a:gd name="T9" fmla="*/ 0 h 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299">
                <a:moveTo>
                  <a:pt x="0" y="0"/>
                </a:moveTo>
                <a:lnTo>
                  <a:pt x="207" y="0"/>
                </a:lnTo>
                <a:lnTo>
                  <a:pt x="207" y="298"/>
                </a:lnTo>
                <a:lnTo>
                  <a:pt x="0" y="298"/>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3" name="Freeform 163">
            <a:extLst>
              <a:ext uri="{FF2B5EF4-FFF2-40B4-BE49-F238E27FC236}">
                <a16:creationId xmlns:a16="http://schemas.microsoft.com/office/drawing/2014/main" id="{CA29ECFB-B316-0B49-BCD8-535F8FC4CB74}"/>
              </a:ext>
            </a:extLst>
          </p:cNvPr>
          <p:cNvSpPr>
            <a:spLocks/>
          </p:cNvSpPr>
          <p:nvPr/>
        </p:nvSpPr>
        <p:spPr bwMode="auto">
          <a:xfrm>
            <a:off x="6959600" y="3171825"/>
            <a:ext cx="153988" cy="25400"/>
          </a:xfrm>
          <a:custGeom>
            <a:avLst/>
            <a:gdLst>
              <a:gd name="T0" fmla="*/ 0 w 105"/>
              <a:gd name="T1" fmla="*/ 0 h 16"/>
              <a:gd name="T2" fmla="*/ 152521 w 105"/>
              <a:gd name="T3" fmla="*/ 0 h 16"/>
              <a:gd name="T4" fmla="*/ 152521 w 105"/>
              <a:gd name="T5" fmla="*/ 23813 h 16"/>
              <a:gd name="T6" fmla="*/ 0 w 105"/>
              <a:gd name="T7" fmla="*/ 23813 h 16"/>
              <a:gd name="T8" fmla="*/ 0 w 10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6">
                <a:moveTo>
                  <a:pt x="0" y="0"/>
                </a:moveTo>
                <a:lnTo>
                  <a:pt x="104" y="0"/>
                </a:lnTo>
                <a:lnTo>
                  <a:pt x="104" y="15"/>
                </a:lnTo>
                <a:lnTo>
                  <a:pt x="0" y="15"/>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4" name="Freeform 164">
            <a:extLst>
              <a:ext uri="{FF2B5EF4-FFF2-40B4-BE49-F238E27FC236}">
                <a16:creationId xmlns:a16="http://schemas.microsoft.com/office/drawing/2014/main" id="{68D5DA29-FADF-8447-8618-B73E809C7569}"/>
              </a:ext>
            </a:extLst>
          </p:cNvPr>
          <p:cNvSpPr>
            <a:spLocks/>
          </p:cNvSpPr>
          <p:nvPr/>
        </p:nvSpPr>
        <p:spPr bwMode="auto">
          <a:xfrm>
            <a:off x="7023100" y="2743200"/>
            <a:ext cx="90488" cy="25400"/>
          </a:xfrm>
          <a:custGeom>
            <a:avLst/>
            <a:gdLst>
              <a:gd name="T0" fmla="*/ 0 w 61"/>
              <a:gd name="T1" fmla="*/ 0 h 16"/>
              <a:gd name="T2" fmla="*/ 89005 w 61"/>
              <a:gd name="T3" fmla="*/ 0 h 16"/>
              <a:gd name="T4" fmla="*/ 89005 w 61"/>
              <a:gd name="T5" fmla="*/ 23813 h 16"/>
              <a:gd name="T6" fmla="*/ 0 w 61"/>
              <a:gd name="T7" fmla="*/ 23813 h 16"/>
              <a:gd name="T8" fmla="*/ 0 w 61"/>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6">
                <a:moveTo>
                  <a:pt x="0" y="0"/>
                </a:moveTo>
                <a:lnTo>
                  <a:pt x="60" y="0"/>
                </a:lnTo>
                <a:lnTo>
                  <a:pt x="60" y="15"/>
                </a:lnTo>
                <a:lnTo>
                  <a:pt x="0" y="15"/>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5" name="Freeform 165">
            <a:extLst>
              <a:ext uri="{FF2B5EF4-FFF2-40B4-BE49-F238E27FC236}">
                <a16:creationId xmlns:a16="http://schemas.microsoft.com/office/drawing/2014/main" id="{DBE3A69B-DD6F-274D-8B55-E93D9EDCDF48}"/>
              </a:ext>
            </a:extLst>
          </p:cNvPr>
          <p:cNvSpPr>
            <a:spLocks/>
          </p:cNvSpPr>
          <p:nvPr/>
        </p:nvSpPr>
        <p:spPr bwMode="auto">
          <a:xfrm>
            <a:off x="7023100" y="2789238"/>
            <a:ext cx="90488" cy="23812"/>
          </a:xfrm>
          <a:custGeom>
            <a:avLst/>
            <a:gdLst>
              <a:gd name="T0" fmla="*/ 0 w 61"/>
              <a:gd name="T1" fmla="*/ 0 h 15"/>
              <a:gd name="T2" fmla="*/ 89005 w 61"/>
              <a:gd name="T3" fmla="*/ 0 h 15"/>
              <a:gd name="T4" fmla="*/ 89005 w 61"/>
              <a:gd name="T5" fmla="*/ 22225 h 15"/>
              <a:gd name="T6" fmla="*/ 0 w 61"/>
              <a:gd name="T7" fmla="*/ 22225 h 15"/>
              <a:gd name="T8" fmla="*/ 0 w 6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5">
                <a:moveTo>
                  <a:pt x="0" y="0"/>
                </a:moveTo>
                <a:lnTo>
                  <a:pt x="60" y="0"/>
                </a:lnTo>
                <a:lnTo>
                  <a:pt x="60" y="14"/>
                </a:lnTo>
                <a:lnTo>
                  <a:pt x="0" y="14"/>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6" name="Freeform 166">
            <a:extLst>
              <a:ext uri="{FF2B5EF4-FFF2-40B4-BE49-F238E27FC236}">
                <a16:creationId xmlns:a16="http://schemas.microsoft.com/office/drawing/2014/main" id="{9CB15E89-11BD-B244-8258-20D0B2ABFA85}"/>
              </a:ext>
            </a:extLst>
          </p:cNvPr>
          <p:cNvSpPr>
            <a:spLocks/>
          </p:cNvSpPr>
          <p:nvPr/>
        </p:nvSpPr>
        <p:spPr bwMode="auto">
          <a:xfrm>
            <a:off x="7023100" y="2833688"/>
            <a:ext cx="90488" cy="47625"/>
          </a:xfrm>
          <a:custGeom>
            <a:avLst/>
            <a:gdLst>
              <a:gd name="T0" fmla="*/ 0 w 61"/>
              <a:gd name="T1" fmla="*/ 0 h 30"/>
              <a:gd name="T2" fmla="*/ 89005 w 61"/>
              <a:gd name="T3" fmla="*/ 0 h 30"/>
              <a:gd name="T4" fmla="*/ 89005 w 61"/>
              <a:gd name="T5" fmla="*/ 46038 h 30"/>
              <a:gd name="T6" fmla="*/ 0 w 61"/>
              <a:gd name="T7" fmla="*/ 46038 h 30"/>
              <a:gd name="T8" fmla="*/ 0 w 61"/>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0">
                <a:moveTo>
                  <a:pt x="0" y="0"/>
                </a:moveTo>
                <a:lnTo>
                  <a:pt x="60" y="0"/>
                </a:lnTo>
                <a:lnTo>
                  <a:pt x="60" y="29"/>
                </a:lnTo>
                <a:lnTo>
                  <a:pt x="0" y="29"/>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7" name="Freeform 167">
            <a:extLst>
              <a:ext uri="{FF2B5EF4-FFF2-40B4-BE49-F238E27FC236}">
                <a16:creationId xmlns:a16="http://schemas.microsoft.com/office/drawing/2014/main" id="{1577300B-4327-784B-AAF3-9E68A931E6B4}"/>
              </a:ext>
            </a:extLst>
          </p:cNvPr>
          <p:cNvSpPr>
            <a:spLocks/>
          </p:cNvSpPr>
          <p:nvPr/>
        </p:nvSpPr>
        <p:spPr bwMode="auto">
          <a:xfrm>
            <a:off x="7023100" y="2901950"/>
            <a:ext cx="90488" cy="23813"/>
          </a:xfrm>
          <a:custGeom>
            <a:avLst/>
            <a:gdLst>
              <a:gd name="T0" fmla="*/ 0 w 61"/>
              <a:gd name="T1" fmla="*/ 0 h 15"/>
              <a:gd name="T2" fmla="*/ 89005 w 61"/>
              <a:gd name="T3" fmla="*/ 0 h 15"/>
              <a:gd name="T4" fmla="*/ 89005 w 61"/>
              <a:gd name="T5" fmla="*/ 22225 h 15"/>
              <a:gd name="T6" fmla="*/ 0 w 61"/>
              <a:gd name="T7" fmla="*/ 22225 h 15"/>
              <a:gd name="T8" fmla="*/ 0 w 6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5">
                <a:moveTo>
                  <a:pt x="0" y="0"/>
                </a:moveTo>
                <a:lnTo>
                  <a:pt x="60" y="0"/>
                </a:lnTo>
                <a:lnTo>
                  <a:pt x="60" y="14"/>
                </a:lnTo>
                <a:lnTo>
                  <a:pt x="0" y="14"/>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68" name="Freeform 168">
            <a:extLst>
              <a:ext uri="{FF2B5EF4-FFF2-40B4-BE49-F238E27FC236}">
                <a16:creationId xmlns:a16="http://schemas.microsoft.com/office/drawing/2014/main" id="{61706CE1-CB55-174A-948E-2077A82DB13B}"/>
              </a:ext>
            </a:extLst>
          </p:cNvPr>
          <p:cNvSpPr>
            <a:spLocks/>
          </p:cNvSpPr>
          <p:nvPr/>
        </p:nvSpPr>
        <p:spPr bwMode="auto">
          <a:xfrm>
            <a:off x="7023100" y="2946400"/>
            <a:ext cx="90488" cy="25400"/>
          </a:xfrm>
          <a:custGeom>
            <a:avLst/>
            <a:gdLst>
              <a:gd name="T0" fmla="*/ 0 w 61"/>
              <a:gd name="T1" fmla="*/ 0 h 16"/>
              <a:gd name="T2" fmla="*/ 89005 w 61"/>
              <a:gd name="T3" fmla="*/ 0 h 16"/>
              <a:gd name="T4" fmla="*/ 89005 w 61"/>
              <a:gd name="T5" fmla="*/ 23813 h 16"/>
              <a:gd name="T6" fmla="*/ 0 w 61"/>
              <a:gd name="T7" fmla="*/ 23813 h 16"/>
              <a:gd name="T8" fmla="*/ 0 w 61"/>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6">
                <a:moveTo>
                  <a:pt x="0" y="0"/>
                </a:moveTo>
                <a:lnTo>
                  <a:pt x="60" y="0"/>
                </a:lnTo>
                <a:lnTo>
                  <a:pt x="60" y="15"/>
                </a:lnTo>
                <a:lnTo>
                  <a:pt x="0" y="15"/>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52" name="Line 169">
            <a:extLst>
              <a:ext uri="{FF2B5EF4-FFF2-40B4-BE49-F238E27FC236}">
                <a16:creationId xmlns:a16="http://schemas.microsoft.com/office/drawing/2014/main" id="{E099388A-B000-6945-A667-276850CD4124}"/>
              </a:ext>
            </a:extLst>
          </p:cNvPr>
          <p:cNvSpPr>
            <a:spLocks noChangeShapeType="1"/>
          </p:cNvSpPr>
          <p:nvPr/>
        </p:nvSpPr>
        <p:spPr bwMode="auto">
          <a:xfrm flipV="1">
            <a:off x="6959600" y="4040188"/>
            <a:ext cx="0" cy="6985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53" name="Line 170">
            <a:extLst>
              <a:ext uri="{FF2B5EF4-FFF2-40B4-BE49-F238E27FC236}">
                <a16:creationId xmlns:a16="http://schemas.microsoft.com/office/drawing/2014/main" id="{78DD8000-F0D2-0A43-8A90-30FF07F26DC0}"/>
              </a:ext>
            </a:extLst>
          </p:cNvPr>
          <p:cNvSpPr>
            <a:spLocks noChangeShapeType="1"/>
          </p:cNvSpPr>
          <p:nvPr/>
        </p:nvSpPr>
        <p:spPr bwMode="auto">
          <a:xfrm>
            <a:off x="7035800" y="4187825"/>
            <a:ext cx="206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771" name="Freeform 171">
            <a:extLst>
              <a:ext uri="{FF2B5EF4-FFF2-40B4-BE49-F238E27FC236}">
                <a16:creationId xmlns:a16="http://schemas.microsoft.com/office/drawing/2014/main" id="{E1F638C0-3566-C642-B06E-25A1E45DDC0C}"/>
              </a:ext>
            </a:extLst>
          </p:cNvPr>
          <p:cNvSpPr>
            <a:spLocks/>
          </p:cNvSpPr>
          <p:nvPr/>
        </p:nvSpPr>
        <p:spPr bwMode="auto">
          <a:xfrm>
            <a:off x="3743325" y="4119563"/>
            <a:ext cx="142875" cy="239712"/>
          </a:xfrm>
          <a:custGeom>
            <a:avLst/>
            <a:gdLst>
              <a:gd name="T0" fmla="*/ 39364 w 98"/>
              <a:gd name="T1" fmla="*/ 238125 h 151"/>
              <a:gd name="T2" fmla="*/ 0 w 98"/>
              <a:gd name="T3" fmla="*/ 20637 h 151"/>
              <a:gd name="T4" fmla="*/ 102054 w 98"/>
              <a:gd name="T5" fmla="*/ 0 h 151"/>
              <a:gd name="T6" fmla="*/ 141417 w 98"/>
              <a:gd name="T7" fmla="*/ 195262 h 151"/>
              <a:gd name="T8" fmla="*/ 39364 w 98"/>
              <a:gd name="T9" fmla="*/ 238125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51">
                <a:moveTo>
                  <a:pt x="27" y="150"/>
                </a:moveTo>
                <a:lnTo>
                  <a:pt x="0" y="13"/>
                </a:lnTo>
                <a:lnTo>
                  <a:pt x="70" y="0"/>
                </a:lnTo>
                <a:lnTo>
                  <a:pt x="97" y="123"/>
                </a:lnTo>
                <a:lnTo>
                  <a:pt x="27" y="15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2" name="Freeform 172">
            <a:extLst>
              <a:ext uri="{FF2B5EF4-FFF2-40B4-BE49-F238E27FC236}">
                <a16:creationId xmlns:a16="http://schemas.microsoft.com/office/drawing/2014/main" id="{6F52D96B-9126-AC4B-BF4D-BD17C8E0447E}"/>
              </a:ext>
            </a:extLst>
          </p:cNvPr>
          <p:cNvSpPr>
            <a:spLocks/>
          </p:cNvSpPr>
          <p:nvPr/>
        </p:nvSpPr>
        <p:spPr bwMode="auto">
          <a:xfrm>
            <a:off x="3743325" y="4119563"/>
            <a:ext cx="152400" cy="249237"/>
          </a:xfrm>
          <a:custGeom>
            <a:avLst/>
            <a:gdLst>
              <a:gd name="T0" fmla="*/ 42496 w 104"/>
              <a:gd name="T1" fmla="*/ 247650 h 157"/>
              <a:gd name="T2" fmla="*/ 0 w 104"/>
              <a:gd name="T3" fmla="*/ 22225 h 157"/>
              <a:gd name="T4" fmla="*/ 108438 w 104"/>
              <a:gd name="T5" fmla="*/ 0 h 157"/>
              <a:gd name="T6" fmla="*/ 150935 w 104"/>
              <a:gd name="T7" fmla="*/ 203200 h 157"/>
              <a:gd name="T8" fmla="*/ 42496 w 104"/>
              <a:gd name="T9" fmla="*/ 24765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157">
                <a:moveTo>
                  <a:pt x="29" y="156"/>
                </a:moveTo>
                <a:lnTo>
                  <a:pt x="0" y="14"/>
                </a:lnTo>
                <a:lnTo>
                  <a:pt x="74" y="0"/>
                </a:lnTo>
                <a:lnTo>
                  <a:pt x="103" y="128"/>
                </a:lnTo>
                <a:lnTo>
                  <a:pt x="29" y="15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3" name="Freeform 173">
            <a:extLst>
              <a:ext uri="{FF2B5EF4-FFF2-40B4-BE49-F238E27FC236}">
                <a16:creationId xmlns:a16="http://schemas.microsoft.com/office/drawing/2014/main" id="{8B060BC7-CB52-D840-BB41-6AB015F8FA70}"/>
              </a:ext>
            </a:extLst>
          </p:cNvPr>
          <p:cNvSpPr>
            <a:spLocks/>
          </p:cNvSpPr>
          <p:nvPr/>
        </p:nvSpPr>
        <p:spPr bwMode="auto">
          <a:xfrm>
            <a:off x="3481388" y="3105150"/>
            <a:ext cx="34925" cy="36513"/>
          </a:xfrm>
          <a:custGeom>
            <a:avLst/>
            <a:gdLst>
              <a:gd name="T0" fmla="*/ 0 w 24"/>
              <a:gd name="T1" fmla="*/ 0 h 23"/>
              <a:gd name="T2" fmla="*/ 33470 w 24"/>
              <a:gd name="T3" fmla="*/ 0 h 23"/>
              <a:gd name="T4" fmla="*/ 33470 w 24"/>
              <a:gd name="T5" fmla="*/ 34925 h 23"/>
              <a:gd name="T6" fmla="*/ 0 w 24"/>
              <a:gd name="T7" fmla="*/ 34925 h 23"/>
              <a:gd name="T8" fmla="*/ 0 w 24"/>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0"/>
                </a:moveTo>
                <a:lnTo>
                  <a:pt x="23" y="0"/>
                </a:lnTo>
                <a:lnTo>
                  <a:pt x="23" y="22"/>
                </a:lnTo>
                <a:lnTo>
                  <a:pt x="0" y="22"/>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4" name="Freeform 174">
            <a:extLst>
              <a:ext uri="{FF2B5EF4-FFF2-40B4-BE49-F238E27FC236}">
                <a16:creationId xmlns:a16="http://schemas.microsoft.com/office/drawing/2014/main" id="{987FFB96-2C38-C242-8BCE-5E7405C4E678}"/>
              </a:ext>
            </a:extLst>
          </p:cNvPr>
          <p:cNvSpPr>
            <a:spLocks/>
          </p:cNvSpPr>
          <p:nvPr/>
        </p:nvSpPr>
        <p:spPr bwMode="auto">
          <a:xfrm>
            <a:off x="3481388" y="3105150"/>
            <a:ext cx="44450" cy="46038"/>
          </a:xfrm>
          <a:custGeom>
            <a:avLst/>
            <a:gdLst>
              <a:gd name="T0" fmla="*/ 0 w 30"/>
              <a:gd name="T1" fmla="*/ 0 h 29"/>
              <a:gd name="T2" fmla="*/ 42968 w 30"/>
              <a:gd name="T3" fmla="*/ 0 h 29"/>
              <a:gd name="T4" fmla="*/ 42968 w 30"/>
              <a:gd name="T5" fmla="*/ 44450 h 29"/>
              <a:gd name="T6" fmla="*/ 0 w 30"/>
              <a:gd name="T7" fmla="*/ 44450 h 29"/>
              <a:gd name="T8" fmla="*/ 0 w 30"/>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9">
                <a:moveTo>
                  <a:pt x="0" y="0"/>
                </a:moveTo>
                <a:lnTo>
                  <a:pt x="29" y="0"/>
                </a:lnTo>
                <a:lnTo>
                  <a:pt x="29" y="28"/>
                </a:lnTo>
                <a:lnTo>
                  <a:pt x="0" y="28"/>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5" name="Freeform 175">
            <a:extLst>
              <a:ext uri="{FF2B5EF4-FFF2-40B4-BE49-F238E27FC236}">
                <a16:creationId xmlns:a16="http://schemas.microsoft.com/office/drawing/2014/main" id="{1FC7412C-0801-664A-B3DA-C4BD33339733}"/>
              </a:ext>
            </a:extLst>
          </p:cNvPr>
          <p:cNvSpPr>
            <a:spLocks/>
          </p:cNvSpPr>
          <p:nvPr/>
        </p:nvSpPr>
        <p:spPr bwMode="auto">
          <a:xfrm>
            <a:off x="5349875" y="2314575"/>
            <a:ext cx="188913" cy="150813"/>
          </a:xfrm>
          <a:custGeom>
            <a:avLst/>
            <a:gdLst>
              <a:gd name="T0" fmla="*/ 0 w 129"/>
              <a:gd name="T1" fmla="*/ 107950 h 95"/>
              <a:gd name="T2" fmla="*/ 0 w 129"/>
              <a:gd name="T3" fmla="*/ 0 h 95"/>
              <a:gd name="T4" fmla="*/ 187449 w 129"/>
              <a:gd name="T5" fmla="*/ 42863 h 95"/>
              <a:gd name="T6" fmla="*/ 166946 w 129"/>
              <a:gd name="T7" fmla="*/ 149225 h 95"/>
              <a:gd name="T8" fmla="*/ 0 w 129"/>
              <a:gd name="T9" fmla="*/ 10795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95">
                <a:moveTo>
                  <a:pt x="0" y="68"/>
                </a:moveTo>
                <a:lnTo>
                  <a:pt x="0" y="0"/>
                </a:lnTo>
                <a:lnTo>
                  <a:pt x="128" y="27"/>
                </a:lnTo>
                <a:lnTo>
                  <a:pt x="114" y="94"/>
                </a:lnTo>
                <a:lnTo>
                  <a:pt x="0" y="6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6" name="Freeform 176">
            <a:extLst>
              <a:ext uri="{FF2B5EF4-FFF2-40B4-BE49-F238E27FC236}">
                <a16:creationId xmlns:a16="http://schemas.microsoft.com/office/drawing/2014/main" id="{64B3F838-EEB3-814B-9299-B9E43EB89FB0}"/>
              </a:ext>
            </a:extLst>
          </p:cNvPr>
          <p:cNvSpPr>
            <a:spLocks/>
          </p:cNvSpPr>
          <p:nvPr/>
        </p:nvSpPr>
        <p:spPr bwMode="auto">
          <a:xfrm>
            <a:off x="5349875" y="2314575"/>
            <a:ext cx="198438" cy="160338"/>
          </a:xfrm>
          <a:custGeom>
            <a:avLst/>
            <a:gdLst>
              <a:gd name="T0" fmla="*/ 0 w 135"/>
              <a:gd name="T1" fmla="*/ 114300 h 101"/>
              <a:gd name="T2" fmla="*/ 0 w 135"/>
              <a:gd name="T3" fmla="*/ 0 h 101"/>
              <a:gd name="T4" fmla="*/ 196968 w 135"/>
              <a:gd name="T5" fmla="*/ 46038 h 101"/>
              <a:gd name="T6" fmla="*/ 174919 w 135"/>
              <a:gd name="T7" fmla="*/ 158750 h 101"/>
              <a:gd name="T8" fmla="*/ 0 w 135"/>
              <a:gd name="T9" fmla="*/ 11430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101">
                <a:moveTo>
                  <a:pt x="0" y="72"/>
                </a:moveTo>
                <a:lnTo>
                  <a:pt x="0" y="0"/>
                </a:lnTo>
                <a:lnTo>
                  <a:pt x="134" y="29"/>
                </a:lnTo>
                <a:lnTo>
                  <a:pt x="119" y="100"/>
                </a:lnTo>
                <a:lnTo>
                  <a:pt x="0" y="7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7" name="Freeform 177">
            <a:extLst>
              <a:ext uri="{FF2B5EF4-FFF2-40B4-BE49-F238E27FC236}">
                <a16:creationId xmlns:a16="http://schemas.microsoft.com/office/drawing/2014/main" id="{4FF4B017-EAB9-3943-AD36-02EE745307D0}"/>
              </a:ext>
            </a:extLst>
          </p:cNvPr>
          <p:cNvSpPr>
            <a:spLocks/>
          </p:cNvSpPr>
          <p:nvPr/>
        </p:nvSpPr>
        <p:spPr bwMode="auto">
          <a:xfrm>
            <a:off x="5349875" y="2428875"/>
            <a:ext cx="146050" cy="127000"/>
          </a:xfrm>
          <a:custGeom>
            <a:avLst/>
            <a:gdLst>
              <a:gd name="T0" fmla="*/ 0 w 99"/>
              <a:gd name="T1" fmla="*/ 104775 h 80"/>
              <a:gd name="T2" fmla="*/ 20654 w 99"/>
              <a:gd name="T3" fmla="*/ 0 h 80"/>
              <a:gd name="T4" fmla="*/ 144575 w 99"/>
              <a:gd name="T5" fmla="*/ 41275 h 80"/>
              <a:gd name="T6" fmla="*/ 123921 w 99"/>
              <a:gd name="T7" fmla="*/ 125413 h 80"/>
              <a:gd name="T8" fmla="*/ 0 w 99"/>
              <a:gd name="T9" fmla="*/ 104775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0">
                <a:moveTo>
                  <a:pt x="0" y="66"/>
                </a:moveTo>
                <a:lnTo>
                  <a:pt x="14" y="0"/>
                </a:lnTo>
                <a:lnTo>
                  <a:pt x="98" y="26"/>
                </a:lnTo>
                <a:lnTo>
                  <a:pt x="84" y="79"/>
                </a:lnTo>
                <a:lnTo>
                  <a:pt x="0" y="6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8" name="Freeform 178">
            <a:extLst>
              <a:ext uri="{FF2B5EF4-FFF2-40B4-BE49-F238E27FC236}">
                <a16:creationId xmlns:a16="http://schemas.microsoft.com/office/drawing/2014/main" id="{576642CC-EC9F-D548-A6E1-48AE38C4C881}"/>
              </a:ext>
            </a:extLst>
          </p:cNvPr>
          <p:cNvSpPr>
            <a:spLocks/>
          </p:cNvSpPr>
          <p:nvPr/>
        </p:nvSpPr>
        <p:spPr bwMode="auto">
          <a:xfrm>
            <a:off x="5349875" y="2428875"/>
            <a:ext cx="153988" cy="136525"/>
          </a:xfrm>
          <a:custGeom>
            <a:avLst/>
            <a:gdLst>
              <a:gd name="T0" fmla="*/ 0 w 105"/>
              <a:gd name="T1" fmla="*/ 112713 h 86"/>
              <a:gd name="T2" fmla="*/ 21998 w 105"/>
              <a:gd name="T3" fmla="*/ 0 h 86"/>
              <a:gd name="T4" fmla="*/ 152521 w 105"/>
              <a:gd name="T5" fmla="*/ 44450 h 86"/>
              <a:gd name="T6" fmla="*/ 130523 w 105"/>
              <a:gd name="T7" fmla="*/ 134938 h 86"/>
              <a:gd name="T8" fmla="*/ 0 w 105"/>
              <a:gd name="T9" fmla="*/ 112713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86">
                <a:moveTo>
                  <a:pt x="0" y="71"/>
                </a:moveTo>
                <a:lnTo>
                  <a:pt x="15" y="0"/>
                </a:lnTo>
                <a:lnTo>
                  <a:pt x="104" y="28"/>
                </a:lnTo>
                <a:lnTo>
                  <a:pt x="89" y="85"/>
                </a:lnTo>
                <a:lnTo>
                  <a:pt x="0" y="71"/>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79" name="Freeform 179">
            <a:extLst>
              <a:ext uri="{FF2B5EF4-FFF2-40B4-BE49-F238E27FC236}">
                <a16:creationId xmlns:a16="http://schemas.microsoft.com/office/drawing/2014/main" id="{1B5B058A-6A84-604F-A714-4BC59A804EB4}"/>
              </a:ext>
            </a:extLst>
          </p:cNvPr>
          <p:cNvSpPr>
            <a:spLocks/>
          </p:cNvSpPr>
          <p:nvPr/>
        </p:nvSpPr>
        <p:spPr bwMode="auto">
          <a:xfrm>
            <a:off x="6219825" y="5089525"/>
            <a:ext cx="209550" cy="239713"/>
          </a:xfrm>
          <a:custGeom>
            <a:avLst/>
            <a:gdLst>
              <a:gd name="T0" fmla="*/ 165588 w 143"/>
              <a:gd name="T1" fmla="*/ 238125 h 151"/>
              <a:gd name="T2" fmla="*/ 0 w 143"/>
              <a:gd name="T3" fmla="*/ 44450 h 151"/>
              <a:gd name="T4" fmla="*/ 41031 w 143"/>
              <a:gd name="T5" fmla="*/ 0 h 151"/>
              <a:gd name="T6" fmla="*/ 208085 w 143"/>
              <a:gd name="T7" fmla="*/ 195263 h 151"/>
              <a:gd name="T8" fmla="*/ 165588 w 143"/>
              <a:gd name="T9" fmla="*/ 238125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 h="151">
                <a:moveTo>
                  <a:pt x="113" y="150"/>
                </a:moveTo>
                <a:lnTo>
                  <a:pt x="0" y="28"/>
                </a:lnTo>
                <a:lnTo>
                  <a:pt x="28" y="0"/>
                </a:lnTo>
                <a:lnTo>
                  <a:pt x="142" y="123"/>
                </a:lnTo>
                <a:lnTo>
                  <a:pt x="113" y="150"/>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0" name="Freeform 180">
            <a:extLst>
              <a:ext uri="{FF2B5EF4-FFF2-40B4-BE49-F238E27FC236}">
                <a16:creationId xmlns:a16="http://schemas.microsoft.com/office/drawing/2014/main" id="{633EFF46-851B-D444-8064-A39EFE658DF6}"/>
              </a:ext>
            </a:extLst>
          </p:cNvPr>
          <p:cNvSpPr>
            <a:spLocks/>
          </p:cNvSpPr>
          <p:nvPr/>
        </p:nvSpPr>
        <p:spPr bwMode="auto">
          <a:xfrm>
            <a:off x="6219825" y="5089525"/>
            <a:ext cx="219075" cy="249238"/>
          </a:xfrm>
          <a:custGeom>
            <a:avLst/>
            <a:gdLst>
              <a:gd name="T0" fmla="*/ 173496 w 149"/>
              <a:gd name="T1" fmla="*/ 247650 h 157"/>
              <a:gd name="T2" fmla="*/ 0 w 149"/>
              <a:gd name="T3" fmla="*/ 46038 h 157"/>
              <a:gd name="T4" fmla="*/ 42639 w 149"/>
              <a:gd name="T5" fmla="*/ 0 h 157"/>
              <a:gd name="T6" fmla="*/ 217605 w 149"/>
              <a:gd name="T7" fmla="*/ 203200 h 157"/>
              <a:gd name="T8" fmla="*/ 173496 w 149"/>
              <a:gd name="T9" fmla="*/ 24765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57">
                <a:moveTo>
                  <a:pt x="118" y="156"/>
                </a:moveTo>
                <a:lnTo>
                  <a:pt x="0" y="29"/>
                </a:lnTo>
                <a:lnTo>
                  <a:pt x="29" y="0"/>
                </a:lnTo>
                <a:lnTo>
                  <a:pt x="148" y="128"/>
                </a:lnTo>
                <a:lnTo>
                  <a:pt x="118" y="15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1" name="Freeform 181">
            <a:extLst>
              <a:ext uri="{FF2B5EF4-FFF2-40B4-BE49-F238E27FC236}">
                <a16:creationId xmlns:a16="http://schemas.microsoft.com/office/drawing/2014/main" id="{634C45BE-BADE-F245-B584-B25D9E90312A}"/>
              </a:ext>
            </a:extLst>
          </p:cNvPr>
          <p:cNvSpPr>
            <a:spLocks/>
          </p:cNvSpPr>
          <p:nvPr/>
        </p:nvSpPr>
        <p:spPr bwMode="auto">
          <a:xfrm>
            <a:off x="6915150" y="4006850"/>
            <a:ext cx="176213" cy="227013"/>
          </a:xfrm>
          <a:custGeom>
            <a:avLst/>
            <a:gdLst>
              <a:gd name="T0" fmla="*/ 0 w 120"/>
              <a:gd name="T1" fmla="*/ 0 h 143"/>
              <a:gd name="T2" fmla="*/ 22027 w 120"/>
              <a:gd name="T3" fmla="*/ 68263 h 143"/>
              <a:gd name="T4" fmla="*/ 66080 w 120"/>
              <a:gd name="T5" fmla="*/ 134938 h 143"/>
              <a:gd name="T6" fmla="*/ 108665 w 120"/>
              <a:gd name="T7" fmla="*/ 180975 h 143"/>
              <a:gd name="T8" fmla="*/ 152718 w 120"/>
              <a:gd name="T9" fmla="*/ 225425 h 143"/>
              <a:gd name="T10" fmla="*/ 174745 w 120"/>
              <a:gd name="T11" fmla="*/ 203200 h 143"/>
              <a:gd name="T12" fmla="*/ 130691 w 120"/>
              <a:gd name="T13" fmla="*/ 134938 h 143"/>
              <a:gd name="T14" fmla="*/ 108665 w 120"/>
              <a:gd name="T15" fmla="*/ 112713 h 143"/>
              <a:gd name="T16" fmla="*/ 66080 w 120"/>
              <a:gd name="T17" fmla="*/ 68263 h 143"/>
              <a:gd name="T18" fmla="*/ 44053 w 120"/>
              <a:gd name="T19" fmla="*/ 46038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143">
                <a:moveTo>
                  <a:pt x="0" y="0"/>
                </a:moveTo>
                <a:lnTo>
                  <a:pt x="15" y="43"/>
                </a:lnTo>
                <a:lnTo>
                  <a:pt x="45" y="85"/>
                </a:lnTo>
                <a:lnTo>
                  <a:pt x="74" y="114"/>
                </a:lnTo>
                <a:lnTo>
                  <a:pt x="104" y="142"/>
                </a:lnTo>
                <a:lnTo>
                  <a:pt x="119" y="128"/>
                </a:lnTo>
                <a:lnTo>
                  <a:pt x="89" y="85"/>
                </a:lnTo>
                <a:lnTo>
                  <a:pt x="74" y="71"/>
                </a:lnTo>
                <a:lnTo>
                  <a:pt x="45" y="43"/>
                </a:lnTo>
                <a:lnTo>
                  <a:pt x="30" y="29"/>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65" name="Line 182">
            <a:extLst>
              <a:ext uri="{FF2B5EF4-FFF2-40B4-BE49-F238E27FC236}">
                <a16:creationId xmlns:a16="http://schemas.microsoft.com/office/drawing/2014/main" id="{C68FB363-064A-CA47-AED0-0451EB630740}"/>
              </a:ext>
            </a:extLst>
          </p:cNvPr>
          <p:cNvSpPr>
            <a:spLocks noChangeShapeType="1"/>
          </p:cNvSpPr>
          <p:nvPr/>
        </p:nvSpPr>
        <p:spPr bwMode="auto">
          <a:xfrm flipV="1">
            <a:off x="7023100" y="4152900"/>
            <a:ext cx="22225" cy="47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66" name="Line 183">
            <a:extLst>
              <a:ext uri="{FF2B5EF4-FFF2-40B4-BE49-F238E27FC236}">
                <a16:creationId xmlns:a16="http://schemas.microsoft.com/office/drawing/2014/main" id="{98193617-AFC9-754E-B533-19B7826D12D9}"/>
              </a:ext>
            </a:extLst>
          </p:cNvPr>
          <p:cNvSpPr>
            <a:spLocks noChangeShapeType="1"/>
          </p:cNvSpPr>
          <p:nvPr/>
        </p:nvSpPr>
        <p:spPr bwMode="auto">
          <a:xfrm flipH="1" flipV="1">
            <a:off x="3892550" y="4003675"/>
            <a:ext cx="112713" cy="366713"/>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784" name="Freeform 184">
            <a:extLst>
              <a:ext uri="{FF2B5EF4-FFF2-40B4-BE49-F238E27FC236}">
                <a16:creationId xmlns:a16="http://schemas.microsoft.com/office/drawing/2014/main" id="{DB0E22DA-098E-0845-82F8-4DEC5993455B}"/>
              </a:ext>
            </a:extLst>
          </p:cNvPr>
          <p:cNvSpPr>
            <a:spLocks/>
          </p:cNvSpPr>
          <p:nvPr/>
        </p:nvSpPr>
        <p:spPr bwMode="auto">
          <a:xfrm>
            <a:off x="3762375" y="4165600"/>
            <a:ext cx="103188" cy="127000"/>
          </a:xfrm>
          <a:custGeom>
            <a:avLst/>
            <a:gdLst>
              <a:gd name="T0" fmla="*/ 20638 w 70"/>
              <a:gd name="T1" fmla="*/ 125413 h 80"/>
              <a:gd name="T2" fmla="*/ 101714 w 70"/>
              <a:gd name="T3" fmla="*/ 104775 h 80"/>
              <a:gd name="T4" fmla="*/ 81076 w 70"/>
              <a:gd name="T5" fmla="*/ 0 h 80"/>
              <a:gd name="T6" fmla="*/ 0 w 70"/>
              <a:gd name="T7" fmla="*/ 20638 h 80"/>
              <a:gd name="T8" fmla="*/ 20638 w 70"/>
              <a:gd name="T9" fmla="*/ 125413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80">
                <a:moveTo>
                  <a:pt x="14" y="79"/>
                </a:moveTo>
                <a:lnTo>
                  <a:pt x="69" y="66"/>
                </a:lnTo>
                <a:lnTo>
                  <a:pt x="55" y="0"/>
                </a:lnTo>
                <a:lnTo>
                  <a:pt x="0" y="13"/>
                </a:lnTo>
                <a:lnTo>
                  <a:pt x="14" y="79"/>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5" name="Freeform 185">
            <a:extLst>
              <a:ext uri="{FF2B5EF4-FFF2-40B4-BE49-F238E27FC236}">
                <a16:creationId xmlns:a16="http://schemas.microsoft.com/office/drawing/2014/main" id="{5475BB87-4A38-B046-819D-A32E9DCB9D18}"/>
              </a:ext>
            </a:extLst>
          </p:cNvPr>
          <p:cNvSpPr>
            <a:spLocks/>
          </p:cNvSpPr>
          <p:nvPr/>
        </p:nvSpPr>
        <p:spPr bwMode="auto">
          <a:xfrm>
            <a:off x="3762375" y="4165600"/>
            <a:ext cx="112713" cy="136525"/>
          </a:xfrm>
          <a:custGeom>
            <a:avLst/>
            <a:gdLst>
              <a:gd name="T0" fmla="*/ 22246 w 76"/>
              <a:gd name="T1" fmla="*/ 134938 h 86"/>
              <a:gd name="T2" fmla="*/ 111230 w 76"/>
              <a:gd name="T3" fmla="*/ 112713 h 86"/>
              <a:gd name="T4" fmla="*/ 88984 w 76"/>
              <a:gd name="T5" fmla="*/ 0 h 86"/>
              <a:gd name="T6" fmla="*/ 0 w 76"/>
              <a:gd name="T7" fmla="*/ 22225 h 86"/>
              <a:gd name="T8" fmla="*/ 22246 w 76"/>
              <a:gd name="T9" fmla="*/ 134938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86">
                <a:moveTo>
                  <a:pt x="15" y="85"/>
                </a:moveTo>
                <a:lnTo>
                  <a:pt x="75" y="71"/>
                </a:lnTo>
                <a:lnTo>
                  <a:pt x="60" y="0"/>
                </a:lnTo>
                <a:lnTo>
                  <a:pt x="0" y="14"/>
                </a:lnTo>
                <a:lnTo>
                  <a:pt x="15" y="8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6" name="Freeform 186">
            <a:extLst>
              <a:ext uri="{FF2B5EF4-FFF2-40B4-BE49-F238E27FC236}">
                <a16:creationId xmlns:a16="http://schemas.microsoft.com/office/drawing/2014/main" id="{98F63B50-ED86-8B48-ACFB-53684DC1AC8D}"/>
              </a:ext>
            </a:extLst>
          </p:cNvPr>
          <p:cNvSpPr>
            <a:spLocks/>
          </p:cNvSpPr>
          <p:nvPr/>
        </p:nvSpPr>
        <p:spPr bwMode="auto">
          <a:xfrm>
            <a:off x="3851275" y="4119563"/>
            <a:ext cx="101600" cy="173037"/>
          </a:xfrm>
          <a:custGeom>
            <a:avLst/>
            <a:gdLst>
              <a:gd name="T0" fmla="*/ 20614 w 69"/>
              <a:gd name="T1" fmla="*/ 171450 h 109"/>
              <a:gd name="T2" fmla="*/ 0 w 69"/>
              <a:gd name="T3" fmla="*/ 20637 h 109"/>
              <a:gd name="T4" fmla="*/ 58899 w 69"/>
              <a:gd name="T5" fmla="*/ 0 h 109"/>
              <a:gd name="T6" fmla="*/ 100128 w 69"/>
              <a:gd name="T7" fmla="*/ 150812 h 109"/>
              <a:gd name="T8" fmla="*/ 20614 w 69"/>
              <a:gd name="T9" fmla="*/ 171450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09">
                <a:moveTo>
                  <a:pt x="14" y="108"/>
                </a:moveTo>
                <a:lnTo>
                  <a:pt x="0" y="13"/>
                </a:lnTo>
                <a:lnTo>
                  <a:pt x="40" y="0"/>
                </a:lnTo>
                <a:lnTo>
                  <a:pt x="68" y="95"/>
                </a:lnTo>
                <a:lnTo>
                  <a:pt x="14" y="10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7" name="Freeform 187">
            <a:extLst>
              <a:ext uri="{FF2B5EF4-FFF2-40B4-BE49-F238E27FC236}">
                <a16:creationId xmlns:a16="http://schemas.microsoft.com/office/drawing/2014/main" id="{26F38652-5BF3-E440-B0AC-B6E5D5225E6D}"/>
              </a:ext>
            </a:extLst>
          </p:cNvPr>
          <p:cNvSpPr>
            <a:spLocks/>
          </p:cNvSpPr>
          <p:nvPr/>
        </p:nvSpPr>
        <p:spPr bwMode="auto">
          <a:xfrm>
            <a:off x="3851275" y="4119563"/>
            <a:ext cx="109538" cy="182562"/>
          </a:xfrm>
          <a:custGeom>
            <a:avLst/>
            <a:gdLst>
              <a:gd name="T0" fmla="*/ 21908 w 75"/>
              <a:gd name="T1" fmla="*/ 180975 h 115"/>
              <a:gd name="T2" fmla="*/ 0 w 75"/>
              <a:gd name="T3" fmla="*/ 22225 h 115"/>
              <a:gd name="T4" fmla="*/ 64262 w 75"/>
              <a:gd name="T5" fmla="*/ 0 h 115"/>
              <a:gd name="T6" fmla="*/ 108077 w 75"/>
              <a:gd name="T7" fmla="*/ 158750 h 115"/>
              <a:gd name="T8" fmla="*/ 21908 w 75"/>
              <a:gd name="T9" fmla="*/ 18097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5">
                <a:moveTo>
                  <a:pt x="15" y="114"/>
                </a:moveTo>
                <a:lnTo>
                  <a:pt x="0" y="14"/>
                </a:lnTo>
                <a:lnTo>
                  <a:pt x="44" y="0"/>
                </a:lnTo>
                <a:lnTo>
                  <a:pt x="74" y="100"/>
                </a:lnTo>
                <a:lnTo>
                  <a:pt x="15" y="114"/>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8" name="Freeform 188">
            <a:extLst>
              <a:ext uri="{FF2B5EF4-FFF2-40B4-BE49-F238E27FC236}">
                <a16:creationId xmlns:a16="http://schemas.microsoft.com/office/drawing/2014/main" id="{521E9942-9E3C-2749-B993-9DCB7F6B4AD0}"/>
              </a:ext>
            </a:extLst>
          </p:cNvPr>
          <p:cNvSpPr>
            <a:spLocks/>
          </p:cNvSpPr>
          <p:nvPr/>
        </p:nvSpPr>
        <p:spPr bwMode="auto">
          <a:xfrm>
            <a:off x="5416550" y="2338388"/>
            <a:ext cx="57150" cy="127000"/>
          </a:xfrm>
          <a:custGeom>
            <a:avLst/>
            <a:gdLst>
              <a:gd name="T0" fmla="*/ 0 w 39"/>
              <a:gd name="T1" fmla="*/ 104775 h 80"/>
              <a:gd name="T2" fmla="*/ 0 w 39"/>
              <a:gd name="T3" fmla="*/ 0 h 80"/>
              <a:gd name="T4" fmla="*/ 55685 w 39"/>
              <a:gd name="T5" fmla="*/ 20638 h 80"/>
              <a:gd name="T6" fmla="*/ 36635 w 39"/>
              <a:gd name="T7" fmla="*/ 125413 h 80"/>
              <a:gd name="T8" fmla="*/ 0 w 39"/>
              <a:gd name="T9" fmla="*/ 104775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80">
                <a:moveTo>
                  <a:pt x="0" y="66"/>
                </a:moveTo>
                <a:lnTo>
                  <a:pt x="0" y="0"/>
                </a:lnTo>
                <a:lnTo>
                  <a:pt x="38" y="13"/>
                </a:lnTo>
                <a:lnTo>
                  <a:pt x="25" y="79"/>
                </a:lnTo>
                <a:lnTo>
                  <a:pt x="0" y="6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89" name="Freeform 189">
            <a:extLst>
              <a:ext uri="{FF2B5EF4-FFF2-40B4-BE49-F238E27FC236}">
                <a16:creationId xmlns:a16="http://schemas.microsoft.com/office/drawing/2014/main" id="{C736BD7A-67B5-0D46-8228-BE24991C5419}"/>
              </a:ext>
            </a:extLst>
          </p:cNvPr>
          <p:cNvSpPr>
            <a:spLocks/>
          </p:cNvSpPr>
          <p:nvPr/>
        </p:nvSpPr>
        <p:spPr bwMode="auto">
          <a:xfrm>
            <a:off x="5416550" y="2338388"/>
            <a:ext cx="65088" cy="136525"/>
          </a:xfrm>
          <a:custGeom>
            <a:avLst/>
            <a:gdLst>
              <a:gd name="T0" fmla="*/ 0 w 45"/>
              <a:gd name="T1" fmla="*/ 112713 h 86"/>
              <a:gd name="T2" fmla="*/ 0 w 45"/>
              <a:gd name="T3" fmla="*/ 0 h 86"/>
              <a:gd name="T4" fmla="*/ 63642 w 45"/>
              <a:gd name="T5" fmla="*/ 22225 h 86"/>
              <a:gd name="T6" fmla="*/ 41946 w 45"/>
              <a:gd name="T7" fmla="*/ 134938 h 86"/>
              <a:gd name="T8" fmla="*/ 0 w 45"/>
              <a:gd name="T9" fmla="*/ 112713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6">
                <a:moveTo>
                  <a:pt x="0" y="71"/>
                </a:moveTo>
                <a:lnTo>
                  <a:pt x="0" y="0"/>
                </a:lnTo>
                <a:lnTo>
                  <a:pt x="44" y="14"/>
                </a:lnTo>
                <a:lnTo>
                  <a:pt x="29" y="85"/>
                </a:lnTo>
                <a:lnTo>
                  <a:pt x="0" y="71"/>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73" name="Oval 190">
            <a:extLst>
              <a:ext uri="{FF2B5EF4-FFF2-40B4-BE49-F238E27FC236}">
                <a16:creationId xmlns:a16="http://schemas.microsoft.com/office/drawing/2014/main" id="{563E6EF1-C1A2-6449-AD35-CEBB9C1DE8C0}"/>
              </a:ext>
            </a:extLst>
          </p:cNvPr>
          <p:cNvSpPr>
            <a:spLocks noChangeArrowheads="1"/>
          </p:cNvSpPr>
          <p:nvPr/>
        </p:nvSpPr>
        <p:spPr bwMode="auto">
          <a:xfrm>
            <a:off x="3786188" y="2362200"/>
            <a:ext cx="2401887" cy="269398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153791" name="Freeform 191">
            <a:extLst>
              <a:ext uri="{FF2B5EF4-FFF2-40B4-BE49-F238E27FC236}">
                <a16:creationId xmlns:a16="http://schemas.microsoft.com/office/drawing/2014/main" id="{13AC32B5-288E-194E-858A-B54E1198C839}"/>
              </a:ext>
            </a:extLst>
          </p:cNvPr>
          <p:cNvSpPr>
            <a:spLocks/>
          </p:cNvSpPr>
          <p:nvPr/>
        </p:nvSpPr>
        <p:spPr bwMode="auto">
          <a:xfrm>
            <a:off x="5002213" y="3443288"/>
            <a:ext cx="231775" cy="261937"/>
          </a:xfrm>
          <a:custGeom>
            <a:avLst/>
            <a:gdLst>
              <a:gd name="T0" fmla="*/ 230308 w 158"/>
              <a:gd name="T1" fmla="*/ 238125 h 165"/>
              <a:gd name="T2" fmla="*/ 20537 w 158"/>
              <a:gd name="T3" fmla="*/ 260350 h 165"/>
              <a:gd name="T4" fmla="*/ 0 w 158"/>
              <a:gd name="T5" fmla="*/ 195262 h 165"/>
              <a:gd name="T6" fmla="*/ 20537 w 158"/>
              <a:gd name="T7" fmla="*/ 0 h 165"/>
              <a:gd name="T8" fmla="*/ 230308 w 158"/>
              <a:gd name="T9" fmla="*/ 238125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165">
                <a:moveTo>
                  <a:pt x="157" y="150"/>
                </a:moveTo>
                <a:lnTo>
                  <a:pt x="14" y="164"/>
                </a:lnTo>
                <a:lnTo>
                  <a:pt x="0" y="123"/>
                </a:lnTo>
                <a:lnTo>
                  <a:pt x="14" y="0"/>
                </a:lnTo>
                <a:lnTo>
                  <a:pt x="157" y="15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2" name="Freeform 192">
            <a:extLst>
              <a:ext uri="{FF2B5EF4-FFF2-40B4-BE49-F238E27FC236}">
                <a16:creationId xmlns:a16="http://schemas.microsoft.com/office/drawing/2014/main" id="{3075FE20-9DE1-FB46-AD91-665ACC38AA93}"/>
              </a:ext>
            </a:extLst>
          </p:cNvPr>
          <p:cNvSpPr>
            <a:spLocks/>
          </p:cNvSpPr>
          <p:nvPr/>
        </p:nvSpPr>
        <p:spPr bwMode="auto">
          <a:xfrm>
            <a:off x="5002213" y="3443288"/>
            <a:ext cx="241300" cy="271462"/>
          </a:xfrm>
          <a:custGeom>
            <a:avLst/>
            <a:gdLst>
              <a:gd name="T0" fmla="*/ 239829 w 164"/>
              <a:gd name="T1" fmla="*/ 247650 h 171"/>
              <a:gd name="T2" fmla="*/ 22070 w 164"/>
              <a:gd name="T3" fmla="*/ 269875 h 171"/>
              <a:gd name="T4" fmla="*/ 0 w 164"/>
              <a:gd name="T5" fmla="*/ 203200 h 171"/>
              <a:gd name="T6" fmla="*/ 22070 w 164"/>
              <a:gd name="T7" fmla="*/ 0 h 171"/>
              <a:gd name="T8" fmla="*/ 239829 w 164"/>
              <a:gd name="T9" fmla="*/ 247650 h 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171">
                <a:moveTo>
                  <a:pt x="163" y="156"/>
                </a:moveTo>
                <a:lnTo>
                  <a:pt x="15" y="170"/>
                </a:lnTo>
                <a:lnTo>
                  <a:pt x="0" y="128"/>
                </a:lnTo>
                <a:lnTo>
                  <a:pt x="15" y="0"/>
                </a:lnTo>
                <a:lnTo>
                  <a:pt x="163" y="15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3" name="Freeform 193">
            <a:extLst>
              <a:ext uri="{FF2B5EF4-FFF2-40B4-BE49-F238E27FC236}">
                <a16:creationId xmlns:a16="http://schemas.microsoft.com/office/drawing/2014/main" id="{F2F84CAB-B4CB-A54C-8F3C-CB8E83DDFF5F}"/>
              </a:ext>
            </a:extLst>
          </p:cNvPr>
          <p:cNvSpPr>
            <a:spLocks/>
          </p:cNvSpPr>
          <p:nvPr/>
        </p:nvSpPr>
        <p:spPr bwMode="auto">
          <a:xfrm>
            <a:off x="4633913" y="3330575"/>
            <a:ext cx="339725" cy="374650"/>
          </a:xfrm>
          <a:custGeom>
            <a:avLst/>
            <a:gdLst>
              <a:gd name="T0" fmla="*/ 0 w 232"/>
              <a:gd name="T1" fmla="*/ 241300 h 236"/>
              <a:gd name="T2" fmla="*/ 41001 w 232"/>
              <a:gd name="T3" fmla="*/ 330200 h 236"/>
              <a:gd name="T4" fmla="*/ 295795 w 232"/>
              <a:gd name="T5" fmla="*/ 373063 h 236"/>
              <a:gd name="T6" fmla="*/ 338261 w 232"/>
              <a:gd name="T7" fmla="*/ 307975 h 236"/>
              <a:gd name="T8" fmla="*/ 316296 w 232"/>
              <a:gd name="T9" fmla="*/ 65088 h 236"/>
              <a:gd name="T10" fmla="*/ 210864 w 232"/>
              <a:gd name="T11" fmla="*/ 0 h 236"/>
              <a:gd name="T12" fmla="*/ 0 w 232"/>
              <a:gd name="T13" fmla="*/ 241300 h 2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 h="236">
                <a:moveTo>
                  <a:pt x="0" y="152"/>
                </a:moveTo>
                <a:lnTo>
                  <a:pt x="28" y="208"/>
                </a:lnTo>
                <a:lnTo>
                  <a:pt x="202" y="235"/>
                </a:lnTo>
                <a:lnTo>
                  <a:pt x="231" y="194"/>
                </a:lnTo>
                <a:lnTo>
                  <a:pt x="216" y="41"/>
                </a:lnTo>
                <a:lnTo>
                  <a:pt x="144" y="0"/>
                </a:lnTo>
                <a:lnTo>
                  <a:pt x="0" y="152"/>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4" name="Freeform 194">
            <a:extLst>
              <a:ext uri="{FF2B5EF4-FFF2-40B4-BE49-F238E27FC236}">
                <a16:creationId xmlns:a16="http://schemas.microsoft.com/office/drawing/2014/main" id="{8CC7899F-9381-B244-8AD5-F30FA423BDEA}"/>
              </a:ext>
            </a:extLst>
          </p:cNvPr>
          <p:cNvSpPr>
            <a:spLocks/>
          </p:cNvSpPr>
          <p:nvPr/>
        </p:nvSpPr>
        <p:spPr bwMode="auto">
          <a:xfrm>
            <a:off x="4633913" y="3330575"/>
            <a:ext cx="347662" cy="384175"/>
          </a:xfrm>
          <a:custGeom>
            <a:avLst/>
            <a:gdLst>
              <a:gd name="T0" fmla="*/ 0 w 238"/>
              <a:gd name="T1" fmla="*/ 247650 h 242"/>
              <a:gd name="T2" fmla="*/ 42362 w 238"/>
              <a:gd name="T3" fmla="*/ 338138 h 242"/>
              <a:gd name="T4" fmla="*/ 302378 w 238"/>
              <a:gd name="T5" fmla="*/ 382588 h 242"/>
              <a:gd name="T6" fmla="*/ 346201 w 238"/>
              <a:gd name="T7" fmla="*/ 315913 h 242"/>
              <a:gd name="T8" fmla="*/ 324290 w 238"/>
              <a:gd name="T9" fmla="*/ 66675 h 242"/>
              <a:gd name="T10" fmla="*/ 216193 w 238"/>
              <a:gd name="T11" fmla="*/ 0 h 242"/>
              <a:gd name="T12" fmla="*/ 0 w 238"/>
              <a:gd name="T13" fmla="*/ 247650 h 2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8" h="242">
                <a:moveTo>
                  <a:pt x="0" y="156"/>
                </a:moveTo>
                <a:lnTo>
                  <a:pt x="29" y="213"/>
                </a:lnTo>
                <a:lnTo>
                  <a:pt x="207" y="241"/>
                </a:lnTo>
                <a:lnTo>
                  <a:pt x="237" y="199"/>
                </a:lnTo>
                <a:lnTo>
                  <a:pt x="222" y="42"/>
                </a:lnTo>
                <a:lnTo>
                  <a:pt x="148" y="0"/>
                </a:lnTo>
                <a:lnTo>
                  <a:pt x="0" y="15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5" name="Freeform 195">
            <a:extLst>
              <a:ext uri="{FF2B5EF4-FFF2-40B4-BE49-F238E27FC236}">
                <a16:creationId xmlns:a16="http://schemas.microsoft.com/office/drawing/2014/main" id="{807A0F84-E163-4046-A0AE-50AE222AE4BE}"/>
              </a:ext>
            </a:extLst>
          </p:cNvPr>
          <p:cNvSpPr>
            <a:spLocks/>
          </p:cNvSpPr>
          <p:nvPr/>
        </p:nvSpPr>
        <p:spPr bwMode="auto">
          <a:xfrm>
            <a:off x="5002213" y="3736975"/>
            <a:ext cx="254000" cy="307975"/>
          </a:xfrm>
          <a:custGeom>
            <a:avLst/>
            <a:gdLst>
              <a:gd name="T0" fmla="*/ 0 w 173"/>
              <a:gd name="T1" fmla="*/ 42863 h 194"/>
              <a:gd name="T2" fmla="*/ 20555 w 173"/>
              <a:gd name="T3" fmla="*/ 306388 h 194"/>
              <a:gd name="T4" fmla="*/ 252532 w 173"/>
              <a:gd name="T5" fmla="*/ 22225 h 194"/>
              <a:gd name="T6" fmla="*/ 63133 w 173"/>
              <a:gd name="T7" fmla="*/ 0 h 194"/>
              <a:gd name="T8" fmla="*/ 0 w 173"/>
              <a:gd name="T9" fmla="*/ 4286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194">
                <a:moveTo>
                  <a:pt x="0" y="27"/>
                </a:moveTo>
                <a:lnTo>
                  <a:pt x="14" y="193"/>
                </a:lnTo>
                <a:lnTo>
                  <a:pt x="172" y="14"/>
                </a:lnTo>
                <a:lnTo>
                  <a:pt x="43" y="0"/>
                </a:lnTo>
                <a:lnTo>
                  <a:pt x="0" y="27"/>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6" name="Freeform 196">
            <a:extLst>
              <a:ext uri="{FF2B5EF4-FFF2-40B4-BE49-F238E27FC236}">
                <a16:creationId xmlns:a16="http://schemas.microsoft.com/office/drawing/2014/main" id="{24705FB5-4615-6442-A424-411FA758C846}"/>
              </a:ext>
            </a:extLst>
          </p:cNvPr>
          <p:cNvSpPr>
            <a:spLocks/>
          </p:cNvSpPr>
          <p:nvPr/>
        </p:nvSpPr>
        <p:spPr bwMode="auto">
          <a:xfrm>
            <a:off x="5002213" y="3736975"/>
            <a:ext cx="263525" cy="317500"/>
          </a:xfrm>
          <a:custGeom>
            <a:avLst/>
            <a:gdLst>
              <a:gd name="T0" fmla="*/ 0 w 179"/>
              <a:gd name="T1" fmla="*/ 44450 h 200"/>
              <a:gd name="T2" fmla="*/ 22083 w 179"/>
              <a:gd name="T3" fmla="*/ 315913 h 200"/>
              <a:gd name="T4" fmla="*/ 262053 w 179"/>
              <a:gd name="T5" fmla="*/ 22225 h 200"/>
              <a:gd name="T6" fmla="*/ 64777 w 179"/>
              <a:gd name="T7" fmla="*/ 0 h 200"/>
              <a:gd name="T8" fmla="*/ 0 w 179"/>
              <a:gd name="T9" fmla="*/ 4445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00">
                <a:moveTo>
                  <a:pt x="0" y="28"/>
                </a:moveTo>
                <a:lnTo>
                  <a:pt x="15" y="199"/>
                </a:lnTo>
                <a:lnTo>
                  <a:pt x="178" y="14"/>
                </a:lnTo>
                <a:lnTo>
                  <a:pt x="44" y="0"/>
                </a:lnTo>
                <a:lnTo>
                  <a:pt x="0" y="28"/>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7" name="Freeform 197">
            <a:extLst>
              <a:ext uri="{FF2B5EF4-FFF2-40B4-BE49-F238E27FC236}">
                <a16:creationId xmlns:a16="http://schemas.microsoft.com/office/drawing/2014/main" id="{5DC5C6A0-FB33-BD49-813B-499BC36D923D}"/>
              </a:ext>
            </a:extLst>
          </p:cNvPr>
          <p:cNvSpPr>
            <a:spLocks/>
          </p:cNvSpPr>
          <p:nvPr/>
        </p:nvSpPr>
        <p:spPr bwMode="auto">
          <a:xfrm>
            <a:off x="3914775" y="3759200"/>
            <a:ext cx="1036638" cy="1165225"/>
          </a:xfrm>
          <a:custGeom>
            <a:avLst/>
            <a:gdLst>
              <a:gd name="T0" fmla="*/ 819633 w 707"/>
              <a:gd name="T1" fmla="*/ 0 h 734"/>
              <a:gd name="T2" fmla="*/ 0 w 707"/>
              <a:gd name="T3" fmla="*/ 133350 h 734"/>
              <a:gd name="T4" fmla="*/ 107036 w 707"/>
              <a:gd name="T5" fmla="*/ 627063 h 734"/>
              <a:gd name="T6" fmla="*/ 475065 w 707"/>
              <a:gd name="T7" fmla="*/ 1052513 h 734"/>
              <a:gd name="T8" fmla="*/ 928136 w 707"/>
              <a:gd name="T9" fmla="*/ 1163638 h 734"/>
              <a:gd name="T10" fmla="*/ 1035172 w 707"/>
              <a:gd name="T11" fmla="*/ 223838 h 734"/>
              <a:gd name="T12" fmla="*/ 819633 w 707"/>
              <a:gd name="T13" fmla="*/ 0 h 7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7" h="734">
                <a:moveTo>
                  <a:pt x="559" y="0"/>
                </a:moveTo>
                <a:lnTo>
                  <a:pt x="0" y="84"/>
                </a:lnTo>
                <a:lnTo>
                  <a:pt x="73" y="395"/>
                </a:lnTo>
                <a:lnTo>
                  <a:pt x="324" y="663"/>
                </a:lnTo>
                <a:lnTo>
                  <a:pt x="633" y="733"/>
                </a:lnTo>
                <a:lnTo>
                  <a:pt x="706" y="141"/>
                </a:lnTo>
                <a:lnTo>
                  <a:pt x="559" y="0"/>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8" name="Freeform 198">
            <a:extLst>
              <a:ext uri="{FF2B5EF4-FFF2-40B4-BE49-F238E27FC236}">
                <a16:creationId xmlns:a16="http://schemas.microsoft.com/office/drawing/2014/main" id="{503A6A7E-2CE8-8041-8355-DB772044BEB9}"/>
              </a:ext>
            </a:extLst>
          </p:cNvPr>
          <p:cNvSpPr>
            <a:spLocks/>
          </p:cNvSpPr>
          <p:nvPr/>
        </p:nvSpPr>
        <p:spPr bwMode="auto">
          <a:xfrm>
            <a:off x="3914775" y="3759200"/>
            <a:ext cx="1046163" cy="1174750"/>
          </a:xfrm>
          <a:custGeom>
            <a:avLst/>
            <a:gdLst>
              <a:gd name="T0" fmla="*/ 827540 w 713"/>
              <a:gd name="T1" fmla="*/ 0 h 740"/>
              <a:gd name="T2" fmla="*/ 0 w 713"/>
              <a:gd name="T3" fmla="*/ 134938 h 740"/>
              <a:gd name="T4" fmla="*/ 108578 w 713"/>
              <a:gd name="T5" fmla="*/ 631825 h 740"/>
              <a:gd name="T6" fmla="*/ 479797 w 713"/>
              <a:gd name="T7" fmla="*/ 1060450 h 740"/>
              <a:gd name="T8" fmla="*/ 936118 w 713"/>
              <a:gd name="T9" fmla="*/ 1173163 h 740"/>
              <a:gd name="T10" fmla="*/ 1044696 w 713"/>
              <a:gd name="T11" fmla="*/ 225425 h 740"/>
              <a:gd name="T12" fmla="*/ 827540 w 713"/>
              <a:gd name="T13" fmla="*/ 0 h 7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3" h="740">
                <a:moveTo>
                  <a:pt x="564" y="0"/>
                </a:moveTo>
                <a:lnTo>
                  <a:pt x="0" y="85"/>
                </a:lnTo>
                <a:lnTo>
                  <a:pt x="74" y="398"/>
                </a:lnTo>
                <a:lnTo>
                  <a:pt x="327" y="668"/>
                </a:lnTo>
                <a:lnTo>
                  <a:pt x="638" y="739"/>
                </a:lnTo>
                <a:lnTo>
                  <a:pt x="712" y="142"/>
                </a:lnTo>
                <a:lnTo>
                  <a:pt x="564"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799" name="Freeform 199">
            <a:extLst>
              <a:ext uri="{FF2B5EF4-FFF2-40B4-BE49-F238E27FC236}">
                <a16:creationId xmlns:a16="http://schemas.microsoft.com/office/drawing/2014/main" id="{1CF0C529-EAE9-B543-B7BC-41B5058FCBBD}"/>
              </a:ext>
            </a:extLst>
          </p:cNvPr>
          <p:cNvSpPr>
            <a:spLocks/>
          </p:cNvSpPr>
          <p:nvPr/>
        </p:nvSpPr>
        <p:spPr bwMode="auto">
          <a:xfrm>
            <a:off x="4741863" y="3690938"/>
            <a:ext cx="231775" cy="285750"/>
          </a:xfrm>
          <a:custGeom>
            <a:avLst/>
            <a:gdLst>
              <a:gd name="T0" fmla="*/ 0 w 158"/>
              <a:gd name="T1" fmla="*/ 66675 h 180"/>
              <a:gd name="T2" fmla="*/ 187767 w 158"/>
              <a:gd name="T3" fmla="*/ 44450 h 180"/>
              <a:gd name="T4" fmla="*/ 209771 w 158"/>
              <a:gd name="T5" fmla="*/ 0 h 180"/>
              <a:gd name="T6" fmla="*/ 230308 w 158"/>
              <a:gd name="T7" fmla="*/ 22225 h 180"/>
              <a:gd name="T8" fmla="*/ 230308 w 158"/>
              <a:gd name="T9" fmla="*/ 109538 h 180"/>
              <a:gd name="T10" fmla="*/ 209771 w 158"/>
              <a:gd name="T11" fmla="*/ 284163 h 180"/>
              <a:gd name="T12" fmla="*/ 0 w 158"/>
              <a:gd name="T13" fmla="*/ 66675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180">
                <a:moveTo>
                  <a:pt x="0" y="42"/>
                </a:moveTo>
                <a:lnTo>
                  <a:pt x="128" y="28"/>
                </a:lnTo>
                <a:lnTo>
                  <a:pt x="143" y="0"/>
                </a:lnTo>
                <a:lnTo>
                  <a:pt x="157" y="14"/>
                </a:lnTo>
                <a:lnTo>
                  <a:pt x="157" y="69"/>
                </a:lnTo>
                <a:lnTo>
                  <a:pt x="143" y="179"/>
                </a:lnTo>
                <a:lnTo>
                  <a:pt x="0" y="42"/>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0" name="Freeform 200">
            <a:extLst>
              <a:ext uri="{FF2B5EF4-FFF2-40B4-BE49-F238E27FC236}">
                <a16:creationId xmlns:a16="http://schemas.microsoft.com/office/drawing/2014/main" id="{85B2693E-3FBE-384F-A515-9757715ACC91}"/>
              </a:ext>
            </a:extLst>
          </p:cNvPr>
          <p:cNvSpPr>
            <a:spLocks/>
          </p:cNvSpPr>
          <p:nvPr/>
        </p:nvSpPr>
        <p:spPr bwMode="auto">
          <a:xfrm>
            <a:off x="4741863" y="3690938"/>
            <a:ext cx="239712" cy="295275"/>
          </a:xfrm>
          <a:custGeom>
            <a:avLst/>
            <a:gdLst>
              <a:gd name="T0" fmla="*/ 0 w 164"/>
              <a:gd name="T1" fmla="*/ 68263 h 186"/>
              <a:gd name="T2" fmla="*/ 194401 w 164"/>
              <a:gd name="T3" fmla="*/ 46038 h 186"/>
              <a:gd name="T4" fmla="*/ 216325 w 164"/>
              <a:gd name="T5" fmla="*/ 0 h 186"/>
              <a:gd name="T6" fmla="*/ 238250 w 164"/>
              <a:gd name="T7" fmla="*/ 22225 h 186"/>
              <a:gd name="T8" fmla="*/ 238250 w 164"/>
              <a:gd name="T9" fmla="*/ 112713 h 186"/>
              <a:gd name="T10" fmla="*/ 216325 w 164"/>
              <a:gd name="T11" fmla="*/ 293688 h 186"/>
              <a:gd name="T12" fmla="*/ 0 w 164"/>
              <a:gd name="T13" fmla="*/ 68263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186">
                <a:moveTo>
                  <a:pt x="0" y="43"/>
                </a:moveTo>
                <a:lnTo>
                  <a:pt x="133" y="29"/>
                </a:lnTo>
                <a:lnTo>
                  <a:pt x="148" y="0"/>
                </a:lnTo>
                <a:lnTo>
                  <a:pt x="163" y="14"/>
                </a:lnTo>
                <a:lnTo>
                  <a:pt x="163" y="71"/>
                </a:lnTo>
                <a:lnTo>
                  <a:pt x="148" y="185"/>
                </a:lnTo>
                <a:lnTo>
                  <a:pt x="0" y="4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1" name="Freeform 201">
            <a:extLst>
              <a:ext uri="{FF2B5EF4-FFF2-40B4-BE49-F238E27FC236}">
                <a16:creationId xmlns:a16="http://schemas.microsoft.com/office/drawing/2014/main" id="{1F6847E1-163B-4446-A6C1-C5630C505F09}"/>
              </a:ext>
            </a:extLst>
          </p:cNvPr>
          <p:cNvSpPr>
            <a:spLocks/>
          </p:cNvSpPr>
          <p:nvPr/>
        </p:nvSpPr>
        <p:spPr bwMode="auto">
          <a:xfrm>
            <a:off x="5024438" y="2517775"/>
            <a:ext cx="1036637" cy="1165225"/>
          </a:xfrm>
          <a:custGeom>
            <a:avLst/>
            <a:gdLst>
              <a:gd name="T0" fmla="*/ 215538 w 707"/>
              <a:gd name="T1" fmla="*/ 1163638 h 734"/>
              <a:gd name="T2" fmla="*/ 1035171 w 707"/>
              <a:gd name="T3" fmla="*/ 1030288 h 734"/>
              <a:gd name="T4" fmla="*/ 948662 w 707"/>
              <a:gd name="T5" fmla="*/ 536575 h 734"/>
              <a:gd name="T6" fmla="*/ 539579 w 707"/>
              <a:gd name="T7" fmla="*/ 111125 h 734"/>
              <a:gd name="T8" fmla="*/ 107036 w 707"/>
              <a:gd name="T9" fmla="*/ 0 h 734"/>
              <a:gd name="T10" fmla="*/ 0 w 707"/>
              <a:gd name="T11" fmla="*/ 917575 h 734"/>
              <a:gd name="T12" fmla="*/ 215538 w 707"/>
              <a:gd name="T13" fmla="*/ 1163638 h 7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7" h="734">
                <a:moveTo>
                  <a:pt x="147" y="733"/>
                </a:moveTo>
                <a:lnTo>
                  <a:pt x="706" y="649"/>
                </a:lnTo>
                <a:lnTo>
                  <a:pt x="647" y="338"/>
                </a:lnTo>
                <a:lnTo>
                  <a:pt x="368" y="70"/>
                </a:lnTo>
                <a:lnTo>
                  <a:pt x="73" y="0"/>
                </a:lnTo>
                <a:lnTo>
                  <a:pt x="0" y="578"/>
                </a:lnTo>
                <a:lnTo>
                  <a:pt x="147" y="733"/>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2" name="Freeform 202">
            <a:extLst>
              <a:ext uri="{FF2B5EF4-FFF2-40B4-BE49-F238E27FC236}">
                <a16:creationId xmlns:a16="http://schemas.microsoft.com/office/drawing/2014/main" id="{5AFC0059-62CD-C447-8389-C0F4FBDA599B}"/>
              </a:ext>
            </a:extLst>
          </p:cNvPr>
          <p:cNvSpPr>
            <a:spLocks/>
          </p:cNvSpPr>
          <p:nvPr/>
        </p:nvSpPr>
        <p:spPr bwMode="auto">
          <a:xfrm>
            <a:off x="5024438" y="2517775"/>
            <a:ext cx="1044575" cy="1174750"/>
          </a:xfrm>
          <a:custGeom>
            <a:avLst/>
            <a:gdLst>
              <a:gd name="T0" fmla="*/ 216826 w 713"/>
              <a:gd name="T1" fmla="*/ 1173163 h 740"/>
              <a:gd name="T2" fmla="*/ 1043110 w 713"/>
              <a:gd name="T3" fmla="*/ 1038225 h 740"/>
              <a:gd name="T4" fmla="*/ 955207 w 713"/>
              <a:gd name="T5" fmla="*/ 541338 h 740"/>
              <a:gd name="T6" fmla="*/ 543531 w 713"/>
              <a:gd name="T7" fmla="*/ 112713 h 740"/>
              <a:gd name="T8" fmla="*/ 108413 w 713"/>
              <a:gd name="T9" fmla="*/ 0 h 740"/>
              <a:gd name="T10" fmla="*/ 0 w 713"/>
              <a:gd name="T11" fmla="*/ 925513 h 740"/>
              <a:gd name="T12" fmla="*/ 216826 w 713"/>
              <a:gd name="T13" fmla="*/ 1173163 h 7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3" h="740">
                <a:moveTo>
                  <a:pt x="148" y="739"/>
                </a:moveTo>
                <a:lnTo>
                  <a:pt x="712" y="654"/>
                </a:lnTo>
                <a:lnTo>
                  <a:pt x="652" y="341"/>
                </a:lnTo>
                <a:lnTo>
                  <a:pt x="371" y="71"/>
                </a:lnTo>
                <a:lnTo>
                  <a:pt x="74" y="0"/>
                </a:lnTo>
                <a:lnTo>
                  <a:pt x="0" y="583"/>
                </a:lnTo>
                <a:lnTo>
                  <a:pt x="148" y="739"/>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3" name="Freeform 203">
            <a:extLst>
              <a:ext uri="{FF2B5EF4-FFF2-40B4-BE49-F238E27FC236}">
                <a16:creationId xmlns:a16="http://schemas.microsoft.com/office/drawing/2014/main" id="{E9BC110A-0ABD-6D40-95D9-04BC29AB61C0}"/>
              </a:ext>
            </a:extLst>
          </p:cNvPr>
          <p:cNvSpPr>
            <a:spLocks/>
          </p:cNvSpPr>
          <p:nvPr/>
        </p:nvSpPr>
        <p:spPr bwMode="auto">
          <a:xfrm>
            <a:off x="5568950" y="2517775"/>
            <a:ext cx="492125" cy="533400"/>
          </a:xfrm>
          <a:custGeom>
            <a:avLst/>
            <a:gdLst>
              <a:gd name="T0" fmla="*/ 0 w 336"/>
              <a:gd name="T1" fmla="*/ 111125 h 336"/>
              <a:gd name="T2" fmla="*/ 41010 w 336"/>
              <a:gd name="T3" fmla="*/ 111125 h 336"/>
              <a:gd name="T4" fmla="*/ 84950 w 336"/>
              <a:gd name="T5" fmla="*/ 111125 h 336"/>
              <a:gd name="T6" fmla="*/ 106920 w 336"/>
              <a:gd name="T7" fmla="*/ 111125 h 336"/>
              <a:gd name="T8" fmla="*/ 147930 w 336"/>
              <a:gd name="T9" fmla="*/ 111125 h 336"/>
              <a:gd name="T10" fmla="*/ 426215 w 336"/>
              <a:gd name="T11" fmla="*/ 0 h 336"/>
              <a:gd name="T12" fmla="*/ 490660 w 336"/>
              <a:gd name="T13" fmla="*/ 88900 h 336"/>
              <a:gd name="T14" fmla="*/ 383740 w 336"/>
              <a:gd name="T15" fmla="*/ 377825 h 336"/>
              <a:gd name="T16" fmla="*/ 383740 w 336"/>
              <a:gd name="T17" fmla="*/ 398463 h 336"/>
              <a:gd name="T18" fmla="*/ 383740 w 336"/>
              <a:gd name="T19" fmla="*/ 466725 h 336"/>
              <a:gd name="T20" fmla="*/ 383740 w 336"/>
              <a:gd name="T21" fmla="*/ 509588 h 336"/>
              <a:gd name="T22" fmla="*/ 404246 w 336"/>
              <a:gd name="T23" fmla="*/ 531813 h 336"/>
              <a:gd name="T24" fmla="*/ 0 w 336"/>
              <a:gd name="T25" fmla="*/ 111125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336">
                <a:moveTo>
                  <a:pt x="0" y="70"/>
                </a:moveTo>
                <a:lnTo>
                  <a:pt x="28" y="70"/>
                </a:lnTo>
                <a:lnTo>
                  <a:pt x="58" y="70"/>
                </a:lnTo>
                <a:lnTo>
                  <a:pt x="73" y="70"/>
                </a:lnTo>
                <a:lnTo>
                  <a:pt x="101" y="70"/>
                </a:lnTo>
                <a:lnTo>
                  <a:pt x="291" y="0"/>
                </a:lnTo>
                <a:lnTo>
                  <a:pt x="335" y="56"/>
                </a:lnTo>
                <a:lnTo>
                  <a:pt x="262" y="238"/>
                </a:lnTo>
                <a:lnTo>
                  <a:pt x="262" y="251"/>
                </a:lnTo>
                <a:lnTo>
                  <a:pt x="262" y="294"/>
                </a:lnTo>
                <a:lnTo>
                  <a:pt x="262" y="321"/>
                </a:lnTo>
                <a:lnTo>
                  <a:pt x="276" y="335"/>
                </a:lnTo>
                <a:lnTo>
                  <a:pt x="0" y="70"/>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4" name="Freeform 204">
            <a:extLst>
              <a:ext uri="{FF2B5EF4-FFF2-40B4-BE49-F238E27FC236}">
                <a16:creationId xmlns:a16="http://schemas.microsoft.com/office/drawing/2014/main" id="{EA859ECE-F946-1F4C-96D9-CA18BA377F56}"/>
              </a:ext>
            </a:extLst>
          </p:cNvPr>
          <p:cNvSpPr>
            <a:spLocks/>
          </p:cNvSpPr>
          <p:nvPr/>
        </p:nvSpPr>
        <p:spPr bwMode="auto">
          <a:xfrm>
            <a:off x="5568950" y="2517775"/>
            <a:ext cx="500063" cy="542925"/>
          </a:xfrm>
          <a:custGeom>
            <a:avLst/>
            <a:gdLst>
              <a:gd name="T0" fmla="*/ 0 w 342"/>
              <a:gd name="T1" fmla="*/ 112713 h 342"/>
              <a:gd name="T2" fmla="*/ 42403 w 342"/>
              <a:gd name="T3" fmla="*/ 112713 h 342"/>
              <a:gd name="T4" fmla="*/ 86268 w 342"/>
              <a:gd name="T5" fmla="*/ 112713 h 342"/>
              <a:gd name="T6" fmla="*/ 108201 w 342"/>
              <a:gd name="T7" fmla="*/ 112713 h 342"/>
              <a:gd name="T8" fmla="*/ 150604 w 342"/>
              <a:gd name="T9" fmla="*/ 112713 h 342"/>
              <a:gd name="T10" fmla="*/ 432803 w 342"/>
              <a:gd name="T11" fmla="*/ 0 h 342"/>
              <a:gd name="T12" fmla="*/ 498601 w 342"/>
              <a:gd name="T13" fmla="*/ 90488 h 342"/>
              <a:gd name="T14" fmla="*/ 390400 w 342"/>
              <a:gd name="T15" fmla="*/ 384175 h 342"/>
              <a:gd name="T16" fmla="*/ 390400 w 342"/>
              <a:gd name="T17" fmla="*/ 406400 h 342"/>
              <a:gd name="T18" fmla="*/ 390400 w 342"/>
              <a:gd name="T19" fmla="*/ 474663 h 342"/>
              <a:gd name="T20" fmla="*/ 390400 w 342"/>
              <a:gd name="T21" fmla="*/ 519113 h 342"/>
              <a:gd name="T22" fmla="*/ 410870 w 342"/>
              <a:gd name="T23" fmla="*/ 541338 h 342"/>
              <a:gd name="T24" fmla="*/ 0 w 342"/>
              <a:gd name="T25" fmla="*/ 112713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2" h="342">
                <a:moveTo>
                  <a:pt x="0" y="71"/>
                </a:moveTo>
                <a:lnTo>
                  <a:pt x="29" y="71"/>
                </a:lnTo>
                <a:lnTo>
                  <a:pt x="59" y="71"/>
                </a:lnTo>
                <a:lnTo>
                  <a:pt x="74" y="71"/>
                </a:lnTo>
                <a:lnTo>
                  <a:pt x="103" y="71"/>
                </a:lnTo>
                <a:lnTo>
                  <a:pt x="296" y="0"/>
                </a:lnTo>
                <a:lnTo>
                  <a:pt x="341" y="57"/>
                </a:lnTo>
                <a:lnTo>
                  <a:pt x="267" y="242"/>
                </a:lnTo>
                <a:lnTo>
                  <a:pt x="267" y="256"/>
                </a:lnTo>
                <a:lnTo>
                  <a:pt x="267" y="299"/>
                </a:lnTo>
                <a:lnTo>
                  <a:pt x="267" y="327"/>
                </a:lnTo>
                <a:lnTo>
                  <a:pt x="281" y="341"/>
                </a:lnTo>
                <a:lnTo>
                  <a:pt x="0" y="71"/>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5" name="Freeform 205">
            <a:extLst>
              <a:ext uri="{FF2B5EF4-FFF2-40B4-BE49-F238E27FC236}">
                <a16:creationId xmlns:a16="http://schemas.microsoft.com/office/drawing/2014/main" id="{1232B3C5-6C2F-294F-A215-AE6882945A8D}"/>
              </a:ext>
            </a:extLst>
          </p:cNvPr>
          <p:cNvSpPr>
            <a:spLocks/>
          </p:cNvSpPr>
          <p:nvPr/>
        </p:nvSpPr>
        <p:spPr bwMode="auto">
          <a:xfrm>
            <a:off x="3914775" y="4391025"/>
            <a:ext cx="473075" cy="533400"/>
          </a:xfrm>
          <a:custGeom>
            <a:avLst/>
            <a:gdLst>
              <a:gd name="T0" fmla="*/ 471606 w 322"/>
              <a:gd name="T1" fmla="*/ 420688 h 336"/>
              <a:gd name="T2" fmla="*/ 449568 w 322"/>
              <a:gd name="T3" fmla="*/ 420688 h 336"/>
              <a:gd name="T4" fmla="*/ 429000 w 322"/>
              <a:gd name="T5" fmla="*/ 420688 h 336"/>
              <a:gd name="T6" fmla="*/ 384924 w 322"/>
              <a:gd name="T7" fmla="*/ 398463 h 336"/>
              <a:gd name="T8" fmla="*/ 64644 w 322"/>
              <a:gd name="T9" fmla="*/ 531813 h 336"/>
              <a:gd name="T10" fmla="*/ 0 w 322"/>
              <a:gd name="T11" fmla="*/ 465138 h 336"/>
              <a:gd name="T12" fmla="*/ 86681 w 322"/>
              <a:gd name="T13" fmla="*/ 153988 h 336"/>
              <a:gd name="T14" fmla="*/ 86681 w 322"/>
              <a:gd name="T15" fmla="*/ 133350 h 336"/>
              <a:gd name="T16" fmla="*/ 107250 w 322"/>
              <a:gd name="T17" fmla="*/ 87313 h 336"/>
              <a:gd name="T18" fmla="*/ 107250 w 322"/>
              <a:gd name="T19" fmla="*/ 22225 h 336"/>
              <a:gd name="T20" fmla="*/ 107250 w 322"/>
              <a:gd name="T21" fmla="*/ 0 h 336"/>
              <a:gd name="T22" fmla="*/ 471606 w 322"/>
              <a:gd name="T23" fmla="*/ 420688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2" h="336">
                <a:moveTo>
                  <a:pt x="321" y="265"/>
                </a:moveTo>
                <a:lnTo>
                  <a:pt x="306" y="265"/>
                </a:lnTo>
                <a:lnTo>
                  <a:pt x="292" y="265"/>
                </a:lnTo>
                <a:lnTo>
                  <a:pt x="262" y="251"/>
                </a:lnTo>
                <a:lnTo>
                  <a:pt x="44" y="335"/>
                </a:lnTo>
                <a:lnTo>
                  <a:pt x="0" y="293"/>
                </a:lnTo>
                <a:lnTo>
                  <a:pt x="59" y="97"/>
                </a:lnTo>
                <a:lnTo>
                  <a:pt x="59" y="84"/>
                </a:lnTo>
                <a:lnTo>
                  <a:pt x="73" y="55"/>
                </a:lnTo>
                <a:lnTo>
                  <a:pt x="73" y="14"/>
                </a:lnTo>
                <a:lnTo>
                  <a:pt x="73" y="0"/>
                </a:lnTo>
                <a:lnTo>
                  <a:pt x="321" y="265"/>
                </a:lnTo>
              </a:path>
            </a:pathLst>
          </a:custGeom>
          <a:solidFill>
            <a:srgbClr val="E6E6E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6" name="Freeform 206">
            <a:extLst>
              <a:ext uri="{FF2B5EF4-FFF2-40B4-BE49-F238E27FC236}">
                <a16:creationId xmlns:a16="http://schemas.microsoft.com/office/drawing/2014/main" id="{03D10687-465D-C949-8843-9474C4A635DE}"/>
              </a:ext>
            </a:extLst>
          </p:cNvPr>
          <p:cNvSpPr>
            <a:spLocks/>
          </p:cNvSpPr>
          <p:nvPr/>
        </p:nvSpPr>
        <p:spPr bwMode="auto">
          <a:xfrm>
            <a:off x="3914775" y="4391025"/>
            <a:ext cx="481013" cy="542925"/>
          </a:xfrm>
          <a:custGeom>
            <a:avLst/>
            <a:gdLst>
              <a:gd name="T0" fmla="*/ 479546 w 328"/>
              <a:gd name="T1" fmla="*/ 428625 h 342"/>
              <a:gd name="T2" fmla="*/ 457549 w 328"/>
              <a:gd name="T3" fmla="*/ 428625 h 342"/>
              <a:gd name="T4" fmla="*/ 435551 w 328"/>
              <a:gd name="T5" fmla="*/ 428625 h 342"/>
              <a:gd name="T6" fmla="*/ 391556 w 328"/>
              <a:gd name="T7" fmla="*/ 404813 h 342"/>
              <a:gd name="T8" fmla="*/ 65993 w 328"/>
              <a:gd name="T9" fmla="*/ 541338 h 342"/>
              <a:gd name="T10" fmla="*/ 0 w 328"/>
              <a:gd name="T11" fmla="*/ 473075 h 342"/>
              <a:gd name="T12" fmla="*/ 87990 w 328"/>
              <a:gd name="T13" fmla="*/ 157163 h 342"/>
              <a:gd name="T14" fmla="*/ 87990 w 328"/>
              <a:gd name="T15" fmla="*/ 134938 h 342"/>
              <a:gd name="T16" fmla="*/ 108521 w 328"/>
              <a:gd name="T17" fmla="*/ 88900 h 342"/>
              <a:gd name="T18" fmla="*/ 108521 w 328"/>
              <a:gd name="T19" fmla="*/ 22225 h 342"/>
              <a:gd name="T20" fmla="*/ 108521 w 328"/>
              <a:gd name="T21" fmla="*/ 0 h 342"/>
              <a:gd name="T22" fmla="*/ 479546 w 328"/>
              <a:gd name="T23" fmla="*/ 428625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8" h="342">
                <a:moveTo>
                  <a:pt x="327" y="270"/>
                </a:moveTo>
                <a:lnTo>
                  <a:pt x="312" y="270"/>
                </a:lnTo>
                <a:lnTo>
                  <a:pt x="297" y="270"/>
                </a:lnTo>
                <a:lnTo>
                  <a:pt x="267" y="255"/>
                </a:lnTo>
                <a:lnTo>
                  <a:pt x="45" y="341"/>
                </a:lnTo>
                <a:lnTo>
                  <a:pt x="0" y="298"/>
                </a:lnTo>
                <a:lnTo>
                  <a:pt x="60" y="99"/>
                </a:lnTo>
                <a:lnTo>
                  <a:pt x="60" y="85"/>
                </a:lnTo>
                <a:lnTo>
                  <a:pt x="74" y="56"/>
                </a:lnTo>
                <a:lnTo>
                  <a:pt x="74" y="14"/>
                </a:lnTo>
                <a:lnTo>
                  <a:pt x="74" y="0"/>
                </a:lnTo>
                <a:lnTo>
                  <a:pt x="327" y="27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7" name="Freeform 207">
            <a:extLst>
              <a:ext uri="{FF2B5EF4-FFF2-40B4-BE49-F238E27FC236}">
                <a16:creationId xmlns:a16="http://schemas.microsoft.com/office/drawing/2014/main" id="{BCE59CC7-2F4B-2C4B-A6C5-BDF0D7B8056D}"/>
              </a:ext>
            </a:extLst>
          </p:cNvPr>
          <p:cNvSpPr>
            <a:spLocks/>
          </p:cNvSpPr>
          <p:nvPr/>
        </p:nvSpPr>
        <p:spPr bwMode="auto">
          <a:xfrm>
            <a:off x="4741863" y="3308350"/>
            <a:ext cx="144462" cy="104775"/>
          </a:xfrm>
          <a:custGeom>
            <a:avLst/>
            <a:gdLst>
              <a:gd name="T0" fmla="*/ 20429 w 99"/>
              <a:gd name="T1" fmla="*/ 103188 h 66"/>
              <a:gd name="T2" fmla="*/ 102145 w 99"/>
              <a:gd name="T3" fmla="*/ 20638 h 66"/>
              <a:gd name="T4" fmla="*/ 143003 w 99"/>
              <a:gd name="T5" fmla="*/ 41275 h 66"/>
              <a:gd name="T6" fmla="*/ 122574 w 99"/>
              <a:gd name="T7" fmla="*/ 0 h 66"/>
              <a:gd name="T8" fmla="*/ 0 w 99"/>
              <a:gd name="T9" fmla="*/ 41275 h 66"/>
              <a:gd name="T10" fmla="*/ 20429 w 99"/>
              <a:gd name="T11" fmla="*/ 1031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 h="66">
                <a:moveTo>
                  <a:pt x="14" y="65"/>
                </a:moveTo>
                <a:lnTo>
                  <a:pt x="70" y="13"/>
                </a:lnTo>
                <a:lnTo>
                  <a:pt x="98" y="26"/>
                </a:lnTo>
                <a:lnTo>
                  <a:pt x="84" y="0"/>
                </a:lnTo>
                <a:lnTo>
                  <a:pt x="0" y="26"/>
                </a:lnTo>
                <a:lnTo>
                  <a:pt x="14" y="65"/>
                </a:lnTo>
              </a:path>
            </a:pathLst>
          </a:custGeom>
          <a:solidFill>
            <a:srgbClr val="6666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8" name="Freeform 208">
            <a:extLst>
              <a:ext uri="{FF2B5EF4-FFF2-40B4-BE49-F238E27FC236}">
                <a16:creationId xmlns:a16="http://schemas.microsoft.com/office/drawing/2014/main" id="{3F57FB88-3828-8E4C-B301-6432B68804C5}"/>
              </a:ext>
            </a:extLst>
          </p:cNvPr>
          <p:cNvSpPr>
            <a:spLocks/>
          </p:cNvSpPr>
          <p:nvPr/>
        </p:nvSpPr>
        <p:spPr bwMode="auto">
          <a:xfrm>
            <a:off x="4741863" y="3308350"/>
            <a:ext cx="153987" cy="114300"/>
          </a:xfrm>
          <a:custGeom>
            <a:avLst/>
            <a:gdLst>
              <a:gd name="T0" fmla="*/ 21998 w 105"/>
              <a:gd name="T1" fmla="*/ 112713 h 72"/>
              <a:gd name="T2" fmla="*/ 108524 w 105"/>
              <a:gd name="T3" fmla="*/ 22225 h 72"/>
              <a:gd name="T4" fmla="*/ 152520 w 105"/>
              <a:gd name="T5" fmla="*/ 44450 h 72"/>
              <a:gd name="T6" fmla="*/ 130522 w 105"/>
              <a:gd name="T7" fmla="*/ 0 h 72"/>
              <a:gd name="T8" fmla="*/ 0 w 105"/>
              <a:gd name="T9" fmla="*/ 44450 h 72"/>
              <a:gd name="T10" fmla="*/ 21998 w 105"/>
              <a:gd name="T11" fmla="*/ 112713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 h="72">
                <a:moveTo>
                  <a:pt x="15" y="71"/>
                </a:moveTo>
                <a:lnTo>
                  <a:pt x="74" y="14"/>
                </a:lnTo>
                <a:lnTo>
                  <a:pt x="104" y="28"/>
                </a:lnTo>
                <a:lnTo>
                  <a:pt x="89" y="0"/>
                </a:lnTo>
                <a:lnTo>
                  <a:pt x="0" y="28"/>
                </a:lnTo>
                <a:lnTo>
                  <a:pt x="15" y="71"/>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09" name="Freeform 209">
            <a:extLst>
              <a:ext uri="{FF2B5EF4-FFF2-40B4-BE49-F238E27FC236}">
                <a16:creationId xmlns:a16="http://schemas.microsoft.com/office/drawing/2014/main" id="{DF41FBFF-F062-C54A-A7DB-16EE0C8EAC2A}"/>
              </a:ext>
            </a:extLst>
          </p:cNvPr>
          <p:cNvSpPr>
            <a:spLocks/>
          </p:cNvSpPr>
          <p:nvPr/>
        </p:nvSpPr>
        <p:spPr bwMode="auto">
          <a:xfrm>
            <a:off x="3829050" y="2270125"/>
            <a:ext cx="1219200" cy="927100"/>
          </a:xfrm>
          <a:custGeom>
            <a:avLst/>
            <a:gdLst>
              <a:gd name="T0" fmla="*/ 0 w 832"/>
              <a:gd name="T1" fmla="*/ 788988 h 584"/>
              <a:gd name="T2" fmla="*/ 260838 w 832"/>
              <a:gd name="T3" fmla="*/ 925513 h 584"/>
              <a:gd name="T4" fmla="*/ 477715 w 832"/>
              <a:gd name="T5" fmla="*/ 609600 h 584"/>
              <a:gd name="T6" fmla="*/ 782515 w 832"/>
              <a:gd name="T7" fmla="*/ 338138 h 584"/>
              <a:gd name="T8" fmla="*/ 1195754 w 832"/>
              <a:gd name="T9" fmla="*/ 271463 h 584"/>
              <a:gd name="T10" fmla="*/ 1217735 w 832"/>
              <a:gd name="T11" fmla="*/ 0 h 584"/>
              <a:gd name="T12" fmla="*/ 977412 w 832"/>
              <a:gd name="T13" fmla="*/ 0 h 584"/>
              <a:gd name="T14" fmla="*/ 804496 w 832"/>
              <a:gd name="T15" fmla="*/ 22225 h 584"/>
              <a:gd name="T16" fmla="*/ 696058 w 832"/>
              <a:gd name="T17" fmla="*/ 68263 h 584"/>
              <a:gd name="T18" fmla="*/ 586154 w 832"/>
              <a:gd name="T19" fmla="*/ 112713 h 584"/>
              <a:gd name="T20" fmla="*/ 347296 w 832"/>
              <a:gd name="T21" fmla="*/ 293688 h 584"/>
              <a:gd name="T22" fmla="*/ 174381 w 832"/>
              <a:gd name="T23" fmla="*/ 496888 h 584"/>
              <a:gd name="T24" fmla="*/ 64477 w 832"/>
              <a:gd name="T25" fmla="*/ 676275 h 584"/>
              <a:gd name="T26" fmla="*/ 0 w 832"/>
              <a:gd name="T27" fmla="*/ 788988 h 5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32" h="584">
                <a:moveTo>
                  <a:pt x="0" y="497"/>
                </a:moveTo>
                <a:lnTo>
                  <a:pt x="178" y="583"/>
                </a:lnTo>
                <a:lnTo>
                  <a:pt x="326" y="384"/>
                </a:lnTo>
                <a:lnTo>
                  <a:pt x="534" y="213"/>
                </a:lnTo>
                <a:lnTo>
                  <a:pt x="816" y="171"/>
                </a:lnTo>
                <a:lnTo>
                  <a:pt x="831" y="0"/>
                </a:lnTo>
                <a:lnTo>
                  <a:pt x="667" y="0"/>
                </a:lnTo>
                <a:lnTo>
                  <a:pt x="549" y="14"/>
                </a:lnTo>
                <a:lnTo>
                  <a:pt x="475" y="43"/>
                </a:lnTo>
                <a:lnTo>
                  <a:pt x="400" y="71"/>
                </a:lnTo>
                <a:lnTo>
                  <a:pt x="237" y="185"/>
                </a:lnTo>
                <a:lnTo>
                  <a:pt x="119" y="313"/>
                </a:lnTo>
                <a:lnTo>
                  <a:pt x="44" y="426"/>
                </a:lnTo>
                <a:lnTo>
                  <a:pt x="0" y="497"/>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793" name="Line 210">
            <a:extLst>
              <a:ext uri="{FF2B5EF4-FFF2-40B4-BE49-F238E27FC236}">
                <a16:creationId xmlns:a16="http://schemas.microsoft.com/office/drawing/2014/main" id="{BFC0582D-C028-8A49-91FE-554F3D704B77}"/>
              </a:ext>
            </a:extLst>
          </p:cNvPr>
          <p:cNvSpPr>
            <a:spLocks noChangeShapeType="1"/>
          </p:cNvSpPr>
          <p:nvPr/>
        </p:nvSpPr>
        <p:spPr bwMode="auto">
          <a:xfrm flipH="1" flipV="1">
            <a:off x="4816475" y="3746500"/>
            <a:ext cx="153988" cy="16033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94" name="Line 211">
            <a:extLst>
              <a:ext uri="{FF2B5EF4-FFF2-40B4-BE49-F238E27FC236}">
                <a16:creationId xmlns:a16="http://schemas.microsoft.com/office/drawing/2014/main" id="{BAEBAA28-D2FE-964A-B58B-3ACA7BE2D657}"/>
              </a:ext>
            </a:extLst>
          </p:cNvPr>
          <p:cNvSpPr>
            <a:spLocks noChangeShapeType="1"/>
          </p:cNvSpPr>
          <p:nvPr/>
        </p:nvSpPr>
        <p:spPr bwMode="auto">
          <a:xfrm flipH="1" flipV="1">
            <a:off x="4883150" y="3724275"/>
            <a:ext cx="87313" cy="1143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95" name="Line 212">
            <a:extLst>
              <a:ext uri="{FF2B5EF4-FFF2-40B4-BE49-F238E27FC236}">
                <a16:creationId xmlns:a16="http://schemas.microsoft.com/office/drawing/2014/main" id="{DC51CD15-777F-7044-8CE8-D92FF3AC5ED3}"/>
              </a:ext>
            </a:extLst>
          </p:cNvPr>
          <p:cNvSpPr>
            <a:spLocks noChangeShapeType="1"/>
          </p:cNvSpPr>
          <p:nvPr/>
        </p:nvSpPr>
        <p:spPr bwMode="auto">
          <a:xfrm flipH="1" flipV="1">
            <a:off x="4991100" y="3565525"/>
            <a:ext cx="131763" cy="16033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96" name="Line 213">
            <a:extLst>
              <a:ext uri="{FF2B5EF4-FFF2-40B4-BE49-F238E27FC236}">
                <a16:creationId xmlns:a16="http://schemas.microsoft.com/office/drawing/2014/main" id="{E8622FFD-FDB3-384A-8D3F-2214CC8A8DE0}"/>
              </a:ext>
            </a:extLst>
          </p:cNvPr>
          <p:cNvSpPr>
            <a:spLocks noChangeShapeType="1"/>
          </p:cNvSpPr>
          <p:nvPr/>
        </p:nvSpPr>
        <p:spPr bwMode="auto">
          <a:xfrm flipH="1" flipV="1">
            <a:off x="4991100" y="3521075"/>
            <a:ext cx="176213" cy="1825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7797" name="Line 214">
            <a:extLst>
              <a:ext uri="{FF2B5EF4-FFF2-40B4-BE49-F238E27FC236}">
                <a16:creationId xmlns:a16="http://schemas.microsoft.com/office/drawing/2014/main" id="{8FC97772-F9DA-ED49-AB69-C7110B810416}"/>
              </a:ext>
            </a:extLst>
          </p:cNvPr>
          <p:cNvSpPr>
            <a:spLocks noChangeShapeType="1"/>
          </p:cNvSpPr>
          <p:nvPr/>
        </p:nvSpPr>
        <p:spPr bwMode="auto">
          <a:xfrm flipH="1" flipV="1">
            <a:off x="5013325" y="3475038"/>
            <a:ext cx="19685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815" name="Freeform 215">
            <a:extLst>
              <a:ext uri="{FF2B5EF4-FFF2-40B4-BE49-F238E27FC236}">
                <a16:creationId xmlns:a16="http://schemas.microsoft.com/office/drawing/2014/main" id="{26445EFE-E6C6-B345-B7F4-7766041AB83C}"/>
              </a:ext>
            </a:extLst>
          </p:cNvPr>
          <p:cNvSpPr>
            <a:spLocks/>
          </p:cNvSpPr>
          <p:nvPr/>
        </p:nvSpPr>
        <p:spPr bwMode="auto">
          <a:xfrm>
            <a:off x="4981575" y="3668713"/>
            <a:ext cx="122238" cy="195262"/>
          </a:xfrm>
          <a:custGeom>
            <a:avLst/>
            <a:gdLst>
              <a:gd name="T0" fmla="*/ 80037 w 84"/>
              <a:gd name="T1" fmla="*/ 193675 h 123"/>
              <a:gd name="T2" fmla="*/ 20373 w 84"/>
              <a:gd name="T3" fmla="*/ 107950 h 123"/>
              <a:gd name="T4" fmla="*/ 0 w 84"/>
              <a:gd name="T5" fmla="*/ 107950 h 123"/>
              <a:gd name="T6" fmla="*/ 0 w 84"/>
              <a:gd name="T7" fmla="*/ 0 h 123"/>
              <a:gd name="T8" fmla="*/ 20373 w 84"/>
              <a:gd name="T9" fmla="*/ 0 h 123"/>
              <a:gd name="T10" fmla="*/ 40746 w 84"/>
              <a:gd name="T11" fmla="*/ 65087 h 123"/>
              <a:gd name="T12" fmla="*/ 61119 w 84"/>
              <a:gd name="T13" fmla="*/ 65087 h 123"/>
              <a:gd name="T14" fmla="*/ 120783 w 84"/>
              <a:gd name="T15" fmla="*/ 128587 h 123"/>
              <a:gd name="T16" fmla="*/ 80037 w 84"/>
              <a:gd name="T17" fmla="*/ 193675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123">
                <a:moveTo>
                  <a:pt x="55" y="122"/>
                </a:moveTo>
                <a:lnTo>
                  <a:pt x="14" y="68"/>
                </a:lnTo>
                <a:lnTo>
                  <a:pt x="0" y="68"/>
                </a:lnTo>
                <a:lnTo>
                  <a:pt x="0" y="0"/>
                </a:lnTo>
                <a:lnTo>
                  <a:pt x="14" y="0"/>
                </a:lnTo>
                <a:lnTo>
                  <a:pt x="28" y="41"/>
                </a:lnTo>
                <a:lnTo>
                  <a:pt x="42" y="41"/>
                </a:lnTo>
                <a:lnTo>
                  <a:pt x="83" y="81"/>
                </a:lnTo>
                <a:lnTo>
                  <a:pt x="55" y="122"/>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16" name="Freeform 216">
            <a:extLst>
              <a:ext uri="{FF2B5EF4-FFF2-40B4-BE49-F238E27FC236}">
                <a16:creationId xmlns:a16="http://schemas.microsoft.com/office/drawing/2014/main" id="{370D8B86-27D9-DB47-B26C-A8B2AAA82B81}"/>
              </a:ext>
            </a:extLst>
          </p:cNvPr>
          <p:cNvSpPr>
            <a:spLocks/>
          </p:cNvSpPr>
          <p:nvPr/>
        </p:nvSpPr>
        <p:spPr bwMode="auto">
          <a:xfrm>
            <a:off x="4981575" y="3668713"/>
            <a:ext cx="131763" cy="204787"/>
          </a:xfrm>
          <a:custGeom>
            <a:avLst/>
            <a:gdLst>
              <a:gd name="T0" fmla="*/ 86378 w 90"/>
              <a:gd name="T1" fmla="*/ 203200 h 129"/>
              <a:gd name="T2" fmla="*/ 21961 w 90"/>
              <a:gd name="T3" fmla="*/ 112712 h 129"/>
              <a:gd name="T4" fmla="*/ 0 w 90"/>
              <a:gd name="T5" fmla="*/ 112712 h 129"/>
              <a:gd name="T6" fmla="*/ 0 w 90"/>
              <a:gd name="T7" fmla="*/ 0 h 129"/>
              <a:gd name="T8" fmla="*/ 21961 w 90"/>
              <a:gd name="T9" fmla="*/ 0 h 129"/>
              <a:gd name="T10" fmla="*/ 43921 w 90"/>
              <a:gd name="T11" fmla="*/ 68262 h 129"/>
              <a:gd name="T12" fmla="*/ 65882 w 90"/>
              <a:gd name="T13" fmla="*/ 68262 h 129"/>
              <a:gd name="T14" fmla="*/ 130299 w 90"/>
              <a:gd name="T15" fmla="*/ 134937 h 129"/>
              <a:gd name="T16" fmla="*/ 86378 w 90"/>
              <a:gd name="T17" fmla="*/ 20320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129">
                <a:moveTo>
                  <a:pt x="59" y="128"/>
                </a:moveTo>
                <a:lnTo>
                  <a:pt x="15" y="71"/>
                </a:lnTo>
                <a:lnTo>
                  <a:pt x="0" y="71"/>
                </a:lnTo>
                <a:lnTo>
                  <a:pt x="0" y="0"/>
                </a:lnTo>
                <a:lnTo>
                  <a:pt x="15" y="0"/>
                </a:lnTo>
                <a:lnTo>
                  <a:pt x="30" y="43"/>
                </a:lnTo>
                <a:lnTo>
                  <a:pt x="45" y="43"/>
                </a:lnTo>
                <a:lnTo>
                  <a:pt x="89" y="85"/>
                </a:lnTo>
                <a:lnTo>
                  <a:pt x="59" y="128"/>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800" name="Line 217">
            <a:extLst>
              <a:ext uri="{FF2B5EF4-FFF2-40B4-BE49-F238E27FC236}">
                <a16:creationId xmlns:a16="http://schemas.microsoft.com/office/drawing/2014/main" id="{B920CABB-AFB1-C440-986C-2696409A36E5}"/>
              </a:ext>
            </a:extLst>
          </p:cNvPr>
          <p:cNvSpPr>
            <a:spLocks noChangeShapeType="1"/>
          </p:cNvSpPr>
          <p:nvPr/>
        </p:nvSpPr>
        <p:spPr bwMode="auto">
          <a:xfrm>
            <a:off x="3840163" y="2000250"/>
            <a:ext cx="20637" cy="222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818" name="Freeform 218">
            <a:extLst>
              <a:ext uri="{FF2B5EF4-FFF2-40B4-BE49-F238E27FC236}">
                <a16:creationId xmlns:a16="http://schemas.microsoft.com/office/drawing/2014/main" id="{052417D7-E06B-8549-A7A4-338AF1384006}"/>
              </a:ext>
            </a:extLst>
          </p:cNvPr>
          <p:cNvSpPr>
            <a:spLocks/>
          </p:cNvSpPr>
          <p:nvPr/>
        </p:nvSpPr>
        <p:spPr bwMode="auto">
          <a:xfrm>
            <a:off x="4719638" y="2179638"/>
            <a:ext cx="231775" cy="217487"/>
          </a:xfrm>
          <a:custGeom>
            <a:avLst/>
            <a:gdLst>
              <a:gd name="T0" fmla="*/ 0 w 158"/>
              <a:gd name="T1" fmla="*/ 0 h 137"/>
              <a:gd name="T2" fmla="*/ 230308 w 158"/>
              <a:gd name="T3" fmla="*/ 0 h 137"/>
              <a:gd name="T4" fmla="*/ 230308 w 158"/>
              <a:gd name="T5" fmla="*/ 215900 h 137"/>
              <a:gd name="T6" fmla="*/ 0 w 158"/>
              <a:gd name="T7" fmla="*/ 215900 h 137"/>
              <a:gd name="T8" fmla="*/ 0 w 158"/>
              <a:gd name="T9" fmla="*/ 0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137">
                <a:moveTo>
                  <a:pt x="0" y="0"/>
                </a:moveTo>
                <a:lnTo>
                  <a:pt x="157" y="0"/>
                </a:lnTo>
                <a:lnTo>
                  <a:pt x="157" y="136"/>
                </a:lnTo>
                <a:lnTo>
                  <a:pt x="0" y="136"/>
                </a:lnTo>
                <a:lnTo>
                  <a:pt x="0" y="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19" name="Freeform 219">
            <a:extLst>
              <a:ext uri="{FF2B5EF4-FFF2-40B4-BE49-F238E27FC236}">
                <a16:creationId xmlns:a16="http://schemas.microsoft.com/office/drawing/2014/main" id="{245A35C9-54CA-A344-8FD8-6443548F2522}"/>
              </a:ext>
            </a:extLst>
          </p:cNvPr>
          <p:cNvSpPr>
            <a:spLocks/>
          </p:cNvSpPr>
          <p:nvPr/>
        </p:nvSpPr>
        <p:spPr bwMode="auto">
          <a:xfrm>
            <a:off x="4719638" y="2179638"/>
            <a:ext cx="241300" cy="227012"/>
          </a:xfrm>
          <a:custGeom>
            <a:avLst/>
            <a:gdLst>
              <a:gd name="T0" fmla="*/ 0 w 164"/>
              <a:gd name="T1" fmla="*/ 0 h 143"/>
              <a:gd name="T2" fmla="*/ 239829 w 164"/>
              <a:gd name="T3" fmla="*/ 0 h 143"/>
              <a:gd name="T4" fmla="*/ 239829 w 164"/>
              <a:gd name="T5" fmla="*/ 225425 h 143"/>
              <a:gd name="T6" fmla="*/ 0 w 164"/>
              <a:gd name="T7" fmla="*/ 225425 h 143"/>
              <a:gd name="T8" fmla="*/ 0 w 164"/>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143">
                <a:moveTo>
                  <a:pt x="0" y="0"/>
                </a:moveTo>
                <a:lnTo>
                  <a:pt x="163" y="0"/>
                </a:lnTo>
                <a:lnTo>
                  <a:pt x="163" y="142"/>
                </a:lnTo>
                <a:lnTo>
                  <a:pt x="0" y="142"/>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20" name="Freeform 220">
            <a:extLst>
              <a:ext uri="{FF2B5EF4-FFF2-40B4-BE49-F238E27FC236}">
                <a16:creationId xmlns:a16="http://schemas.microsoft.com/office/drawing/2014/main" id="{B3BB60D7-E2B2-3947-9C4E-75FB1DB893A3}"/>
              </a:ext>
            </a:extLst>
          </p:cNvPr>
          <p:cNvSpPr>
            <a:spLocks/>
          </p:cNvSpPr>
          <p:nvPr/>
        </p:nvSpPr>
        <p:spPr bwMode="auto">
          <a:xfrm>
            <a:off x="3829050" y="2743200"/>
            <a:ext cx="254000" cy="331788"/>
          </a:xfrm>
          <a:custGeom>
            <a:avLst/>
            <a:gdLst>
              <a:gd name="T0" fmla="*/ 0 w 173"/>
              <a:gd name="T1" fmla="*/ 242888 h 209"/>
              <a:gd name="T2" fmla="*/ 105711 w 173"/>
              <a:gd name="T3" fmla="*/ 0 h 209"/>
              <a:gd name="T4" fmla="*/ 252532 w 173"/>
              <a:gd name="T5" fmla="*/ 87313 h 209"/>
              <a:gd name="T6" fmla="*/ 146821 w 173"/>
              <a:gd name="T7" fmla="*/ 330200 h 209"/>
              <a:gd name="T8" fmla="*/ 0 w 173"/>
              <a:gd name="T9" fmla="*/ 242888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209">
                <a:moveTo>
                  <a:pt x="0" y="153"/>
                </a:moveTo>
                <a:lnTo>
                  <a:pt x="72" y="0"/>
                </a:lnTo>
                <a:lnTo>
                  <a:pt x="172" y="55"/>
                </a:lnTo>
                <a:lnTo>
                  <a:pt x="100" y="208"/>
                </a:lnTo>
                <a:lnTo>
                  <a:pt x="0" y="153"/>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153821" name="Freeform 221">
            <a:extLst>
              <a:ext uri="{FF2B5EF4-FFF2-40B4-BE49-F238E27FC236}">
                <a16:creationId xmlns:a16="http://schemas.microsoft.com/office/drawing/2014/main" id="{9F6A7836-C4D7-E947-B4B0-BE4C4FEA79D9}"/>
              </a:ext>
            </a:extLst>
          </p:cNvPr>
          <p:cNvSpPr>
            <a:spLocks/>
          </p:cNvSpPr>
          <p:nvPr/>
        </p:nvSpPr>
        <p:spPr bwMode="auto">
          <a:xfrm>
            <a:off x="3829050" y="2743200"/>
            <a:ext cx="261938" cy="341313"/>
          </a:xfrm>
          <a:custGeom>
            <a:avLst/>
            <a:gdLst>
              <a:gd name="T0" fmla="*/ 0 w 179"/>
              <a:gd name="T1" fmla="*/ 249238 h 215"/>
              <a:gd name="T2" fmla="*/ 108287 w 179"/>
              <a:gd name="T3" fmla="*/ 0 h 215"/>
              <a:gd name="T4" fmla="*/ 260475 w 179"/>
              <a:gd name="T5" fmla="*/ 90488 h 215"/>
              <a:gd name="T6" fmla="*/ 152187 w 179"/>
              <a:gd name="T7" fmla="*/ 339725 h 215"/>
              <a:gd name="T8" fmla="*/ 0 w 179"/>
              <a:gd name="T9" fmla="*/ 249238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15">
                <a:moveTo>
                  <a:pt x="0" y="157"/>
                </a:moveTo>
                <a:lnTo>
                  <a:pt x="74" y="0"/>
                </a:lnTo>
                <a:lnTo>
                  <a:pt x="178" y="57"/>
                </a:lnTo>
                <a:lnTo>
                  <a:pt x="104" y="214"/>
                </a:lnTo>
                <a:lnTo>
                  <a:pt x="0" y="15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805" name="Line 222">
            <a:extLst>
              <a:ext uri="{FF2B5EF4-FFF2-40B4-BE49-F238E27FC236}">
                <a16:creationId xmlns:a16="http://schemas.microsoft.com/office/drawing/2014/main" id="{B35061E2-618D-7E44-9757-9B8362E4E198}"/>
              </a:ext>
            </a:extLst>
          </p:cNvPr>
          <p:cNvSpPr>
            <a:spLocks noChangeShapeType="1"/>
          </p:cNvSpPr>
          <p:nvPr/>
        </p:nvSpPr>
        <p:spPr bwMode="auto">
          <a:xfrm>
            <a:off x="5210175" y="3838575"/>
            <a:ext cx="171450" cy="10128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3823" name="Freeform 223">
            <a:extLst>
              <a:ext uri="{FF2B5EF4-FFF2-40B4-BE49-F238E27FC236}">
                <a16:creationId xmlns:a16="http://schemas.microsoft.com/office/drawing/2014/main" id="{16A217B3-16B7-BB4E-B7BE-AC07A08E75B7}"/>
              </a:ext>
            </a:extLst>
          </p:cNvPr>
          <p:cNvSpPr>
            <a:spLocks/>
          </p:cNvSpPr>
          <p:nvPr/>
        </p:nvSpPr>
        <p:spPr bwMode="auto">
          <a:xfrm>
            <a:off x="5372100" y="4864100"/>
            <a:ext cx="58738" cy="82550"/>
          </a:xfrm>
          <a:custGeom>
            <a:avLst/>
            <a:gdLst>
              <a:gd name="T0" fmla="*/ 19090 w 40"/>
              <a:gd name="T1" fmla="*/ 0 h 52"/>
              <a:gd name="T2" fmla="*/ 57270 w 40"/>
              <a:gd name="T3" fmla="*/ 0 h 52"/>
              <a:gd name="T4" fmla="*/ 38180 w 40"/>
              <a:gd name="T5" fmla="*/ 80963 h 52"/>
              <a:gd name="T6" fmla="*/ 0 w 40"/>
              <a:gd name="T7" fmla="*/ 0 h 52"/>
              <a:gd name="T8" fmla="*/ 19090 w 40"/>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2">
                <a:moveTo>
                  <a:pt x="13" y="0"/>
                </a:moveTo>
                <a:lnTo>
                  <a:pt x="39" y="0"/>
                </a:lnTo>
                <a:lnTo>
                  <a:pt x="26" y="51"/>
                </a:lnTo>
                <a:lnTo>
                  <a:pt x="0" y="0"/>
                </a:lnTo>
                <a:lnTo>
                  <a:pt x="1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p>
        </p:txBody>
      </p:sp>
      <p:sp>
        <p:nvSpPr>
          <p:cNvPr id="67807" name="Text Box 224">
            <a:extLst>
              <a:ext uri="{FF2B5EF4-FFF2-40B4-BE49-F238E27FC236}">
                <a16:creationId xmlns:a16="http://schemas.microsoft.com/office/drawing/2014/main" id="{2AADACA2-69B2-E14A-BB83-20457FD5A195}"/>
              </a:ext>
            </a:extLst>
          </p:cNvPr>
          <p:cNvSpPr txBox="1">
            <a:spLocks noChangeArrowheads="1"/>
          </p:cNvSpPr>
          <p:nvPr/>
        </p:nvSpPr>
        <p:spPr bwMode="auto">
          <a:xfrm>
            <a:off x="4124325" y="4076700"/>
            <a:ext cx="822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solidFill>
                  <a:schemeClr val="bg2"/>
                </a:solidFill>
                <a:latin typeface="Times New Roman" panose="02020603050405020304" pitchFamily="18" charset="0"/>
              </a:rPr>
              <a:t>DEE 1</a:t>
            </a:r>
          </a:p>
        </p:txBody>
      </p:sp>
      <p:sp>
        <p:nvSpPr>
          <p:cNvPr id="67808" name="Text Box 225">
            <a:extLst>
              <a:ext uri="{FF2B5EF4-FFF2-40B4-BE49-F238E27FC236}">
                <a16:creationId xmlns:a16="http://schemas.microsoft.com/office/drawing/2014/main" id="{EA3B65BC-FDD5-C741-B8A2-AC6CE50CC6C7}"/>
              </a:ext>
            </a:extLst>
          </p:cNvPr>
          <p:cNvSpPr txBox="1">
            <a:spLocks noChangeArrowheads="1"/>
          </p:cNvSpPr>
          <p:nvPr/>
        </p:nvSpPr>
        <p:spPr bwMode="auto">
          <a:xfrm>
            <a:off x="5108575" y="3009900"/>
            <a:ext cx="822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solidFill>
                  <a:schemeClr val="bg2"/>
                </a:solidFill>
                <a:latin typeface="Times New Roman" panose="02020603050405020304" pitchFamily="18" charset="0"/>
              </a:rPr>
              <a:t>DEE 2</a:t>
            </a:r>
          </a:p>
        </p:txBody>
      </p:sp>
      <p:sp>
        <p:nvSpPr>
          <p:cNvPr id="67809" name="Text Box 226">
            <a:extLst>
              <a:ext uri="{FF2B5EF4-FFF2-40B4-BE49-F238E27FC236}">
                <a16:creationId xmlns:a16="http://schemas.microsoft.com/office/drawing/2014/main" id="{F6D1F1B6-11A8-624D-8A76-2626C8F8C7B4}"/>
              </a:ext>
            </a:extLst>
          </p:cNvPr>
          <p:cNvSpPr txBox="1">
            <a:spLocks noChangeArrowheads="1"/>
          </p:cNvSpPr>
          <p:nvPr/>
        </p:nvSpPr>
        <p:spPr bwMode="auto">
          <a:xfrm>
            <a:off x="4348163" y="5105400"/>
            <a:ext cx="782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Stem 1</a:t>
            </a:r>
          </a:p>
        </p:txBody>
      </p:sp>
      <p:sp>
        <p:nvSpPr>
          <p:cNvPr id="67810" name="Text Box 227">
            <a:extLst>
              <a:ext uri="{FF2B5EF4-FFF2-40B4-BE49-F238E27FC236}">
                <a16:creationId xmlns:a16="http://schemas.microsoft.com/office/drawing/2014/main" id="{20674BA3-A375-0041-BFED-CDFBC7517117}"/>
              </a:ext>
            </a:extLst>
          </p:cNvPr>
          <p:cNvSpPr txBox="1">
            <a:spLocks noChangeArrowheads="1"/>
          </p:cNvSpPr>
          <p:nvPr/>
        </p:nvSpPr>
        <p:spPr bwMode="auto">
          <a:xfrm rot="-5400000">
            <a:off x="5922169" y="2997994"/>
            <a:ext cx="847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Stem 2</a:t>
            </a:r>
          </a:p>
        </p:txBody>
      </p:sp>
      <p:sp>
        <p:nvSpPr>
          <p:cNvPr id="67811" name="Text Box 228">
            <a:extLst>
              <a:ext uri="{FF2B5EF4-FFF2-40B4-BE49-F238E27FC236}">
                <a16:creationId xmlns:a16="http://schemas.microsoft.com/office/drawing/2014/main" id="{D07C2403-AD10-1945-88D9-C4491C078DA2}"/>
              </a:ext>
            </a:extLst>
          </p:cNvPr>
          <p:cNvSpPr txBox="1">
            <a:spLocks noChangeArrowheads="1"/>
          </p:cNvSpPr>
          <p:nvPr/>
        </p:nvSpPr>
        <p:spPr bwMode="auto">
          <a:xfrm>
            <a:off x="7245350" y="3429000"/>
            <a:ext cx="152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Coupling Loop</a:t>
            </a:r>
          </a:p>
        </p:txBody>
      </p:sp>
      <p:sp>
        <p:nvSpPr>
          <p:cNvPr id="67812" name="Text Box 229">
            <a:extLst>
              <a:ext uri="{FF2B5EF4-FFF2-40B4-BE49-F238E27FC236}">
                <a16:creationId xmlns:a16="http://schemas.microsoft.com/office/drawing/2014/main" id="{3C3DA815-B418-F84E-A1EB-55D74C11888E}"/>
              </a:ext>
            </a:extLst>
          </p:cNvPr>
          <p:cNvSpPr txBox="1">
            <a:spLocks noChangeArrowheads="1"/>
          </p:cNvSpPr>
          <p:nvPr/>
        </p:nvSpPr>
        <p:spPr bwMode="auto">
          <a:xfrm>
            <a:off x="7288213" y="4000500"/>
            <a:ext cx="1785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RF Feed Through</a:t>
            </a:r>
          </a:p>
        </p:txBody>
      </p:sp>
      <p:sp>
        <p:nvSpPr>
          <p:cNvPr id="67813" name="Text Box 230">
            <a:extLst>
              <a:ext uri="{FF2B5EF4-FFF2-40B4-BE49-F238E27FC236}">
                <a16:creationId xmlns:a16="http://schemas.microsoft.com/office/drawing/2014/main" id="{D6E3819E-342E-324D-A798-EDEDD782E078}"/>
              </a:ext>
            </a:extLst>
          </p:cNvPr>
          <p:cNvSpPr txBox="1">
            <a:spLocks noChangeArrowheads="1"/>
          </p:cNvSpPr>
          <p:nvPr/>
        </p:nvSpPr>
        <p:spPr bwMode="auto">
          <a:xfrm>
            <a:off x="7288213" y="4914900"/>
            <a:ext cx="1703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RF Feeder Cable</a:t>
            </a:r>
          </a:p>
        </p:txBody>
      </p:sp>
      <p:sp>
        <p:nvSpPr>
          <p:cNvPr id="67814" name="Text Box 231">
            <a:extLst>
              <a:ext uri="{FF2B5EF4-FFF2-40B4-BE49-F238E27FC236}">
                <a16:creationId xmlns:a16="http://schemas.microsoft.com/office/drawing/2014/main" id="{0AE22C17-836B-4B40-A81C-212B36997D17}"/>
              </a:ext>
            </a:extLst>
          </p:cNvPr>
          <p:cNvSpPr txBox="1">
            <a:spLocks noChangeArrowheads="1"/>
          </p:cNvSpPr>
          <p:nvPr/>
        </p:nvSpPr>
        <p:spPr bwMode="auto">
          <a:xfrm>
            <a:off x="6962775" y="5791200"/>
            <a:ext cx="1908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Water Connections</a:t>
            </a:r>
          </a:p>
        </p:txBody>
      </p:sp>
      <p:sp>
        <p:nvSpPr>
          <p:cNvPr id="67815" name="Text Box 232">
            <a:extLst>
              <a:ext uri="{FF2B5EF4-FFF2-40B4-BE49-F238E27FC236}">
                <a16:creationId xmlns:a16="http://schemas.microsoft.com/office/drawing/2014/main" id="{07109E8F-2E10-A34B-88F4-67F011F9A323}"/>
              </a:ext>
            </a:extLst>
          </p:cNvPr>
          <p:cNvSpPr txBox="1">
            <a:spLocks noChangeArrowheads="1"/>
          </p:cNvSpPr>
          <p:nvPr/>
        </p:nvSpPr>
        <p:spPr bwMode="auto">
          <a:xfrm>
            <a:off x="4770438" y="6096000"/>
            <a:ext cx="1743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Connecting block</a:t>
            </a:r>
          </a:p>
        </p:txBody>
      </p:sp>
      <p:sp>
        <p:nvSpPr>
          <p:cNvPr id="67816" name="Text Box 233">
            <a:extLst>
              <a:ext uri="{FF2B5EF4-FFF2-40B4-BE49-F238E27FC236}">
                <a16:creationId xmlns:a16="http://schemas.microsoft.com/office/drawing/2014/main" id="{C9ABD543-8AE9-454A-98FA-47C4B58F3D8C}"/>
              </a:ext>
            </a:extLst>
          </p:cNvPr>
          <p:cNvSpPr txBox="1">
            <a:spLocks noChangeArrowheads="1"/>
          </p:cNvSpPr>
          <p:nvPr/>
        </p:nvSpPr>
        <p:spPr bwMode="auto">
          <a:xfrm>
            <a:off x="747713" y="3086100"/>
            <a:ext cx="1185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Flap Unit 1</a:t>
            </a:r>
          </a:p>
        </p:txBody>
      </p:sp>
      <p:sp>
        <p:nvSpPr>
          <p:cNvPr id="67817" name="Text Box 234">
            <a:extLst>
              <a:ext uri="{FF2B5EF4-FFF2-40B4-BE49-F238E27FC236}">
                <a16:creationId xmlns:a16="http://schemas.microsoft.com/office/drawing/2014/main" id="{3094CEA7-720B-2844-B8D3-1E771DEBC86E}"/>
              </a:ext>
            </a:extLst>
          </p:cNvPr>
          <p:cNvSpPr txBox="1">
            <a:spLocks noChangeArrowheads="1"/>
          </p:cNvSpPr>
          <p:nvPr/>
        </p:nvSpPr>
        <p:spPr bwMode="auto">
          <a:xfrm>
            <a:off x="4981575" y="1447800"/>
            <a:ext cx="1185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Flap Unit 2</a:t>
            </a:r>
          </a:p>
        </p:txBody>
      </p:sp>
      <p:sp>
        <p:nvSpPr>
          <p:cNvPr id="67818" name="Text Box 235">
            <a:extLst>
              <a:ext uri="{FF2B5EF4-FFF2-40B4-BE49-F238E27FC236}">
                <a16:creationId xmlns:a16="http://schemas.microsoft.com/office/drawing/2014/main" id="{284FE4DC-DB60-ED4D-89B2-60394F760549}"/>
              </a:ext>
            </a:extLst>
          </p:cNvPr>
          <p:cNvSpPr txBox="1">
            <a:spLocks noChangeArrowheads="1"/>
          </p:cNvSpPr>
          <p:nvPr/>
        </p:nvSpPr>
        <p:spPr bwMode="auto">
          <a:xfrm>
            <a:off x="7288213" y="1790700"/>
            <a:ext cx="1855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Flap Driving Units</a:t>
            </a:r>
          </a:p>
        </p:txBody>
      </p:sp>
      <p:sp>
        <p:nvSpPr>
          <p:cNvPr id="67819" name="Text Box 236">
            <a:extLst>
              <a:ext uri="{FF2B5EF4-FFF2-40B4-BE49-F238E27FC236}">
                <a16:creationId xmlns:a16="http://schemas.microsoft.com/office/drawing/2014/main" id="{3342372F-7673-8D43-A7A4-5C25837B37C5}"/>
              </a:ext>
            </a:extLst>
          </p:cNvPr>
          <p:cNvSpPr txBox="1">
            <a:spLocks noChangeArrowheads="1"/>
          </p:cNvSpPr>
          <p:nvPr/>
        </p:nvSpPr>
        <p:spPr bwMode="auto">
          <a:xfrm>
            <a:off x="1731963" y="5295900"/>
            <a:ext cx="182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Ceramic Insulator</a:t>
            </a:r>
          </a:p>
        </p:txBody>
      </p:sp>
      <p:sp>
        <p:nvSpPr>
          <p:cNvPr id="67820" name="Text Box 237">
            <a:extLst>
              <a:ext uri="{FF2B5EF4-FFF2-40B4-BE49-F238E27FC236}">
                <a16:creationId xmlns:a16="http://schemas.microsoft.com/office/drawing/2014/main" id="{E8D28B0B-881B-8E49-A450-95E81D8491DF}"/>
              </a:ext>
            </a:extLst>
          </p:cNvPr>
          <p:cNvSpPr txBox="1">
            <a:spLocks noChangeArrowheads="1"/>
          </p:cNvSpPr>
          <p:nvPr/>
        </p:nvSpPr>
        <p:spPr bwMode="auto">
          <a:xfrm>
            <a:off x="6527800" y="1295400"/>
            <a:ext cx="182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b="1">
                <a:latin typeface="Times New Roman" panose="02020603050405020304" pitchFamily="18" charset="0"/>
              </a:rPr>
              <a:t>Ceramic Insulator</a:t>
            </a:r>
          </a:p>
        </p:txBody>
      </p:sp>
      <p:sp>
        <p:nvSpPr>
          <p:cNvPr id="67821" name="Line 238">
            <a:extLst>
              <a:ext uri="{FF2B5EF4-FFF2-40B4-BE49-F238E27FC236}">
                <a16:creationId xmlns:a16="http://schemas.microsoft.com/office/drawing/2014/main" id="{EF586EE9-AEFC-6143-99F8-2F5755B3B71D}"/>
              </a:ext>
            </a:extLst>
          </p:cNvPr>
          <p:cNvSpPr>
            <a:spLocks noChangeShapeType="1"/>
          </p:cNvSpPr>
          <p:nvPr/>
        </p:nvSpPr>
        <p:spPr bwMode="auto">
          <a:xfrm flipH="1">
            <a:off x="6681788" y="3581400"/>
            <a:ext cx="563562"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spAutoFit/>
          </a:bodyPr>
          <a:lstStyle/>
          <a:p>
            <a:endParaRPr lang="it-IT"/>
          </a:p>
        </p:txBody>
      </p:sp>
      <p:sp>
        <p:nvSpPr>
          <p:cNvPr id="67822" name="Line 239">
            <a:extLst>
              <a:ext uri="{FF2B5EF4-FFF2-40B4-BE49-F238E27FC236}">
                <a16:creationId xmlns:a16="http://schemas.microsoft.com/office/drawing/2014/main" id="{8DACE857-A94A-0547-8BD2-D7AC06782069}"/>
              </a:ext>
            </a:extLst>
          </p:cNvPr>
          <p:cNvSpPr>
            <a:spLocks noChangeShapeType="1"/>
          </p:cNvSpPr>
          <p:nvPr/>
        </p:nvSpPr>
        <p:spPr bwMode="auto">
          <a:xfrm flipH="1" flipV="1">
            <a:off x="6681788" y="5562600"/>
            <a:ext cx="280987" cy="3810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spAutoFit/>
          </a:bodyPr>
          <a:lstStyle/>
          <a:p>
            <a:endParaRPr lang="it-IT"/>
          </a:p>
        </p:txBody>
      </p:sp>
      <p:sp>
        <p:nvSpPr>
          <p:cNvPr id="67823" name="Line 240">
            <a:extLst>
              <a:ext uri="{FF2B5EF4-FFF2-40B4-BE49-F238E27FC236}">
                <a16:creationId xmlns:a16="http://schemas.microsoft.com/office/drawing/2014/main" id="{E8716F4B-BDB7-E541-B735-AC1A5632864E}"/>
              </a:ext>
            </a:extLst>
          </p:cNvPr>
          <p:cNvSpPr>
            <a:spLocks noChangeShapeType="1"/>
          </p:cNvSpPr>
          <p:nvPr/>
        </p:nvSpPr>
        <p:spPr bwMode="auto">
          <a:xfrm flipV="1">
            <a:off x="5697538" y="5486400"/>
            <a:ext cx="703262"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spAutoFit/>
          </a:bodyPr>
          <a:lstStyle/>
          <a:p>
            <a:endParaRPr lang="it-IT"/>
          </a:p>
        </p:txBody>
      </p:sp>
      <p:sp>
        <p:nvSpPr>
          <p:cNvPr id="67824" name="Line 241">
            <a:extLst>
              <a:ext uri="{FF2B5EF4-FFF2-40B4-BE49-F238E27FC236}">
                <a16:creationId xmlns:a16="http://schemas.microsoft.com/office/drawing/2014/main" id="{23636387-9449-AB4A-8861-F4B14AE7CD81}"/>
              </a:ext>
            </a:extLst>
          </p:cNvPr>
          <p:cNvSpPr>
            <a:spLocks noChangeShapeType="1"/>
          </p:cNvSpPr>
          <p:nvPr/>
        </p:nvSpPr>
        <p:spPr bwMode="auto">
          <a:xfrm flipV="1">
            <a:off x="2954338" y="4724400"/>
            <a:ext cx="703262"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spAutoFit/>
          </a:bodyPr>
          <a:lstStyle/>
          <a:p>
            <a:endParaRPr lang="it-IT"/>
          </a:p>
        </p:txBody>
      </p:sp>
      <p:sp>
        <p:nvSpPr>
          <p:cNvPr id="67825" name="Line 242">
            <a:extLst>
              <a:ext uri="{FF2B5EF4-FFF2-40B4-BE49-F238E27FC236}">
                <a16:creationId xmlns:a16="http://schemas.microsoft.com/office/drawing/2014/main" id="{BBA8DD87-75CC-3346-9416-29C6E3C49786}"/>
              </a:ext>
            </a:extLst>
          </p:cNvPr>
          <p:cNvSpPr>
            <a:spLocks noChangeShapeType="1"/>
          </p:cNvSpPr>
          <p:nvPr/>
        </p:nvSpPr>
        <p:spPr bwMode="auto">
          <a:xfrm>
            <a:off x="1898650" y="3276600"/>
            <a:ext cx="175895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spAutoFit/>
          </a:bodyPr>
          <a:lstStyle/>
          <a:p>
            <a:endParaRPr lang="it-IT"/>
          </a:p>
        </p:txBody>
      </p:sp>
      <p:sp>
        <p:nvSpPr>
          <p:cNvPr id="67826" name="Line 243">
            <a:extLst>
              <a:ext uri="{FF2B5EF4-FFF2-40B4-BE49-F238E27FC236}">
                <a16:creationId xmlns:a16="http://schemas.microsoft.com/office/drawing/2014/main" id="{BF6780AF-859A-4449-95E1-A07F3B87F42B}"/>
              </a:ext>
            </a:extLst>
          </p:cNvPr>
          <p:cNvSpPr>
            <a:spLocks noChangeShapeType="1"/>
          </p:cNvSpPr>
          <p:nvPr/>
        </p:nvSpPr>
        <p:spPr bwMode="auto">
          <a:xfrm flipH="1">
            <a:off x="5416550" y="1752600"/>
            <a:ext cx="6985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spAutoFit/>
          </a:bodyPr>
          <a:lstStyle/>
          <a:p>
            <a:endParaRPr lang="it-IT"/>
          </a:p>
        </p:txBody>
      </p:sp>
      <p:sp>
        <p:nvSpPr>
          <p:cNvPr id="67827" name="Line 244">
            <a:extLst>
              <a:ext uri="{FF2B5EF4-FFF2-40B4-BE49-F238E27FC236}">
                <a16:creationId xmlns:a16="http://schemas.microsoft.com/office/drawing/2014/main" id="{B3DEA10D-6C8F-B649-B765-9626C2F2A664}"/>
              </a:ext>
            </a:extLst>
          </p:cNvPr>
          <p:cNvSpPr>
            <a:spLocks noChangeShapeType="1"/>
          </p:cNvSpPr>
          <p:nvPr/>
        </p:nvSpPr>
        <p:spPr bwMode="auto">
          <a:xfrm flipH="1">
            <a:off x="6189663" y="1524000"/>
            <a:ext cx="352425"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spAutoFit/>
          </a:bodyPr>
          <a:lstStyle/>
          <a:p>
            <a:endParaRPr lang="it-IT"/>
          </a:p>
        </p:txBody>
      </p:sp>
      <p:sp>
        <p:nvSpPr>
          <p:cNvPr id="67828" name="Text Box 245">
            <a:extLst>
              <a:ext uri="{FF2B5EF4-FFF2-40B4-BE49-F238E27FC236}">
                <a16:creationId xmlns:a16="http://schemas.microsoft.com/office/drawing/2014/main" id="{855300F6-18F4-0F4B-BFB8-223BE6FA3FAB}"/>
              </a:ext>
            </a:extLst>
          </p:cNvPr>
          <p:cNvSpPr txBox="1">
            <a:spLocks noChangeArrowheads="1"/>
          </p:cNvSpPr>
          <p:nvPr/>
        </p:nvSpPr>
        <p:spPr bwMode="auto">
          <a:xfrm>
            <a:off x="3043238" y="5913438"/>
            <a:ext cx="1509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GB" altLang="it-IT" b="1">
                <a:latin typeface="Times New Roman" panose="02020603050405020304" pitchFamily="18" charset="0"/>
              </a:rPr>
              <a:t>Coupling Rods</a:t>
            </a:r>
          </a:p>
        </p:txBody>
      </p:sp>
      <p:sp>
        <p:nvSpPr>
          <p:cNvPr id="67829" name="Line 246">
            <a:extLst>
              <a:ext uri="{FF2B5EF4-FFF2-40B4-BE49-F238E27FC236}">
                <a16:creationId xmlns:a16="http://schemas.microsoft.com/office/drawing/2014/main" id="{099A08D6-B515-EA44-A6BC-17F47BFBF5F5}"/>
              </a:ext>
            </a:extLst>
          </p:cNvPr>
          <p:cNvSpPr>
            <a:spLocks noChangeShapeType="1"/>
          </p:cNvSpPr>
          <p:nvPr/>
        </p:nvSpPr>
        <p:spPr bwMode="auto">
          <a:xfrm flipV="1">
            <a:off x="4430713" y="4953000"/>
            <a:ext cx="1477962" cy="990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spAutoFit/>
          </a:bodyPr>
          <a:lstStyle/>
          <a:p>
            <a:endParaRPr lang="it-IT"/>
          </a:p>
        </p:txBody>
      </p:sp>
      <p:sp>
        <p:nvSpPr>
          <p:cNvPr id="153847" name="Rectangle 247">
            <a:extLst>
              <a:ext uri="{FF2B5EF4-FFF2-40B4-BE49-F238E27FC236}">
                <a16:creationId xmlns:a16="http://schemas.microsoft.com/office/drawing/2014/main" id="{2960CCA8-ABB6-424D-96A7-C9F9B1B06695}"/>
              </a:ext>
            </a:extLst>
          </p:cNvPr>
          <p:cNvSpPr>
            <a:spLocks noGrp="1" noChangeArrowheads="1"/>
          </p:cNvSpPr>
          <p:nvPr>
            <p:ph type="title"/>
          </p:nvPr>
        </p:nvSpPr>
        <p:spPr>
          <a:xfrm>
            <a:off x="2514600" y="914400"/>
            <a:ext cx="3603625" cy="469900"/>
          </a:xfrm>
          <a:solidFill>
            <a:srgbClr val="FFFF99"/>
          </a:solidFill>
          <a:ln w="12700">
            <a:solidFill>
              <a:schemeClr val="tx1"/>
            </a:solidFill>
            <a:miter lim="800000"/>
            <a:headEnd/>
            <a:tailEnd/>
          </a:ln>
          <a:extLst>
            <a:ext uri="{AF507438-7753-43e0-B8FC-AC1667EBCBE1}"/>
          </a:extLst>
        </p:spPr>
        <p:txBody>
          <a:bodyPr lIns="90000" tIns="46800" rIns="90000" bIns="46800">
            <a:spAutoFit/>
          </a:bodyPr>
          <a:lstStyle/>
          <a:p>
            <a:pPr eaLnBrk="1" hangingPunct="1">
              <a:defRPr/>
            </a:pPr>
            <a:r>
              <a:rPr lang="en-GB" altLang="it-IT" sz="2400">
                <a:solidFill>
                  <a:schemeClr val="bg2"/>
                </a:solidFill>
              </a:rPr>
              <a:t>Parts in the RF Cavity</a:t>
            </a:r>
          </a:p>
        </p:txBody>
      </p:sp>
      <p:sp>
        <p:nvSpPr>
          <p:cNvPr id="67831" name="Text Box 248">
            <a:extLst>
              <a:ext uri="{FF2B5EF4-FFF2-40B4-BE49-F238E27FC236}">
                <a16:creationId xmlns:a16="http://schemas.microsoft.com/office/drawing/2014/main" id="{25B2D817-3850-F545-9012-F82C57538F61}"/>
              </a:ext>
            </a:extLst>
          </p:cNvPr>
          <p:cNvSpPr txBox="1">
            <a:spLocks noChangeArrowheads="1"/>
          </p:cNvSpPr>
          <p:nvPr/>
        </p:nvSpPr>
        <p:spPr bwMode="auto">
          <a:xfrm>
            <a:off x="3165475" y="228600"/>
            <a:ext cx="2838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r>
              <a:rPr lang="en-GB" altLang="it-IT" sz="4000" b="1">
                <a:latin typeface="Times New Roman" panose="02020603050405020304" pitchFamily="18" charset="0"/>
              </a:rPr>
              <a:t>RF</a:t>
            </a:r>
            <a:r>
              <a:rPr lang="en-GB" altLang="it-IT" sz="4000" b="1">
                <a:solidFill>
                  <a:srgbClr val="FFFFFF"/>
                </a:solidFill>
                <a:latin typeface="Times New Roman" panose="02020603050405020304" pitchFamily="18" charset="0"/>
              </a:rPr>
              <a:t> </a:t>
            </a:r>
            <a:r>
              <a:rPr lang="en-GB" altLang="it-IT" sz="4000" b="1">
                <a:latin typeface="Times New Roman" panose="02020603050405020304" pitchFamily="18" charset="0"/>
              </a:rPr>
              <a:t>SYSTEM</a:t>
            </a:r>
            <a:endParaRPr lang="en-GB" altLang="it-IT" sz="4000" b="1">
              <a:solidFill>
                <a:srgbClr val="FFFFFF"/>
              </a:solidFill>
              <a:latin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8C209398-5FB3-3946-A6E5-8DBA8CF016A8}"/>
              </a:ext>
            </a:extLst>
          </p:cNvPr>
          <p:cNvSpPr>
            <a:spLocks noGrp="1" noChangeArrowheads="1"/>
          </p:cNvSpPr>
          <p:nvPr>
            <p:ph type="title"/>
          </p:nvPr>
        </p:nvSpPr>
        <p:spPr>
          <a:xfrm>
            <a:off x="2738438" y="0"/>
            <a:ext cx="3667125" cy="762000"/>
          </a:xfrm>
          <a:extLst>
            <a:ext uri="{91240B29-F687-4f45-9708-019B960494DF}"/>
            <a:ext uri="{AF507438-7753-43e0-B8FC-AC1667EBCBE1}"/>
          </a:extLst>
        </p:spPr>
        <p:txBody>
          <a:bodyPr wrap="none" lIns="90000" tIns="46800" rIns="90000" bIns="46800">
            <a:spAutoFit/>
          </a:bodyPr>
          <a:lstStyle/>
          <a:p>
            <a:pPr eaLnBrk="1" hangingPunct="1">
              <a:defRPr/>
            </a:pPr>
            <a:r>
              <a:rPr lang="en-GB" altLang="it-IT">
                <a:solidFill>
                  <a:schemeClr val="tx1"/>
                </a:solidFill>
              </a:rPr>
              <a:t>RF inside tank</a:t>
            </a:r>
          </a:p>
        </p:txBody>
      </p:sp>
      <p:pic>
        <p:nvPicPr>
          <p:cNvPr id="71682" name="Picture 3">
            <a:extLst>
              <a:ext uri="{FF2B5EF4-FFF2-40B4-BE49-F238E27FC236}">
                <a16:creationId xmlns:a16="http://schemas.microsoft.com/office/drawing/2014/main" id="{ACB42FAE-D624-9A4E-AF43-68708FEF9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681038"/>
            <a:ext cx="7972425" cy="57594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a:extLst>
              <a:ext uri="{FF2B5EF4-FFF2-40B4-BE49-F238E27FC236}">
                <a16:creationId xmlns:a16="http://schemas.microsoft.com/office/drawing/2014/main" id="{5C683D5D-AB53-9641-8FF0-D96B4B860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431800"/>
            <a:ext cx="82994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a:extLst>
              <a:ext uri="{FF2B5EF4-FFF2-40B4-BE49-F238E27FC236}">
                <a16:creationId xmlns:a16="http://schemas.microsoft.com/office/drawing/2014/main" id="{7988361A-D37B-6249-BAA6-87C772893FF7}"/>
              </a:ext>
            </a:extLst>
          </p:cNvPr>
          <p:cNvSpPr>
            <a:spLocks noGrp="1" noChangeArrowheads="1"/>
          </p:cNvSpPr>
          <p:nvPr>
            <p:ph type="title"/>
          </p:nvPr>
        </p:nvSpPr>
        <p:spPr>
          <a:xfrm>
            <a:off x="1752600" y="304800"/>
            <a:ext cx="5281613" cy="685800"/>
          </a:xfrm>
          <a:solidFill>
            <a:schemeClr val="folHlink"/>
          </a:solidFill>
          <a:ln w="12700">
            <a:solidFill>
              <a:schemeClr val="tx1"/>
            </a:solidFill>
            <a:miter lim="800000"/>
            <a:headEnd/>
            <a:tailEnd/>
          </a:ln>
          <a:extLst>
            <a:ext uri="{AF507438-7753-43e0-B8FC-AC1667EBCBE1}"/>
          </a:extLst>
        </p:spPr>
        <p:txBody>
          <a:bodyPr wrap="none"/>
          <a:lstStyle/>
          <a:p>
            <a:pPr eaLnBrk="1" hangingPunct="1">
              <a:defRPr/>
            </a:pPr>
            <a:r>
              <a:rPr lang="en-GB" altLang="it-IT">
                <a:solidFill>
                  <a:schemeClr val="bg2"/>
                </a:solidFill>
              </a:rPr>
              <a:t>The Extraction system</a:t>
            </a:r>
          </a:p>
        </p:txBody>
      </p:sp>
      <p:sp>
        <p:nvSpPr>
          <p:cNvPr id="79875" name="Oval 4">
            <a:extLst>
              <a:ext uri="{FF2B5EF4-FFF2-40B4-BE49-F238E27FC236}">
                <a16:creationId xmlns:a16="http://schemas.microsoft.com/office/drawing/2014/main" id="{2C2CC94F-2E61-1B4E-B7A6-6C8D2F550F5F}"/>
              </a:ext>
            </a:extLst>
          </p:cNvPr>
          <p:cNvSpPr>
            <a:spLocks noChangeArrowheads="1"/>
          </p:cNvSpPr>
          <p:nvPr/>
        </p:nvSpPr>
        <p:spPr bwMode="auto">
          <a:xfrm>
            <a:off x="2462213" y="1066800"/>
            <a:ext cx="2532062" cy="17526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C0413E81-0899-A346-9EF5-A6EC33942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15888"/>
            <a:ext cx="4500562" cy="6207125"/>
          </a:xfrm>
          <a:prstGeom prst="rect">
            <a:avLst/>
          </a:prstGeom>
          <a:noFill/>
          <a:ln w="9525">
            <a:solidFill>
              <a:schemeClr val="tx1"/>
            </a:solidFill>
            <a:miter lim="800000"/>
            <a:headEnd/>
            <a:tailEnd/>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Lst>
        </p:spPr>
      </p:pic>
      <p:pic>
        <p:nvPicPr>
          <p:cNvPr id="20482" name="Picture 3" descr="atomsplits_1919">
            <a:extLst>
              <a:ext uri="{FF2B5EF4-FFF2-40B4-BE49-F238E27FC236}">
                <a16:creationId xmlns:a16="http://schemas.microsoft.com/office/drawing/2014/main" id="{43D0DA95-5133-024F-BE12-182330EA6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955800"/>
            <a:ext cx="4284662"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a:extLst>
              <a:ext uri="{FF2B5EF4-FFF2-40B4-BE49-F238E27FC236}">
                <a16:creationId xmlns:a16="http://schemas.microsoft.com/office/drawing/2014/main" id="{608D2F51-8AEF-8B44-B70E-4486F9A47CA6}"/>
              </a:ext>
            </a:extLst>
          </p:cNvPr>
          <p:cNvSpPr>
            <a:spLocks noChangeArrowheads="1"/>
          </p:cNvSpPr>
          <p:nvPr/>
        </p:nvSpPr>
        <p:spPr bwMode="auto">
          <a:xfrm>
            <a:off x="-36512" y="506322"/>
            <a:ext cx="45370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ja-JP" sz="2400" b="1" dirty="0">
                <a:latin typeface="Verdana" panose="020B0604030504040204" pitchFamily="34" charset="0"/>
              </a:rPr>
              <a:t>α+</a:t>
            </a:r>
            <a:r>
              <a:rPr lang="it-IT" altLang="ja-JP" sz="2400" b="1" baseline="30000" dirty="0">
                <a:latin typeface="Verdana" panose="020B0604030504040204" pitchFamily="34" charset="0"/>
              </a:rPr>
              <a:t>14</a:t>
            </a:r>
            <a:r>
              <a:rPr lang="it-IT" altLang="ja-JP" sz="2400" b="1" dirty="0">
                <a:latin typeface="Verdana" panose="020B0604030504040204" pitchFamily="34" charset="0"/>
              </a:rPr>
              <a:t>N→</a:t>
            </a:r>
            <a:r>
              <a:rPr lang="it-IT" altLang="ja-JP" sz="2400" b="1" baseline="30000" dirty="0">
                <a:latin typeface="Verdana" panose="020B0604030504040204" pitchFamily="34" charset="0"/>
              </a:rPr>
              <a:t>17</a:t>
            </a:r>
            <a:r>
              <a:rPr lang="it-IT" altLang="ja-JP" sz="2400" b="1" dirty="0">
                <a:latin typeface="Verdana" panose="020B0604030504040204" pitchFamily="34" charset="0"/>
              </a:rPr>
              <a:t>O+p   </a:t>
            </a:r>
            <a:r>
              <a:rPr lang="it-IT" altLang="ja-JP" sz="2400" dirty="0">
                <a:latin typeface="Verdana" panose="020B0604030504040204" pitchFamily="34" charset="0"/>
              </a:rPr>
              <a:t>Rutherford (1919) </a:t>
            </a:r>
            <a:r>
              <a:rPr lang="it-IT" altLang="ja-JP" sz="2400" dirty="0" err="1">
                <a:latin typeface="Verdana" panose="020B0604030504040204" pitchFamily="34" charset="0"/>
              </a:rPr>
              <a:t>discovers</a:t>
            </a:r>
            <a:r>
              <a:rPr lang="it-IT" altLang="ja-JP" sz="2400" dirty="0">
                <a:latin typeface="Verdana" panose="020B0604030504040204" pitchFamily="34" charset="0"/>
              </a:rPr>
              <a:t> the </a:t>
            </a:r>
            <a:r>
              <a:rPr lang="it-IT" altLang="ja-JP" sz="2400" b="1" dirty="0" err="1">
                <a:solidFill>
                  <a:schemeClr val="accent2"/>
                </a:solidFill>
                <a:latin typeface="Verdana" panose="020B0604030504040204" pitchFamily="34" charset="0"/>
              </a:rPr>
              <a:t>protons</a:t>
            </a:r>
            <a:endParaRPr lang="it-IT" altLang="ja-JP" sz="2400" b="1" dirty="0">
              <a:solidFill>
                <a:schemeClr val="accent2"/>
              </a:solidFill>
              <a:latin typeface="Verdana" panose="020B0604030504040204" pitchFamily="34" charset="0"/>
            </a:endParaRPr>
          </a:p>
        </p:txBody>
      </p:sp>
      <p:sp>
        <p:nvSpPr>
          <p:cNvPr id="20484" name="Segnaposto numero diapositiva 1">
            <a:extLst>
              <a:ext uri="{FF2B5EF4-FFF2-40B4-BE49-F238E27FC236}">
                <a16:creationId xmlns:a16="http://schemas.microsoft.com/office/drawing/2014/main" id="{DA29E0E8-08CA-8A40-A8F5-DDDDDC085E4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DB785B5F-6D35-FC4E-8C85-4C5C1B3ECFA9}" type="slidenum">
              <a:rPr lang="it-IT" altLang="it-IT" sz="1400"/>
              <a:pPr>
                <a:spcBef>
                  <a:spcPct val="0"/>
                </a:spcBef>
                <a:buFontTx/>
                <a:buNone/>
              </a:pPr>
              <a:t>5</a:t>
            </a:fld>
            <a:endParaRPr lang="it-IT" altLang="it-IT" sz="1400"/>
          </a:p>
        </p:txBody>
      </p:sp>
    </p:spTree>
    <p:extLst>
      <p:ext uri="{BB962C8B-B14F-4D97-AF65-F5344CB8AC3E}">
        <p14:creationId xmlns:p14="http://schemas.microsoft.com/office/powerpoint/2010/main" val="206695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8630986-E924-1041-A828-0EE58F1CA270}"/>
              </a:ext>
            </a:extLst>
          </p:cNvPr>
          <p:cNvSpPr>
            <a:spLocks noGrp="1" noChangeArrowheads="1"/>
          </p:cNvSpPr>
          <p:nvPr>
            <p:ph type="title"/>
          </p:nvPr>
        </p:nvSpPr>
        <p:spPr>
          <a:xfrm>
            <a:off x="3376613" y="304800"/>
            <a:ext cx="2390775" cy="457200"/>
          </a:xfrm>
          <a:solidFill>
            <a:schemeClr val="folHlink"/>
          </a:solidFill>
          <a:ln w="12700">
            <a:solidFill>
              <a:schemeClr val="tx1"/>
            </a:solidFill>
            <a:miter lim="800000"/>
            <a:headEnd/>
            <a:tailEnd/>
          </a:ln>
          <a:extLst>
            <a:ext uri="{AF507438-7753-43e0-B8FC-AC1667EBCBE1}"/>
          </a:extLst>
        </p:spPr>
        <p:txBody>
          <a:bodyPr wrap="none"/>
          <a:lstStyle/>
          <a:p>
            <a:pPr eaLnBrk="1" hangingPunct="1">
              <a:defRPr/>
            </a:pPr>
            <a:r>
              <a:rPr lang="en-GB" altLang="it-IT" sz="1800">
                <a:solidFill>
                  <a:srgbClr val="FF0000"/>
                </a:solidFill>
              </a:rPr>
              <a:t>The Extraction system</a:t>
            </a:r>
          </a:p>
        </p:txBody>
      </p:sp>
      <p:graphicFrame>
        <p:nvGraphicFramePr>
          <p:cNvPr id="83970" name="Object 3">
            <a:extLst>
              <a:ext uri="{FF2B5EF4-FFF2-40B4-BE49-F238E27FC236}">
                <a16:creationId xmlns:a16="http://schemas.microsoft.com/office/drawing/2014/main" id="{8D8C11E3-6404-C445-A5EC-391C0C30FEC4}"/>
              </a:ext>
            </a:extLst>
          </p:cNvPr>
          <p:cNvGraphicFramePr>
            <a:graphicFrameLocks noChangeAspect="1"/>
          </p:cNvGraphicFramePr>
          <p:nvPr/>
        </p:nvGraphicFramePr>
        <p:xfrm>
          <a:off x="280988" y="1371600"/>
          <a:ext cx="4079875" cy="4114800"/>
        </p:xfrm>
        <a:graphic>
          <a:graphicData uri="http://schemas.openxmlformats.org/presentationml/2006/ole">
            <mc:AlternateContent xmlns:mc="http://schemas.openxmlformats.org/markup-compatibility/2006">
              <mc:Choice xmlns:v="urn:schemas-microsoft-com:vml" Requires="v">
                <p:oleObj name="Photo Editor Photo" r:id="rId3" imgW="2946400" imgH="2743200" progId="MSPhotoEd.3">
                  <p:embed/>
                </p:oleObj>
              </mc:Choice>
              <mc:Fallback>
                <p:oleObj name="Photo Editor Photo" r:id="rId3" imgW="2946400" imgH="2743200"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371600"/>
                        <a:ext cx="4079875" cy="4114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alpha val="74997"/>
                                </a:schemeClr>
                              </a:outerShdw>
                            </a:effectLst>
                          </a14:hiddenEffects>
                        </a:ext>
                      </a:extLst>
                    </p:spPr>
                  </p:pic>
                </p:oleObj>
              </mc:Fallback>
            </mc:AlternateContent>
          </a:graphicData>
        </a:graphic>
      </p:graphicFrame>
      <p:graphicFrame>
        <p:nvGraphicFramePr>
          <p:cNvPr id="83971" name="Object 4">
            <a:extLst>
              <a:ext uri="{FF2B5EF4-FFF2-40B4-BE49-F238E27FC236}">
                <a16:creationId xmlns:a16="http://schemas.microsoft.com/office/drawing/2014/main" id="{22D755B3-FABE-1940-A1BD-027F9877C523}"/>
              </a:ext>
            </a:extLst>
          </p:cNvPr>
          <p:cNvGraphicFramePr>
            <a:graphicFrameLocks noChangeAspect="1"/>
          </p:cNvGraphicFramePr>
          <p:nvPr/>
        </p:nvGraphicFramePr>
        <p:xfrm>
          <a:off x="4572000" y="1371600"/>
          <a:ext cx="4360863" cy="3228975"/>
        </p:xfrm>
        <a:graphic>
          <a:graphicData uri="http://schemas.openxmlformats.org/presentationml/2006/ole">
            <mc:AlternateContent xmlns:mc="http://schemas.openxmlformats.org/markup-compatibility/2006">
              <mc:Choice xmlns:v="urn:schemas-microsoft-com:vml" Requires="v">
                <p:oleObj name="Photo Editor Photo" r:id="rId5" imgW="4819650" imgH="3295650" progId="MSPhotoEd.3">
                  <p:embed/>
                </p:oleObj>
              </mc:Choice>
              <mc:Fallback>
                <p:oleObj name="Photo Editor Photo" r:id="rId5" imgW="4819650" imgH="3295650"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371600"/>
                        <a:ext cx="4360863" cy="32289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0E243372-EFC6-B049-8169-260758CE1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8" y="1143000"/>
            <a:ext cx="6916737" cy="49958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259" name="Rectangle 3">
            <a:extLst>
              <a:ext uri="{FF2B5EF4-FFF2-40B4-BE49-F238E27FC236}">
                <a16:creationId xmlns:a16="http://schemas.microsoft.com/office/drawing/2014/main" id="{B2CD835D-2489-FA48-9916-CAE49BE19139}"/>
              </a:ext>
            </a:extLst>
          </p:cNvPr>
          <p:cNvSpPr>
            <a:spLocks noGrp="1" noChangeArrowheads="1"/>
          </p:cNvSpPr>
          <p:nvPr>
            <p:ph type="title"/>
          </p:nvPr>
        </p:nvSpPr>
        <p:spPr>
          <a:xfrm>
            <a:off x="703263" y="228600"/>
            <a:ext cx="7737475" cy="1143000"/>
          </a:xfrm>
          <a:extLst>
            <a:ext uri="{909E8E84-426E-40dd-AFC4-6F175D3DCCD1}"/>
            <a:ext uri="{91240B29-F687-4f45-9708-019B960494DF}"/>
            <a:ext uri="{AF507438-7753-43e0-B8FC-AC1667EBCBE1}"/>
          </a:extLst>
        </p:spPr>
        <p:txBody>
          <a:bodyPr wrap="none"/>
          <a:lstStyle/>
          <a:p>
            <a:pPr eaLnBrk="1" hangingPunct="1">
              <a:defRPr/>
            </a:pPr>
            <a:r>
              <a:rPr lang="en-GB" altLang="it-IT"/>
              <a:t>The Extraction system</a:t>
            </a:r>
          </a:p>
        </p:txBody>
      </p:sp>
      <p:grpSp>
        <p:nvGrpSpPr>
          <p:cNvPr id="86019" name="Group 4">
            <a:extLst>
              <a:ext uri="{FF2B5EF4-FFF2-40B4-BE49-F238E27FC236}">
                <a16:creationId xmlns:a16="http://schemas.microsoft.com/office/drawing/2014/main" id="{A17BCFF5-8BFC-C74B-9EA8-15E2113C9F17}"/>
              </a:ext>
            </a:extLst>
          </p:cNvPr>
          <p:cNvGrpSpPr>
            <a:grpSpLocks/>
          </p:cNvGrpSpPr>
          <p:nvPr/>
        </p:nvGrpSpPr>
        <p:grpSpPr bwMode="auto">
          <a:xfrm>
            <a:off x="1758950" y="3124200"/>
            <a:ext cx="3214688" cy="2971800"/>
            <a:chOff x="1200" y="1968"/>
            <a:chExt cx="2195" cy="1872"/>
          </a:xfrm>
        </p:grpSpPr>
        <p:sp>
          <p:nvSpPr>
            <p:cNvPr id="86027" name="Oval 5">
              <a:extLst>
                <a:ext uri="{FF2B5EF4-FFF2-40B4-BE49-F238E27FC236}">
                  <a16:creationId xmlns:a16="http://schemas.microsoft.com/office/drawing/2014/main" id="{4D4F3E65-8B44-914B-B441-0E369D802605}"/>
                </a:ext>
              </a:extLst>
            </p:cNvPr>
            <p:cNvSpPr>
              <a:spLocks noChangeArrowheads="1"/>
            </p:cNvSpPr>
            <p:nvPr/>
          </p:nvSpPr>
          <p:spPr bwMode="auto">
            <a:xfrm>
              <a:off x="1200" y="1968"/>
              <a:ext cx="1728" cy="144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sp>
          <p:nvSpPr>
            <p:cNvPr id="86028" name="Text Box 6">
              <a:extLst>
                <a:ext uri="{FF2B5EF4-FFF2-40B4-BE49-F238E27FC236}">
                  <a16:creationId xmlns:a16="http://schemas.microsoft.com/office/drawing/2014/main" id="{8B772FBB-6772-C146-AA00-893EABAC9C7C}"/>
                </a:ext>
              </a:extLst>
            </p:cNvPr>
            <p:cNvSpPr txBox="1">
              <a:spLocks noChangeArrowheads="1"/>
            </p:cNvSpPr>
            <p:nvPr/>
          </p:nvSpPr>
          <p:spPr bwMode="auto">
            <a:xfrm>
              <a:off x="1755" y="3552"/>
              <a:ext cx="16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GB" altLang="it-IT" sz="2400" b="1">
                  <a:solidFill>
                    <a:srgbClr val="FF0000"/>
                  </a:solidFill>
                  <a:latin typeface="Times New Roman" panose="02020603050405020304" pitchFamily="18" charset="0"/>
                </a:rPr>
                <a:t>Extraction unit 1</a:t>
              </a:r>
            </a:p>
          </p:txBody>
        </p:sp>
      </p:grpSp>
      <p:grpSp>
        <p:nvGrpSpPr>
          <p:cNvPr id="86020" name="Group 7">
            <a:extLst>
              <a:ext uri="{FF2B5EF4-FFF2-40B4-BE49-F238E27FC236}">
                <a16:creationId xmlns:a16="http://schemas.microsoft.com/office/drawing/2014/main" id="{F2CD5310-87D1-1341-BBB1-B7960D7E29F1}"/>
              </a:ext>
            </a:extLst>
          </p:cNvPr>
          <p:cNvGrpSpPr>
            <a:grpSpLocks/>
          </p:cNvGrpSpPr>
          <p:nvPr/>
        </p:nvGrpSpPr>
        <p:grpSpPr bwMode="auto">
          <a:xfrm>
            <a:off x="4572000" y="1828800"/>
            <a:ext cx="3497263" cy="2514600"/>
            <a:chOff x="3120" y="1152"/>
            <a:chExt cx="2386" cy="1584"/>
          </a:xfrm>
        </p:grpSpPr>
        <p:sp>
          <p:nvSpPr>
            <p:cNvPr id="86025" name="Text Box 8">
              <a:extLst>
                <a:ext uri="{FF2B5EF4-FFF2-40B4-BE49-F238E27FC236}">
                  <a16:creationId xmlns:a16="http://schemas.microsoft.com/office/drawing/2014/main" id="{0C92928A-9E03-A643-B17D-2F50708C1A74}"/>
                </a:ext>
              </a:extLst>
            </p:cNvPr>
            <p:cNvSpPr txBox="1">
              <a:spLocks noChangeArrowheads="1"/>
            </p:cNvSpPr>
            <p:nvPr/>
          </p:nvSpPr>
          <p:spPr bwMode="auto">
            <a:xfrm>
              <a:off x="3867" y="2448"/>
              <a:ext cx="16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GB" altLang="it-IT" sz="2400" b="1">
                  <a:solidFill>
                    <a:schemeClr val="bg1"/>
                  </a:solidFill>
                  <a:latin typeface="Times New Roman" panose="02020603050405020304" pitchFamily="18" charset="0"/>
                </a:rPr>
                <a:t>Extraction unit 2</a:t>
              </a:r>
            </a:p>
          </p:txBody>
        </p:sp>
        <p:sp>
          <p:nvSpPr>
            <p:cNvPr id="86026" name="Oval 9">
              <a:extLst>
                <a:ext uri="{FF2B5EF4-FFF2-40B4-BE49-F238E27FC236}">
                  <a16:creationId xmlns:a16="http://schemas.microsoft.com/office/drawing/2014/main" id="{D054B88D-F811-B747-A30A-CA2A4CBA3676}"/>
                </a:ext>
              </a:extLst>
            </p:cNvPr>
            <p:cNvSpPr>
              <a:spLocks noChangeArrowheads="1"/>
            </p:cNvSpPr>
            <p:nvPr/>
          </p:nvSpPr>
          <p:spPr bwMode="auto">
            <a:xfrm>
              <a:off x="3120" y="1152"/>
              <a:ext cx="1296" cy="1296"/>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endParaRPr lang="it-IT" altLang="it-IT"/>
            </a:p>
          </p:txBody>
        </p:sp>
      </p:grpSp>
      <p:grpSp>
        <p:nvGrpSpPr>
          <p:cNvPr id="86021" name="Group 10">
            <a:extLst>
              <a:ext uri="{FF2B5EF4-FFF2-40B4-BE49-F238E27FC236}">
                <a16:creationId xmlns:a16="http://schemas.microsoft.com/office/drawing/2014/main" id="{62C12550-ADB8-1046-A612-82C0A5BA15A3}"/>
              </a:ext>
            </a:extLst>
          </p:cNvPr>
          <p:cNvGrpSpPr>
            <a:grpSpLocks/>
          </p:cNvGrpSpPr>
          <p:nvPr/>
        </p:nvGrpSpPr>
        <p:grpSpPr bwMode="auto">
          <a:xfrm>
            <a:off x="3868738" y="3429000"/>
            <a:ext cx="2632075" cy="1447800"/>
            <a:chOff x="2640" y="2160"/>
            <a:chExt cx="1797" cy="912"/>
          </a:xfrm>
        </p:grpSpPr>
        <p:sp>
          <p:nvSpPr>
            <p:cNvPr id="86022" name="Text Box 11">
              <a:extLst>
                <a:ext uri="{FF2B5EF4-FFF2-40B4-BE49-F238E27FC236}">
                  <a16:creationId xmlns:a16="http://schemas.microsoft.com/office/drawing/2014/main" id="{FA547141-3A0A-614A-B013-F434C474A58A}"/>
                </a:ext>
              </a:extLst>
            </p:cNvPr>
            <p:cNvSpPr txBox="1">
              <a:spLocks noChangeArrowheads="1"/>
            </p:cNvSpPr>
            <p:nvPr/>
          </p:nvSpPr>
          <p:spPr bwMode="auto">
            <a:xfrm>
              <a:off x="3035" y="2784"/>
              <a:ext cx="14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GB" altLang="it-IT" sz="2400" b="1">
                  <a:solidFill>
                    <a:schemeClr val="bg2"/>
                  </a:solidFill>
                  <a:latin typeface="Times New Roman" panose="02020603050405020304" pitchFamily="18" charset="0"/>
                </a:rPr>
                <a:t>Foil Carousels</a:t>
              </a:r>
            </a:p>
          </p:txBody>
        </p:sp>
        <p:sp>
          <p:nvSpPr>
            <p:cNvPr id="86023" name="Line 12">
              <a:extLst>
                <a:ext uri="{FF2B5EF4-FFF2-40B4-BE49-F238E27FC236}">
                  <a16:creationId xmlns:a16="http://schemas.microsoft.com/office/drawing/2014/main" id="{A2B71D5E-D149-CC4F-B73C-0C896FFD9715}"/>
                </a:ext>
              </a:extLst>
            </p:cNvPr>
            <p:cNvSpPr>
              <a:spLocks noChangeShapeType="1"/>
            </p:cNvSpPr>
            <p:nvPr/>
          </p:nvSpPr>
          <p:spPr bwMode="auto">
            <a:xfrm flipH="1" flipV="1">
              <a:off x="2640" y="2880"/>
              <a:ext cx="480" cy="4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6024" name="Line 13">
              <a:extLst>
                <a:ext uri="{FF2B5EF4-FFF2-40B4-BE49-F238E27FC236}">
                  <a16:creationId xmlns:a16="http://schemas.microsoft.com/office/drawing/2014/main" id="{F3C4EFF9-2C62-E84B-82BE-283E6001424D}"/>
                </a:ext>
              </a:extLst>
            </p:cNvPr>
            <p:cNvSpPr>
              <a:spLocks noChangeShapeType="1"/>
            </p:cNvSpPr>
            <p:nvPr/>
          </p:nvSpPr>
          <p:spPr bwMode="auto">
            <a:xfrm flipV="1">
              <a:off x="3312" y="2160"/>
              <a:ext cx="480" cy="624"/>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4C8F2A1-3E6D-7C4A-A851-2C20E21F144C}"/>
              </a:ext>
            </a:extLst>
          </p:cNvPr>
          <p:cNvSpPr txBox="1"/>
          <p:nvPr/>
        </p:nvSpPr>
        <p:spPr>
          <a:xfrm>
            <a:off x="0" y="2718137"/>
            <a:ext cx="9144000" cy="1015663"/>
          </a:xfrm>
          <a:prstGeom prst="rect">
            <a:avLst/>
          </a:prstGeom>
          <a:noFill/>
        </p:spPr>
        <p:txBody>
          <a:bodyPr wrap="square" rtlCol="0">
            <a:spAutoFit/>
          </a:bodyPr>
          <a:lstStyle/>
          <a:p>
            <a:r>
              <a:rPr lang="it-IT" sz="6000" b="1" dirty="0" err="1">
                <a:solidFill>
                  <a:srgbClr val="FF0000"/>
                </a:solidFill>
                <a:latin typeface="+mj-lt"/>
              </a:rPr>
              <a:t>Questions</a:t>
            </a:r>
            <a:r>
              <a:rPr lang="it-IT" sz="6000" b="1" dirty="0">
                <a:solidFill>
                  <a:srgbClr val="FF0000"/>
                </a:solidFill>
                <a:latin typeface="+mj-lt"/>
              </a:rPr>
              <a:t>….  </a:t>
            </a:r>
            <a:r>
              <a:rPr lang="it-IT" sz="6000" b="1" dirty="0" err="1">
                <a:solidFill>
                  <a:srgbClr val="FF0000"/>
                </a:solidFill>
                <a:latin typeface="+mj-lt"/>
              </a:rPr>
              <a:t>Comments</a:t>
            </a:r>
            <a:r>
              <a:rPr lang="it-IT" sz="6000" b="1" dirty="0">
                <a:solidFill>
                  <a:srgbClr val="FF0000"/>
                </a:solidFill>
                <a:latin typeface="+mj-lt"/>
              </a:rPr>
              <a:t>....</a:t>
            </a:r>
          </a:p>
        </p:txBody>
      </p:sp>
      <p:pic>
        <p:nvPicPr>
          <p:cNvPr id="3" name="Picture 2" descr="logo_INFN">
            <a:extLst>
              <a:ext uri="{FF2B5EF4-FFF2-40B4-BE49-F238E27FC236}">
                <a16:creationId xmlns:a16="http://schemas.microsoft.com/office/drawing/2014/main" id="{CA50EFA6-09B1-A040-AF93-981768A3CE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06" y="5867400"/>
            <a:ext cx="1702573" cy="898343"/>
          </a:xfrm>
          <a:prstGeom prst="rect">
            <a:avLst/>
          </a:prstGeom>
          <a:noFill/>
          <a:ln>
            <a:noFill/>
          </a:ln>
        </p:spPr>
      </p:pic>
    </p:spTree>
    <p:extLst>
      <p:ext uri="{BB962C8B-B14F-4D97-AF65-F5344CB8AC3E}">
        <p14:creationId xmlns:p14="http://schemas.microsoft.com/office/powerpoint/2010/main" val="647897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53D45D2-691C-8D45-BEB9-3383AD96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600075"/>
            <a:ext cx="9001125"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811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BD94D0C-DC44-094D-B202-D0C9EA3D1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523875"/>
            <a:ext cx="9039225"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053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83642209-EB4D-644C-B086-AE7302088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571500"/>
            <a:ext cx="86963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195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2"/>
          <p:cNvSpPr>
            <a:spLocks noGrp="1"/>
          </p:cNvSpPr>
          <p:nvPr>
            <p:ph type="ftr" sz="quarter" idx="10"/>
          </p:nvPr>
        </p:nvSpPr>
        <p:spPr/>
        <p:txBody>
          <a:bodyPr/>
          <a:lstStyle/>
          <a:p>
            <a:pPr>
              <a:defRPr/>
            </a:pPr>
            <a:r>
              <a:rPr lang="it-IT"/>
              <a:t>CATANIA 22 Marzo 2017</a:t>
            </a:r>
          </a:p>
        </p:txBody>
      </p:sp>
      <p:sp>
        <p:nvSpPr>
          <p:cNvPr id="50178" name="Rectangle 2"/>
          <p:cNvSpPr>
            <a:spLocks noGrp="1" noChangeArrowheads="1"/>
          </p:cNvSpPr>
          <p:nvPr>
            <p:ph type="title"/>
          </p:nvPr>
        </p:nvSpPr>
        <p:spPr>
          <a:xfrm>
            <a:off x="0" y="0"/>
            <a:ext cx="9144000" cy="765175"/>
          </a:xfrm>
          <a:solidFill>
            <a:srgbClr val="333399"/>
          </a:solidFill>
        </p:spPr>
        <p:txBody>
          <a:bodyPr/>
          <a:lstStyle/>
          <a:p>
            <a:pPr eaLnBrk="1" hangingPunct="1"/>
            <a:r>
              <a:rPr lang="fr-BE" altLang="it-IT" sz="2800" b="1">
                <a:solidFill>
                  <a:srgbClr val="FFFF00"/>
                </a:solidFill>
                <a:ea typeface="ＭＳ Ｐゴシック" charset="-128"/>
              </a:rPr>
              <a:t>The 235 Mev Cyclotron at MGH in Boston</a:t>
            </a:r>
            <a:endParaRPr lang="en-GB" altLang="it-IT" sz="2800" b="1">
              <a:solidFill>
                <a:srgbClr val="FFFF00"/>
              </a:solidFill>
              <a:ea typeface="ＭＳ Ｐゴシック" charset="-128"/>
            </a:endParaRPr>
          </a:p>
        </p:txBody>
      </p:sp>
      <p:pic>
        <p:nvPicPr>
          <p:cNvPr id="50179" name="Picture 3" descr="site boston cyclo with man"/>
          <p:cNvPicPr>
            <a:picLocks noChangeAspect="1" noChangeArrowheads="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26988" y="765175"/>
            <a:ext cx="4178301"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6715125" y="714375"/>
            <a:ext cx="2428875" cy="323215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50000"/>
              </a:spcBef>
              <a:buFontTx/>
              <a:buNone/>
            </a:pPr>
            <a:r>
              <a:rPr lang="fr-BE" altLang="it-IT" sz="2400">
                <a:solidFill>
                  <a:srgbClr val="FFFF00"/>
                </a:solidFill>
              </a:rPr>
              <a:t>Protons only</a:t>
            </a:r>
          </a:p>
          <a:p>
            <a:pPr>
              <a:spcBef>
                <a:spcPct val="50000"/>
              </a:spcBef>
              <a:buFontTx/>
              <a:buNone/>
            </a:pPr>
            <a:r>
              <a:rPr lang="fr-BE" altLang="it-IT" sz="2400">
                <a:solidFill>
                  <a:srgbClr val="FFFF00"/>
                </a:solidFill>
              </a:rPr>
              <a:t>Fixed energy</a:t>
            </a:r>
          </a:p>
          <a:p>
            <a:pPr>
              <a:spcBef>
                <a:spcPct val="50000"/>
              </a:spcBef>
              <a:buFontTx/>
              <a:buNone/>
            </a:pPr>
            <a:r>
              <a:rPr lang="fr-BE" altLang="it-IT" sz="2400">
                <a:solidFill>
                  <a:srgbClr val="FFFF00"/>
                </a:solidFill>
              </a:rPr>
              <a:t>200 tons</a:t>
            </a:r>
          </a:p>
          <a:p>
            <a:pPr>
              <a:spcBef>
                <a:spcPct val="50000"/>
              </a:spcBef>
              <a:buFontTx/>
              <a:buNone/>
            </a:pPr>
            <a:r>
              <a:rPr lang="fr-BE" altLang="it-IT" sz="2400">
                <a:solidFill>
                  <a:srgbClr val="FFFF00"/>
                </a:solidFill>
                <a:sym typeface="Symbol" charset="2"/>
              </a:rPr>
              <a:t> = </a:t>
            </a:r>
            <a:r>
              <a:rPr lang="fr-BE" altLang="it-IT" sz="2400">
                <a:solidFill>
                  <a:srgbClr val="FFFF00"/>
                </a:solidFill>
              </a:rPr>
              <a:t>4.7 m</a:t>
            </a:r>
          </a:p>
          <a:p>
            <a:pPr>
              <a:spcBef>
                <a:spcPct val="50000"/>
              </a:spcBef>
              <a:buFontTx/>
              <a:buNone/>
            </a:pPr>
            <a:r>
              <a:rPr lang="fr-BE" altLang="it-IT" sz="2400">
                <a:solidFill>
                  <a:srgbClr val="FFFF00"/>
                </a:solidFill>
              </a:rPr>
              <a:t>Spiral sectors</a:t>
            </a:r>
          </a:p>
          <a:p>
            <a:pPr>
              <a:spcBef>
                <a:spcPct val="50000"/>
              </a:spcBef>
              <a:buFontTx/>
              <a:buNone/>
            </a:pPr>
            <a:r>
              <a:rPr lang="fr-BE" altLang="it-IT" sz="2400">
                <a:solidFill>
                  <a:srgbClr val="FFFF00"/>
                </a:solidFill>
              </a:rPr>
              <a:t>Elliptical gap</a:t>
            </a:r>
            <a:endParaRPr lang="en-GB" altLang="it-IT" sz="2400">
              <a:solidFill>
                <a:srgbClr val="FFFF00"/>
              </a:solidFill>
            </a:endParaRPr>
          </a:p>
        </p:txBody>
      </p:sp>
      <p:sp>
        <p:nvSpPr>
          <p:cNvPr id="50181" name="CasellaDiTesto 5"/>
          <p:cNvSpPr txBox="1">
            <a:spLocks noChangeArrowheads="1"/>
          </p:cNvSpPr>
          <p:nvPr/>
        </p:nvSpPr>
        <p:spPr bwMode="auto">
          <a:xfrm>
            <a:off x="6715125" y="3929063"/>
            <a:ext cx="24288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it-IT" altLang="it-IT" sz="2000">
                <a:latin typeface="Times New Roman" charset="0"/>
              </a:rPr>
              <a:t>Sorgente interna </a:t>
            </a:r>
            <a:r>
              <a:rPr lang="it-IT" altLang="it-IT" sz="2000">
                <a:latin typeface="Times New Roman" charset="0"/>
                <a:sym typeface="Wingdings" charset="2"/>
              </a:rPr>
              <a:t> vuoto 10</a:t>
            </a:r>
            <a:r>
              <a:rPr lang="it-IT" altLang="it-IT" sz="2000" baseline="30000">
                <a:latin typeface="Times New Roman" charset="0"/>
                <a:sym typeface="Wingdings" charset="2"/>
              </a:rPr>
              <a:t>-6</a:t>
            </a:r>
            <a:r>
              <a:rPr lang="it-IT" altLang="it-IT" sz="2000">
                <a:latin typeface="Times New Roman" charset="0"/>
                <a:sym typeface="Wingdings" charset="2"/>
              </a:rPr>
              <a:t> Torr, accelera protoni, estrazione con deflettore elettrostatico, basse intensità di corrente Imax &lt; 500 nA</a:t>
            </a:r>
            <a:endParaRPr lang="it-IT" altLang="it-IT" sz="2000">
              <a:latin typeface="Times New Roman" charset="0"/>
            </a:endParaRPr>
          </a:p>
        </p:txBody>
      </p:sp>
      <p:sp>
        <p:nvSpPr>
          <p:cNvPr id="50182" name="Segnaposto numero diapositiva 1"/>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68E9A08E-360E-6A4A-B904-CD3E71965679}" type="slidenum">
              <a:rPr lang="it-IT" altLang="it-IT" sz="1400"/>
              <a:pPr>
                <a:spcBef>
                  <a:spcPct val="0"/>
                </a:spcBef>
                <a:buFontTx/>
                <a:buNone/>
              </a:pPr>
              <a:t>56</a:t>
            </a:fld>
            <a:endParaRPr lang="it-IT" altLang="it-IT" sz="1400"/>
          </a:p>
        </p:txBody>
      </p:sp>
      <p:pic>
        <p:nvPicPr>
          <p:cNvPr id="9" name="Picture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284538"/>
            <a:ext cx="4927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937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1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2"/>
          <p:cNvSpPr>
            <a:spLocks noGrp="1"/>
          </p:cNvSpPr>
          <p:nvPr>
            <p:ph type="ftr" sz="quarter" idx="10"/>
          </p:nvPr>
        </p:nvSpPr>
        <p:spPr/>
        <p:txBody>
          <a:bodyPr/>
          <a:lstStyle/>
          <a:p>
            <a:pPr>
              <a:defRPr/>
            </a:pPr>
            <a:r>
              <a:rPr lang="it-IT"/>
              <a:t>CATANIA 22 Marzo 2017</a:t>
            </a:r>
          </a:p>
        </p:txBody>
      </p:sp>
      <p:sp>
        <p:nvSpPr>
          <p:cNvPr id="52226" name="Rectangle 2"/>
          <p:cNvSpPr>
            <a:spLocks noGrp="1" noChangeArrowheads="1"/>
          </p:cNvSpPr>
          <p:nvPr>
            <p:ph type="title"/>
          </p:nvPr>
        </p:nvSpPr>
        <p:spPr>
          <a:xfrm>
            <a:off x="0" y="0"/>
            <a:ext cx="9144000" cy="765175"/>
          </a:xfrm>
          <a:solidFill>
            <a:srgbClr val="333399"/>
          </a:solidFill>
        </p:spPr>
        <p:txBody>
          <a:bodyPr/>
          <a:lstStyle/>
          <a:p>
            <a:pPr eaLnBrk="1" hangingPunct="1"/>
            <a:r>
              <a:rPr lang="fr-BE" altLang="it-IT" sz="2800" b="1">
                <a:solidFill>
                  <a:srgbClr val="FFFF00"/>
                </a:solidFill>
                <a:ea typeface="ＭＳ Ｐゴシック" charset="-128"/>
              </a:rPr>
              <a:t>The 235 Mev Cyclotron at MGH in Boston</a:t>
            </a:r>
            <a:endParaRPr lang="en-GB" altLang="it-IT" sz="2800" b="1">
              <a:solidFill>
                <a:srgbClr val="FFFF00"/>
              </a:solidFill>
              <a:ea typeface="ＭＳ Ｐゴシック" charset="-128"/>
            </a:endParaRPr>
          </a:p>
        </p:txBody>
      </p:sp>
      <p:pic>
        <p:nvPicPr>
          <p:cNvPr id="52227" name="Picture 3" descr="site boston cyclo with man"/>
          <p:cNvPicPr>
            <a:picLocks noChangeAspect="1" noChangeArrowheads="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71438" y="1143000"/>
            <a:ext cx="6629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6715125" y="714375"/>
            <a:ext cx="2428875" cy="323215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50000"/>
              </a:spcBef>
              <a:buFontTx/>
              <a:buNone/>
            </a:pPr>
            <a:r>
              <a:rPr lang="fr-BE" altLang="it-IT" sz="2400">
                <a:solidFill>
                  <a:srgbClr val="FFFF00"/>
                </a:solidFill>
              </a:rPr>
              <a:t>Protons only</a:t>
            </a:r>
          </a:p>
          <a:p>
            <a:pPr>
              <a:spcBef>
                <a:spcPct val="50000"/>
              </a:spcBef>
              <a:buFontTx/>
              <a:buNone/>
            </a:pPr>
            <a:r>
              <a:rPr lang="fr-BE" altLang="it-IT" sz="2400">
                <a:solidFill>
                  <a:srgbClr val="FFFF00"/>
                </a:solidFill>
              </a:rPr>
              <a:t>Fixed energy</a:t>
            </a:r>
          </a:p>
          <a:p>
            <a:pPr>
              <a:spcBef>
                <a:spcPct val="50000"/>
              </a:spcBef>
              <a:buFontTx/>
              <a:buNone/>
            </a:pPr>
            <a:r>
              <a:rPr lang="fr-BE" altLang="it-IT" sz="2400">
                <a:solidFill>
                  <a:srgbClr val="FFFF00"/>
                </a:solidFill>
              </a:rPr>
              <a:t>200 tons</a:t>
            </a:r>
          </a:p>
          <a:p>
            <a:pPr>
              <a:spcBef>
                <a:spcPct val="50000"/>
              </a:spcBef>
              <a:buFontTx/>
              <a:buNone/>
            </a:pPr>
            <a:r>
              <a:rPr lang="fr-BE" altLang="it-IT" sz="2400">
                <a:solidFill>
                  <a:srgbClr val="FFFF00"/>
                </a:solidFill>
                <a:sym typeface="Symbol" charset="2"/>
              </a:rPr>
              <a:t> = </a:t>
            </a:r>
            <a:r>
              <a:rPr lang="fr-BE" altLang="it-IT" sz="2400">
                <a:solidFill>
                  <a:srgbClr val="FFFF00"/>
                </a:solidFill>
              </a:rPr>
              <a:t>4.7 m</a:t>
            </a:r>
          </a:p>
          <a:p>
            <a:pPr>
              <a:spcBef>
                <a:spcPct val="50000"/>
              </a:spcBef>
              <a:buFontTx/>
              <a:buNone/>
            </a:pPr>
            <a:r>
              <a:rPr lang="fr-BE" altLang="it-IT" sz="2400">
                <a:solidFill>
                  <a:srgbClr val="FFFF00"/>
                </a:solidFill>
              </a:rPr>
              <a:t>Spiral sectors</a:t>
            </a:r>
          </a:p>
          <a:p>
            <a:pPr>
              <a:spcBef>
                <a:spcPct val="50000"/>
              </a:spcBef>
              <a:buFontTx/>
              <a:buNone/>
            </a:pPr>
            <a:r>
              <a:rPr lang="fr-BE" altLang="it-IT" sz="2400">
                <a:solidFill>
                  <a:srgbClr val="FFFF00"/>
                </a:solidFill>
              </a:rPr>
              <a:t>Elliptical gap</a:t>
            </a:r>
            <a:endParaRPr lang="en-GB" altLang="it-IT" sz="2400">
              <a:solidFill>
                <a:srgbClr val="FFFF00"/>
              </a:solidFill>
            </a:endParaRPr>
          </a:p>
        </p:txBody>
      </p:sp>
      <p:sp>
        <p:nvSpPr>
          <p:cNvPr id="52229" name="CasellaDiTesto 5"/>
          <p:cNvSpPr txBox="1">
            <a:spLocks noChangeArrowheads="1"/>
          </p:cNvSpPr>
          <p:nvPr/>
        </p:nvSpPr>
        <p:spPr bwMode="auto">
          <a:xfrm>
            <a:off x="6715125" y="3929063"/>
            <a:ext cx="24288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it-IT" altLang="it-IT" sz="2000">
                <a:latin typeface="Times New Roman" charset="0"/>
              </a:rPr>
              <a:t>Sorgente interna </a:t>
            </a:r>
            <a:r>
              <a:rPr lang="it-IT" altLang="it-IT" sz="2000">
                <a:latin typeface="Times New Roman" charset="0"/>
                <a:sym typeface="Wingdings" charset="2"/>
              </a:rPr>
              <a:t> vuoto 10</a:t>
            </a:r>
            <a:r>
              <a:rPr lang="it-IT" altLang="it-IT" sz="2000" baseline="30000">
                <a:latin typeface="Times New Roman" charset="0"/>
                <a:sym typeface="Wingdings" charset="2"/>
              </a:rPr>
              <a:t>-6</a:t>
            </a:r>
            <a:r>
              <a:rPr lang="it-IT" altLang="it-IT" sz="2000">
                <a:latin typeface="Times New Roman" charset="0"/>
                <a:sym typeface="Wingdings" charset="2"/>
              </a:rPr>
              <a:t> Torr, accelera protoni, estrazione con deflettore elettrostatico, basse intensità di corrente Imax &lt; 500 nA</a:t>
            </a:r>
            <a:endParaRPr lang="it-IT" altLang="it-IT" sz="2000">
              <a:latin typeface="Times New Roman" charset="0"/>
            </a:endParaRPr>
          </a:p>
        </p:txBody>
      </p:sp>
      <p:sp>
        <p:nvSpPr>
          <p:cNvPr id="52230" name="Segnaposto numero diapositiva 1"/>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1B883D04-1FF9-FA4D-B8D9-DBFF18CFEAAD}" type="slidenum">
              <a:rPr lang="it-IT" altLang="it-IT" sz="1400"/>
              <a:pPr>
                <a:spcBef>
                  <a:spcPct val="0"/>
                </a:spcBef>
                <a:buFontTx/>
                <a:buNone/>
              </a:pPr>
              <a:t>57</a:t>
            </a:fld>
            <a:endParaRPr lang="it-IT" altLang="it-IT" sz="1400"/>
          </a:p>
        </p:txBody>
      </p:sp>
    </p:spTree>
    <p:extLst>
      <p:ext uri="{BB962C8B-B14F-4D97-AF65-F5344CB8AC3E}">
        <p14:creationId xmlns:p14="http://schemas.microsoft.com/office/powerpoint/2010/main" val="290795286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1"/>
          <p:cNvSpPr>
            <a:spLocks noGrp="1"/>
          </p:cNvSpPr>
          <p:nvPr>
            <p:ph type="ftr" sz="quarter" idx="10"/>
          </p:nvPr>
        </p:nvSpPr>
        <p:spPr/>
        <p:txBody>
          <a:bodyPr/>
          <a:lstStyle/>
          <a:p>
            <a:pPr>
              <a:defRPr/>
            </a:pPr>
            <a:r>
              <a:rPr lang="it-IT"/>
              <a:t>CATANIA 22 Marzo 2017</a:t>
            </a:r>
          </a:p>
        </p:txBody>
      </p:sp>
      <p:sp>
        <p:nvSpPr>
          <p:cNvPr id="57346" name="Text Box 2"/>
          <p:cNvSpPr txBox="1">
            <a:spLocks noChangeArrowheads="1"/>
          </p:cNvSpPr>
          <p:nvPr/>
        </p:nvSpPr>
        <p:spPr bwMode="auto">
          <a:xfrm>
            <a:off x="0" y="-26988"/>
            <a:ext cx="9144000" cy="965201"/>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0488" tIns="44450" rIns="90488" bIns="44450" anchor="ct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lnSpc>
                <a:spcPct val="120000"/>
              </a:lnSpc>
              <a:spcBef>
                <a:spcPct val="0"/>
              </a:spcBef>
              <a:buFontTx/>
              <a:buNone/>
            </a:pPr>
            <a:r>
              <a:rPr lang="en-US" altLang="it-IT" sz="2800" b="1">
                <a:solidFill>
                  <a:srgbClr val="FFFF00"/>
                </a:solidFill>
                <a:latin typeface="Helvetica" charset="0"/>
              </a:rPr>
              <a:t>Typical Layout  : </a:t>
            </a:r>
            <a:r>
              <a:rPr lang="fr-BE" altLang="it-IT" sz="2800" b="1">
                <a:solidFill>
                  <a:srgbClr val="FFFF00"/>
                </a:solidFill>
                <a:latin typeface="Helvetica" charset="0"/>
              </a:rPr>
              <a:t>NPTC  @</a:t>
            </a:r>
            <a:r>
              <a:rPr lang="en-US" altLang="it-IT" sz="2800" b="1">
                <a:solidFill>
                  <a:srgbClr val="FFFF00"/>
                </a:solidFill>
                <a:latin typeface="Helvetica" charset="0"/>
              </a:rPr>
              <a:t>MGH Boston</a:t>
            </a:r>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1620838"/>
            <a:ext cx="74580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Segnaposto numero diapositiva 1"/>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35E6F26E-4E44-6142-80C1-5F1D770C7001}" type="slidenum">
              <a:rPr lang="it-IT" altLang="it-IT" sz="1400"/>
              <a:pPr>
                <a:spcBef>
                  <a:spcPct val="0"/>
                </a:spcBef>
                <a:buFontTx/>
                <a:buNone/>
              </a:pPr>
              <a:t>58</a:t>
            </a:fld>
            <a:endParaRPr lang="it-IT" altLang="it-IT" sz="1400"/>
          </a:p>
        </p:txBody>
      </p:sp>
    </p:spTree>
    <p:extLst>
      <p:ext uri="{BB962C8B-B14F-4D97-AF65-F5344CB8AC3E}">
        <p14:creationId xmlns:p14="http://schemas.microsoft.com/office/powerpoint/2010/main" val="4193012610"/>
      </p:ext>
    </p:extLst>
  </p:cSld>
  <p:clrMapOvr>
    <a:masterClrMapping/>
  </p:clrMapOvr>
  <p:transition spd="med" advClick="0" advTm="4000">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piè di pagina 1"/>
          <p:cNvSpPr>
            <a:spLocks noGrp="1"/>
          </p:cNvSpPr>
          <p:nvPr>
            <p:ph type="ftr" sz="quarter" idx="10"/>
          </p:nvPr>
        </p:nvSpPr>
        <p:spPr/>
        <p:txBody>
          <a:bodyPr/>
          <a:lstStyle/>
          <a:p>
            <a:pPr>
              <a:defRPr/>
            </a:pPr>
            <a:r>
              <a:rPr lang="it-IT"/>
              <a:t>CATANIA 22 Marzo 2017</a:t>
            </a:r>
          </a:p>
        </p:txBody>
      </p:sp>
      <p:sp>
        <p:nvSpPr>
          <p:cNvPr id="59394" name="Text Box 4"/>
          <p:cNvSpPr txBox="1">
            <a:spLocks noChangeArrowheads="1"/>
          </p:cNvSpPr>
          <p:nvPr/>
        </p:nvSpPr>
        <p:spPr bwMode="auto">
          <a:xfrm>
            <a:off x="0" y="3284538"/>
            <a:ext cx="23193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it-IT" altLang="it-IT" sz="2400">
                <a:solidFill>
                  <a:schemeClr val="accent2"/>
                </a:solidFill>
              </a:rPr>
              <a:t>RING Cyclotron</a:t>
            </a:r>
          </a:p>
        </p:txBody>
      </p:sp>
      <p:sp>
        <p:nvSpPr>
          <p:cNvPr id="59395" name="Text Box 5"/>
          <p:cNvSpPr txBox="1">
            <a:spLocks noChangeArrowheads="1"/>
          </p:cNvSpPr>
          <p:nvPr/>
        </p:nvSpPr>
        <p:spPr bwMode="auto">
          <a:xfrm>
            <a:off x="5219700" y="5661025"/>
            <a:ext cx="3924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it-IT" altLang="it-IT" sz="2400">
                <a:solidFill>
                  <a:schemeClr val="accent2"/>
                </a:solidFill>
              </a:rPr>
              <a:t>Compact Cyclotron,  230 MeV, proton therapy</a:t>
            </a:r>
          </a:p>
        </p:txBody>
      </p:sp>
      <p:sp>
        <p:nvSpPr>
          <p:cNvPr id="59396" name="Text Box 8"/>
          <p:cNvSpPr txBox="1">
            <a:spLocks noChangeArrowheads="1"/>
          </p:cNvSpPr>
          <p:nvPr/>
        </p:nvSpPr>
        <p:spPr bwMode="auto">
          <a:xfrm>
            <a:off x="6588125" y="4149725"/>
            <a:ext cx="2555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eaLnBrk="1" hangingPunct="1">
              <a:spcBef>
                <a:spcPct val="0"/>
              </a:spcBef>
              <a:buFontTx/>
              <a:buNone/>
            </a:pPr>
            <a:r>
              <a:rPr lang="it-IT" altLang="it-IT" sz="2400">
                <a:solidFill>
                  <a:schemeClr val="accent2"/>
                </a:solidFill>
              </a:rPr>
              <a:t>Superconducting Cyclotron</a:t>
            </a:r>
          </a:p>
        </p:txBody>
      </p:sp>
      <p:pic>
        <p:nvPicPr>
          <p:cNvPr id="593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816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1925"/>
            <a:ext cx="52197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 Box 12"/>
          <p:cNvSpPr txBox="1">
            <a:spLocks noChangeArrowheads="1"/>
          </p:cNvSpPr>
          <p:nvPr/>
        </p:nvSpPr>
        <p:spPr bwMode="auto">
          <a:xfrm>
            <a:off x="5219700" y="3933825"/>
            <a:ext cx="19446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it-IT" altLang="it-IT" sz="2400">
                <a:solidFill>
                  <a:srgbClr val="FF0000"/>
                </a:solidFill>
              </a:rPr>
              <a:t>Ring Cyclotron</a:t>
            </a:r>
          </a:p>
          <a:p>
            <a:pPr eaLnBrk="1" hangingPunct="1">
              <a:spcBef>
                <a:spcPct val="0"/>
              </a:spcBef>
              <a:buFontTx/>
              <a:buNone/>
            </a:pPr>
            <a:r>
              <a:rPr lang="it-IT" altLang="it-IT" sz="2400">
                <a:solidFill>
                  <a:srgbClr val="FF0000"/>
                </a:solidFill>
              </a:rPr>
              <a:t>590 MeV,  &gt;1 MWatt</a:t>
            </a:r>
          </a:p>
        </p:txBody>
      </p:sp>
      <p:sp>
        <p:nvSpPr>
          <p:cNvPr id="59401" name="Line 13"/>
          <p:cNvSpPr>
            <a:spLocks noChangeShapeType="1"/>
          </p:cNvSpPr>
          <p:nvPr/>
        </p:nvSpPr>
        <p:spPr bwMode="auto">
          <a:xfrm flipH="1" flipV="1">
            <a:off x="3924300" y="3429000"/>
            <a:ext cx="1368425" cy="863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2" name="Segnaposto numero diapositiva 1"/>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14996E96-DBB4-5C48-9689-8C257FC277CC}" type="slidenum">
              <a:rPr lang="it-IT" altLang="it-IT" sz="1400"/>
              <a:pPr>
                <a:spcBef>
                  <a:spcPct val="0"/>
                </a:spcBef>
                <a:buFontTx/>
                <a:buNone/>
              </a:pPr>
              <a:t>59</a:t>
            </a:fld>
            <a:endParaRPr lang="it-IT" altLang="it-IT" sz="1400"/>
          </a:p>
        </p:txBody>
      </p:sp>
    </p:spTree>
    <p:extLst>
      <p:ext uri="{BB962C8B-B14F-4D97-AF65-F5344CB8AC3E}">
        <p14:creationId xmlns:p14="http://schemas.microsoft.com/office/powerpoint/2010/main" val="401725427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D33F155F-802F-C848-8252-4D441177B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85" y="1052513"/>
            <a:ext cx="8584115" cy="367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Segnaposto numero diapositiva 1">
            <a:extLst>
              <a:ext uri="{FF2B5EF4-FFF2-40B4-BE49-F238E27FC236}">
                <a16:creationId xmlns:a16="http://schemas.microsoft.com/office/drawing/2014/main" id="{6B9687EE-6CD3-DC45-980F-ACE96D962176}"/>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D57F270-6316-EA41-A449-1614A2972CB5}" type="slidenum">
              <a:rPr lang="it-IT" altLang="it-IT" sz="1400"/>
              <a:pPr>
                <a:spcBef>
                  <a:spcPct val="0"/>
                </a:spcBef>
                <a:buFontTx/>
                <a:buNone/>
              </a:pPr>
              <a:t>6</a:t>
            </a:fld>
            <a:endParaRPr lang="it-IT" altLang="it-IT" sz="1400"/>
          </a:p>
        </p:txBody>
      </p:sp>
    </p:spTree>
    <p:extLst>
      <p:ext uri="{BB962C8B-B14F-4D97-AF65-F5344CB8AC3E}">
        <p14:creationId xmlns:p14="http://schemas.microsoft.com/office/powerpoint/2010/main" val="1174995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96289" name="Slide Number Placeholder 3">
            <a:extLst>
              <a:ext uri="{FF2B5EF4-FFF2-40B4-BE49-F238E27FC236}">
                <a16:creationId xmlns:a16="http://schemas.microsoft.com/office/drawing/2014/main" id="{C0287E37-4574-854C-9E47-D5BAD2D41B0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417909" indent="-160734"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642938" indent="-128588"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900113" indent="-128588"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1157288" indent="-128588"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1414463"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1671638"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1928813"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2185988"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fld id="{19407206-7DE5-CF46-B923-A08FBF4F1BAE}" type="slidenum">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pPr eaLnBrk="1" hangingPunct="1"/>
              <a:t>60</a:t>
            </a:fld>
            <a:endPar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endParaRPr>
          </a:p>
        </p:txBody>
      </p:sp>
      <p:pic>
        <p:nvPicPr>
          <p:cNvPr id="396290" name="Picture 1">
            <a:extLst>
              <a:ext uri="{FF2B5EF4-FFF2-40B4-BE49-F238E27FC236}">
                <a16:creationId xmlns:a16="http://schemas.microsoft.com/office/drawing/2014/main" id="{62821A48-F4F6-5044-AD0F-85AB4F0D2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0" t="2454" r="3990" b="5316"/>
          <a:stretch>
            <a:fillRect/>
          </a:stretch>
        </p:blipFill>
        <p:spPr bwMode="auto">
          <a:xfrm>
            <a:off x="164306" y="2120801"/>
            <a:ext cx="2907506" cy="3115568"/>
          </a:xfrm>
          <a:prstGeom prst="rect">
            <a:avLst/>
          </a:prstGeom>
          <a:noFill/>
          <a:ln w="38100">
            <a:solidFill>
              <a:srgbClr val="B10533"/>
            </a:solidFill>
            <a:miter lim="800000"/>
            <a:headEnd/>
            <a:tailEnd/>
          </a:ln>
          <a:effectLst>
            <a:outerShdw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396291" name="Rectangle 2">
            <a:extLst>
              <a:ext uri="{FF2B5EF4-FFF2-40B4-BE49-F238E27FC236}">
                <a16:creationId xmlns:a16="http://schemas.microsoft.com/office/drawing/2014/main" id="{95A88FD5-E27B-CC46-8245-DC338480F9F4}"/>
              </a:ext>
            </a:extLst>
          </p:cNvPr>
          <p:cNvSpPr>
            <a:spLocks/>
          </p:cNvSpPr>
          <p:nvPr/>
        </p:nvSpPr>
        <p:spPr bwMode="auto">
          <a:xfrm>
            <a:off x="0" y="1291233"/>
            <a:ext cx="9136856"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2925">
                <a:solidFill>
                  <a:srgbClr val="B10533"/>
                </a:solidFill>
                <a:ea typeface="MS PGothic" panose="020B0600070205080204" pitchFamily="34" charset="-128"/>
              </a:rPr>
              <a:t>MEVION S250  Proton Source</a:t>
            </a:r>
          </a:p>
        </p:txBody>
      </p:sp>
      <p:sp>
        <p:nvSpPr>
          <p:cNvPr id="396292" name="Rectangle 3">
            <a:extLst>
              <a:ext uri="{FF2B5EF4-FFF2-40B4-BE49-F238E27FC236}">
                <a16:creationId xmlns:a16="http://schemas.microsoft.com/office/drawing/2014/main" id="{9EAC77DE-FF10-2943-97DA-E87D7B9F000D}"/>
              </a:ext>
            </a:extLst>
          </p:cNvPr>
          <p:cNvSpPr>
            <a:spLocks/>
          </p:cNvSpPr>
          <p:nvPr/>
        </p:nvSpPr>
        <p:spPr bwMode="auto">
          <a:xfrm>
            <a:off x="3543300" y="2100262"/>
            <a:ext cx="5050631"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317500" indent="-3175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TriNiobium Core</a:t>
            </a:r>
            <a:r>
              <a:rPr lang="en-US" altLang="it-IT" sz="1575" b="0" baseline="32000">
                <a:solidFill>
                  <a:schemeClr val="tx1"/>
                </a:solidFill>
                <a:ea typeface="MS PGothic" panose="020B0600070205080204" pitchFamily="34" charset="-128"/>
              </a:rPr>
              <a:t>TM</a:t>
            </a:r>
            <a:r>
              <a:rPr lang="en-US" altLang="it-IT" sz="1575">
                <a:solidFill>
                  <a:schemeClr val="tx1"/>
                </a:solidFill>
                <a:ea typeface="MS PGothic" panose="020B0600070205080204" pitchFamily="34" charset="-128"/>
              </a:rPr>
              <a:t> proton source</a:t>
            </a:r>
          </a:p>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Superconducting synchrocyclotron</a:t>
            </a:r>
          </a:p>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High field strength accelerator</a:t>
            </a:r>
          </a:p>
        </p:txBody>
      </p:sp>
      <p:sp>
        <p:nvSpPr>
          <p:cNvPr id="396293" name="Rectangle 4">
            <a:extLst>
              <a:ext uri="{FF2B5EF4-FFF2-40B4-BE49-F238E27FC236}">
                <a16:creationId xmlns:a16="http://schemas.microsoft.com/office/drawing/2014/main" id="{6721685E-81D8-784E-919C-E1E3F51AAA74}"/>
              </a:ext>
            </a:extLst>
          </p:cNvPr>
          <p:cNvSpPr>
            <a:spLocks/>
          </p:cNvSpPr>
          <p:nvPr/>
        </p:nvSpPr>
        <p:spPr bwMode="auto">
          <a:xfrm>
            <a:off x="1814512" y="1750219"/>
            <a:ext cx="60150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575">
                <a:solidFill>
                  <a:schemeClr val="tx1"/>
                </a:solidFill>
                <a:ea typeface="MS PGothic" panose="020B0600070205080204" pitchFamily="34" charset="-128"/>
              </a:rPr>
              <a:t>250 MeV Protons @ 6 ft diameter (1.8m) for &lt; 20 tons</a:t>
            </a:r>
          </a:p>
          <a:p>
            <a:pPr eaLnBrk="1" hangingPunct="1"/>
            <a:endParaRPr lang="en-US" altLang="it-IT" sz="1575">
              <a:solidFill>
                <a:schemeClr val="tx1"/>
              </a:solidFill>
              <a:ea typeface="MS PGothic" panose="020B0600070205080204" pitchFamily="34" charset="-128"/>
            </a:endParaRPr>
          </a:p>
        </p:txBody>
      </p:sp>
      <p:sp>
        <p:nvSpPr>
          <p:cNvPr id="77829" name="Rectangle 5">
            <a:extLst>
              <a:ext uri="{FF2B5EF4-FFF2-40B4-BE49-F238E27FC236}">
                <a16:creationId xmlns:a16="http://schemas.microsoft.com/office/drawing/2014/main" id="{83CD7561-6B18-6D4C-B605-C88CD47B81BC}"/>
              </a:ext>
            </a:extLst>
          </p:cNvPr>
          <p:cNvSpPr>
            <a:spLocks/>
          </p:cNvSpPr>
          <p:nvPr/>
        </p:nvSpPr>
        <p:spPr bwMode="auto">
          <a:xfrm>
            <a:off x="3236119" y="3429000"/>
            <a:ext cx="5736431"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2025" dirty="0">
                <a:solidFill>
                  <a:srgbClr val="FFC000"/>
                </a:solidFill>
                <a:ea typeface="MS PGothic" panose="020B0600070205080204" pitchFamily="34" charset="-128"/>
              </a:rPr>
              <a:t>Advantages of the MEVION S250 </a:t>
            </a:r>
          </a:p>
          <a:p>
            <a:pPr algn="ctr" eaLnBrk="1" hangingPunct="1"/>
            <a:r>
              <a:rPr lang="en-US" altLang="it-IT" sz="2025" dirty="0">
                <a:solidFill>
                  <a:srgbClr val="FFC000"/>
                </a:solidFill>
                <a:ea typeface="MS PGothic" panose="020B0600070205080204" pitchFamily="34" charset="-128"/>
              </a:rPr>
              <a:t>Superconducting Synchrocyclotron</a:t>
            </a:r>
          </a:p>
        </p:txBody>
      </p:sp>
      <p:sp>
        <p:nvSpPr>
          <p:cNvPr id="77830" name="Rectangle 6">
            <a:extLst>
              <a:ext uri="{FF2B5EF4-FFF2-40B4-BE49-F238E27FC236}">
                <a16:creationId xmlns:a16="http://schemas.microsoft.com/office/drawing/2014/main" id="{59A021AC-A138-D445-8F89-E4450FF0A918}"/>
              </a:ext>
            </a:extLst>
          </p:cNvPr>
          <p:cNvSpPr>
            <a:spLocks/>
          </p:cNvSpPr>
          <p:nvPr/>
        </p:nvSpPr>
        <p:spPr bwMode="auto">
          <a:xfrm>
            <a:off x="3357562" y="4307681"/>
            <a:ext cx="5672138"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317500" indent="-3175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Beam time structure like linac - PRF 500 to 1,000 Hz</a:t>
            </a:r>
          </a:p>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Dose rate like linac: 4 Gy up to 10 Gy/min</a:t>
            </a:r>
          </a:p>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Low power requirement similar to linac</a:t>
            </a:r>
          </a:p>
          <a:p>
            <a:pPr eaLnBrk="1" hangingPunct="1">
              <a:spcBef>
                <a:spcPts val="619"/>
              </a:spcBef>
              <a:buClr>
                <a:srgbClr val="D41418"/>
              </a:buClr>
              <a:buSzPct val="100000"/>
              <a:buFont typeface="Eurostile" panose="020B0504020202050204" pitchFamily="34" charset="77"/>
              <a:buChar char="•"/>
            </a:pPr>
            <a:r>
              <a:rPr lang="en-US" altLang="it-IT" sz="1575">
                <a:solidFill>
                  <a:schemeClr val="tx1"/>
                </a:solidFill>
                <a:ea typeface="MS PGothic" panose="020B0600070205080204" pitchFamily="34" charset="-128"/>
              </a:rPr>
              <a:t>High stability and reliability </a:t>
            </a:r>
          </a:p>
        </p:txBody>
      </p:sp>
      <p:pic>
        <p:nvPicPr>
          <p:cNvPr id="396296" name="Picture 7">
            <a:extLst>
              <a:ext uri="{FF2B5EF4-FFF2-40B4-BE49-F238E27FC236}">
                <a16:creationId xmlns:a16="http://schemas.microsoft.com/office/drawing/2014/main" id="{F7C012B1-F52E-1745-AB6C-F8D859AAB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119" y="5298877"/>
            <a:ext cx="1300163" cy="6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023282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7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77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utoUpdateAnimBg="0"/>
      <p:bldP spid="7783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3217" name="Picture 1">
            <a:extLst>
              <a:ext uri="{FF2B5EF4-FFF2-40B4-BE49-F238E27FC236}">
                <a16:creationId xmlns:a16="http://schemas.microsoft.com/office/drawing/2014/main" id="{36E4440B-4047-8046-9A62-3D27AC9895A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7" y="1100137"/>
            <a:ext cx="1721644"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3218" name="Picture 2">
            <a:extLst>
              <a:ext uri="{FF2B5EF4-FFF2-40B4-BE49-F238E27FC236}">
                <a16:creationId xmlns:a16="http://schemas.microsoft.com/office/drawing/2014/main" id="{3BBE5239-B7DD-F943-9F65-513C0B3DB20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5" y="854571"/>
            <a:ext cx="91645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3219" name="Rectangle 3">
            <a:extLst>
              <a:ext uri="{FF2B5EF4-FFF2-40B4-BE49-F238E27FC236}">
                <a16:creationId xmlns:a16="http://schemas.microsoft.com/office/drawing/2014/main" id="{D6406B36-4C66-524F-83AC-F76E328D5F42}"/>
              </a:ext>
            </a:extLst>
          </p:cNvPr>
          <p:cNvSpPr>
            <a:spLocks/>
          </p:cNvSpPr>
          <p:nvPr/>
        </p:nvSpPr>
        <p:spPr bwMode="auto">
          <a:xfrm>
            <a:off x="4700588" y="5775722"/>
            <a:ext cx="65"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3220" name="Rectangle 4">
            <a:extLst>
              <a:ext uri="{FF2B5EF4-FFF2-40B4-BE49-F238E27FC236}">
                <a16:creationId xmlns:a16="http://schemas.microsoft.com/office/drawing/2014/main" id="{A670C239-9340-8B40-8C9A-A308DA094933}"/>
              </a:ext>
            </a:extLst>
          </p:cNvPr>
          <p:cNvSpPr>
            <a:spLocks/>
          </p:cNvSpPr>
          <p:nvPr/>
        </p:nvSpPr>
        <p:spPr bwMode="auto">
          <a:xfrm>
            <a:off x="8843365" y="5750719"/>
            <a:ext cx="1788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t>50</a:t>
            </a:r>
          </a:p>
        </p:txBody>
      </p:sp>
      <p:pic>
        <p:nvPicPr>
          <p:cNvPr id="393221" name="Picture 5">
            <a:extLst>
              <a:ext uri="{FF2B5EF4-FFF2-40B4-BE49-F238E27FC236}">
                <a16:creationId xmlns:a16="http://schemas.microsoft.com/office/drawing/2014/main" id="{6458A4D6-AE97-6648-A50B-CAAA9A113872}"/>
              </a:ext>
            </a:extLst>
          </p:cNvPr>
          <p:cNvPicPr>
            <a:picLocks noChangeArrowheads="1"/>
          </p:cNvPicPr>
          <p:nvPr/>
        </p:nvPicPr>
        <p:blipFill>
          <a:blip r:embed="rId4">
            <a:extLst>
              <a:ext uri="{28A0092B-C50C-407E-A947-70E740481C1C}">
                <a14:useLocalDpi xmlns:a14="http://schemas.microsoft.com/office/drawing/2010/main" val="0"/>
              </a:ext>
            </a:extLst>
          </a:blip>
          <a:srcRect t="36427" r="3134" b="5409"/>
          <a:stretch>
            <a:fillRect/>
          </a:stretch>
        </p:blipFill>
        <p:spPr bwMode="auto">
          <a:xfrm>
            <a:off x="-6251" y="857250"/>
            <a:ext cx="9165432" cy="550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3222" name="Rectangle 6">
            <a:extLst>
              <a:ext uri="{FF2B5EF4-FFF2-40B4-BE49-F238E27FC236}">
                <a16:creationId xmlns:a16="http://schemas.microsoft.com/office/drawing/2014/main" id="{49DB08BA-06FC-3443-8929-1DA063645FF6}"/>
              </a:ext>
            </a:extLst>
          </p:cNvPr>
          <p:cNvSpPr>
            <a:spLocks/>
          </p:cNvSpPr>
          <p:nvPr/>
        </p:nvSpPr>
        <p:spPr bwMode="auto">
          <a:xfrm>
            <a:off x="-7144" y="478631"/>
            <a:ext cx="9379744" cy="5564981"/>
          </a:xfrm>
          <a:prstGeom prst="rect">
            <a:avLst/>
          </a:prstGeom>
          <a:solidFill>
            <a:srgbClr val="FFFFFF">
              <a:alpha val="64313"/>
            </a:srgbClr>
          </a:solidFill>
          <a:ln w="25400">
            <a:solidFill>
              <a:srgbClr val="000000">
                <a:alpha val="89803"/>
              </a:srgbClr>
            </a:solidFill>
            <a:miter lim="800000"/>
            <a:headEnd/>
            <a:tailEnd/>
          </a:ln>
        </p:spPr>
        <p:txBody>
          <a:bodyPr lIns="0" tIns="0" rIns="0" bIns="0"/>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3223" name="Rectangle 7">
            <a:extLst>
              <a:ext uri="{FF2B5EF4-FFF2-40B4-BE49-F238E27FC236}">
                <a16:creationId xmlns:a16="http://schemas.microsoft.com/office/drawing/2014/main" id="{510F1DE2-0CDD-7B4C-A9CF-D0D50A3FE02B}"/>
              </a:ext>
            </a:extLst>
          </p:cNvPr>
          <p:cNvSpPr>
            <a:spLocks/>
          </p:cNvSpPr>
          <p:nvPr/>
        </p:nvSpPr>
        <p:spPr bwMode="auto">
          <a:xfrm>
            <a:off x="71438" y="5857875"/>
            <a:ext cx="3193256"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3224" name="Rectangle 8">
            <a:extLst>
              <a:ext uri="{FF2B5EF4-FFF2-40B4-BE49-F238E27FC236}">
                <a16:creationId xmlns:a16="http://schemas.microsoft.com/office/drawing/2014/main" id="{A00E8BD3-36C0-C94C-B837-56944B08033E}"/>
              </a:ext>
            </a:extLst>
          </p:cNvPr>
          <p:cNvSpPr>
            <a:spLocks/>
          </p:cNvSpPr>
          <p:nvPr/>
        </p:nvSpPr>
        <p:spPr bwMode="auto">
          <a:xfrm>
            <a:off x="8843365" y="5750719"/>
            <a:ext cx="1788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t>50</a:t>
            </a:r>
          </a:p>
        </p:txBody>
      </p:sp>
      <p:pic>
        <p:nvPicPr>
          <p:cNvPr id="393225" name="Picture 9">
            <a:extLst>
              <a:ext uri="{FF2B5EF4-FFF2-40B4-BE49-F238E27FC236}">
                <a16:creationId xmlns:a16="http://schemas.microsoft.com/office/drawing/2014/main" id="{4FF1C7D8-FA57-894A-B5E7-BDBED5E6B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987" y="2032397"/>
            <a:ext cx="4607719" cy="3071813"/>
          </a:xfrm>
          <a:prstGeom prst="rect">
            <a:avLst/>
          </a:prstGeom>
          <a:noFill/>
          <a:ln w="38100">
            <a:solidFill>
              <a:srgbClr val="B10533"/>
            </a:solidFill>
            <a:miter lim="800000"/>
            <a:headEnd/>
            <a:tailEnd/>
          </a:ln>
          <a:extLst>
            <a:ext uri="{909E8E84-426E-40DD-AFC4-6F175D3DCCD1}">
              <a14:hiddenFill xmlns:a14="http://schemas.microsoft.com/office/drawing/2010/main">
                <a:solidFill>
                  <a:srgbClr val="FFFFFF"/>
                </a:solidFill>
              </a14:hiddenFill>
            </a:ext>
          </a:extLst>
        </p:spPr>
      </p:pic>
      <p:pic>
        <p:nvPicPr>
          <p:cNvPr id="393226" name="Picture 10">
            <a:extLst>
              <a:ext uri="{FF2B5EF4-FFF2-40B4-BE49-F238E27FC236}">
                <a16:creationId xmlns:a16="http://schemas.microsoft.com/office/drawing/2014/main" id="{29B2DE91-79AB-1340-94BF-222D908395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39" t="2071" r="18890" b="2908"/>
          <a:stretch>
            <a:fillRect/>
          </a:stretch>
        </p:blipFill>
        <p:spPr bwMode="auto">
          <a:xfrm>
            <a:off x="108942" y="2035969"/>
            <a:ext cx="4074617" cy="3064669"/>
          </a:xfrm>
          <a:prstGeom prst="rect">
            <a:avLst/>
          </a:prstGeom>
          <a:noFill/>
          <a:ln w="38100">
            <a:solidFill>
              <a:srgbClr val="B10533"/>
            </a:solidFill>
            <a:miter lim="800000"/>
            <a:headEnd/>
            <a:tailEnd/>
          </a:ln>
          <a:effectLst>
            <a:outerShdw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393227" name="Picture 11">
            <a:extLst>
              <a:ext uri="{FF2B5EF4-FFF2-40B4-BE49-F238E27FC236}">
                <a16:creationId xmlns:a16="http://schemas.microsoft.com/office/drawing/2014/main" id="{5E33739A-8C6E-F14A-AFA2-9C498F0A1B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6212" y="5406033"/>
            <a:ext cx="1300163" cy="6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3228" name="Rectangle 12">
            <a:extLst>
              <a:ext uri="{FF2B5EF4-FFF2-40B4-BE49-F238E27FC236}">
                <a16:creationId xmlns:a16="http://schemas.microsoft.com/office/drawing/2014/main" id="{202F4F4D-986B-AB49-BE0C-CFFD909233AE}"/>
              </a:ext>
            </a:extLst>
          </p:cNvPr>
          <p:cNvSpPr>
            <a:spLocks/>
          </p:cNvSpPr>
          <p:nvPr/>
        </p:nvSpPr>
        <p:spPr bwMode="auto">
          <a:xfrm>
            <a:off x="328613" y="807244"/>
            <a:ext cx="816530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3375">
                <a:solidFill>
                  <a:srgbClr val="B10533"/>
                </a:solidFill>
                <a:ea typeface="MS PGothic" panose="020B0600070205080204" pitchFamily="34" charset="-128"/>
              </a:rPr>
              <a:t>Mevion - New Proton Therapy Paradigm</a:t>
            </a:r>
          </a:p>
        </p:txBody>
      </p:sp>
      <p:sp>
        <p:nvSpPr>
          <p:cNvPr id="393229" name="Rectangle 13">
            <a:extLst>
              <a:ext uri="{FF2B5EF4-FFF2-40B4-BE49-F238E27FC236}">
                <a16:creationId xmlns:a16="http://schemas.microsoft.com/office/drawing/2014/main" id="{3367EC01-F366-DA40-9835-2F6E3996833E}"/>
              </a:ext>
            </a:extLst>
          </p:cNvPr>
          <p:cNvSpPr>
            <a:spLocks/>
          </p:cNvSpPr>
          <p:nvPr/>
        </p:nvSpPr>
        <p:spPr bwMode="auto">
          <a:xfrm>
            <a:off x="114300" y="1457582"/>
            <a:ext cx="7758534"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spcBef>
                <a:spcPts val="619"/>
              </a:spcBef>
            </a:pPr>
            <a:r>
              <a:rPr lang="en-US" altLang="it-IT" sz="1575">
                <a:solidFill>
                  <a:srgbClr val="B10533"/>
                </a:solidFill>
                <a:ea typeface="MS PGothic" panose="020B0600070205080204" pitchFamily="34" charset="-128"/>
              </a:rPr>
              <a:t>Bringing the management and operation of proton therapy to the level of conventional RT</a:t>
            </a:r>
          </a:p>
        </p:txBody>
      </p:sp>
    </p:spTree>
    <p:extLst>
      <p:ext uri="{BB962C8B-B14F-4D97-AF65-F5344CB8AC3E}">
        <p14:creationId xmlns:p14="http://schemas.microsoft.com/office/powerpoint/2010/main" val="3887523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Number Placeholder 3">
            <a:extLst>
              <a:ext uri="{FF2B5EF4-FFF2-40B4-BE49-F238E27FC236}">
                <a16:creationId xmlns:a16="http://schemas.microsoft.com/office/drawing/2014/main" id="{42D07D4D-2B41-0744-9EA1-998FBBA96E14}"/>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417909" indent="-160734"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642938" indent="-128588"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900113" indent="-128588"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1157288" indent="-128588" eaLnBrk="0" hangingPunct="0">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1414463"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1671638"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1928813"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2185988" indent="-128588" eaLnBrk="0" fontAlgn="base" hangingPunct="0">
              <a:spcBef>
                <a:spcPct val="0"/>
              </a:spcBef>
              <a:spcAft>
                <a:spcPct val="0"/>
              </a:spcAft>
              <a:defRPr sz="135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fld id="{842C10DF-0C07-7248-A6C8-BCD6AE16AB8B}" type="slidenum">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pPr eaLnBrk="1" hangingPunct="1"/>
              <a:t>62</a:t>
            </a:fld>
            <a:endPar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endParaRPr>
          </a:p>
        </p:txBody>
      </p:sp>
      <p:pic>
        <p:nvPicPr>
          <p:cNvPr id="394242" name="Picture 1">
            <a:extLst>
              <a:ext uri="{FF2B5EF4-FFF2-40B4-BE49-F238E27FC236}">
                <a16:creationId xmlns:a16="http://schemas.microsoft.com/office/drawing/2014/main" id="{B935939B-EC0B-1A4D-8BB9-33F47669D1B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7" y="1100137"/>
            <a:ext cx="1721644"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4243" name="Picture 2">
            <a:extLst>
              <a:ext uri="{FF2B5EF4-FFF2-40B4-BE49-F238E27FC236}">
                <a16:creationId xmlns:a16="http://schemas.microsoft.com/office/drawing/2014/main" id="{D0FC0430-9515-244A-9CC7-43263D18438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5" y="854571"/>
            <a:ext cx="91645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4244" name="Rectangle 3">
            <a:extLst>
              <a:ext uri="{FF2B5EF4-FFF2-40B4-BE49-F238E27FC236}">
                <a16:creationId xmlns:a16="http://schemas.microsoft.com/office/drawing/2014/main" id="{B1B5C863-083F-6C4D-8F95-20AEEC6F3E99}"/>
              </a:ext>
            </a:extLst>
          </p:cNvPr>
          <p:cNvSpPr>
            <a:spLocks/>
          </p:cNvSpPr>
          <p:nvPr/>
        </p:nvSpPr>
        <p:spPr bwMode="auto">
          <a:xfrm>
            <a:off x="4700588" y="5775722"/>
            <a:ext cx="65"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4245" name="Rectangle 4">
            <a:extLst>
              <a:ext uri="{FF2B5EF4-FFF2-40B4-BE49-F238E27FC236}">
                <a16:creationId xmlns:a16="http://schemas.microsoft.com/office/drawing/2014/main" id="{FB0EBBE4-E773-B647-AB98-AADC4F9122EB}"/>
              </a:ext>
            </a:extLst>
          </p:cNvPr>
          <p:cNvSpPr>
            <a:spLocks/>
          </p:cNvSpPr>
          <p:nvPr/>
        </p:nvSpPr>
        <p:spPr bwMode="auto">
          <a:xfrm>
            <a:off x="8843365" y="5750719"/>
            <a:ext cx="1788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t>50</a:t>
            </a:r>
          </a:p>
        </p:txBody>
      </p:sp>
      <p:pic>
        <p:nvPicPr>
          <p:cNvPr id="394246" name="Picture 5">
            <a:extLst>
              <a:ext uri="{FF2B5EF4-FFF2-40B4-BE49-F238E27FC236}">
                <a16:creationId xmlns:a16="http://schemas.microsoft.com/office/drawing/2014/main" id="{A4CDEA36-E399-B845-BAD9-1D0423137FB1}"/>
              </a:ext>
            </a:extLst>
          </p:cNvPr>
          <p:cNvPicPr>
            <a:picLocks noChangeArrowheads="1"/>
          </p:cNvPicPr>
          <p:nvPr/>
        </p:nvPicPr>
        <p:blipFill>
          <a:blip r:embed="rId4">
            <a:extLst>
              <a:ext uri="{28A0092B-C50C-407E-A947-70E740481C1C}">
                <a14:useLocalDpi xmlns:a14="http://schemas.microsoft.com/office/drawing/2010/main" val="0"/>
              </a:ext>
            </a:extLst>
          </a:blip>
          <a:srcRect t="36427" r="3134" b="5409"/>
          <a:stretch>
            <a:fillRect/>
          </a:stretch>
        </p:blipFill>
        <p:spPr bwMode="auto">
          <a:xfrm>
            <a:off x="-6251" y="857250"/>
            <a:ext cx="9165432" cy="550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4247" name="Rectangle 6">
            <a:extLst>
              <a:ext uri="{FF2B5EF4-FFF2-40B4-BE49-F238E27FC236}">
                <a16:creationId xmlns:a16="http://schemas.microsoft.com/office/drawing/2014/main" id="{CA4E7F4F-7276-2141-B6A5-6421F656956E}"/>
              </a:ext>
            </a:extLst>
          </p:cNvPr>
          <p:cNvSpPr>
            <a:spLocks/>
          </p:cNvSpPr>
          <p:nvPr/>
        </p:nvSpPr>
        <p:spPr bwMode="auto">
          <a:xfrm>
            <a:off x="-7144" y="478631"/>
            <a:ext cx="9379744" cy="5564981"/>
          </a:xfrm>
          <a:prstGeom prst="rect">
            <a:avLst/>
          </a:prstGeom>
          <a:solidFill>
            <a:srgbClr val="FFFFFF">
              <a:alpha val="64313"/>
            </a:srgbClr>
          </a:solidFill>
          <a:ln w="25400">
            <a:solidFill>
              <a:srgbClr val="000000">
                <a:alpha val="89803"/>
              </a:srgbClr>
            </a:solidFill>
            <a:miter lim="800000"/>
            <a:headEnd/>
            <a:tailEnd/>
          </a:ln>
        </p:spPr>
        <p:txBody>
          <a:bodyPr lIns="0" tIns="0" rIns="0" bIns="0"/>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4248" name="Rectangle 7">
            <a:extLst>
              <a:ext uri="{FF2B5EF4-FFF2-40B4-BE49-F238E27FC236}">
                <a16:creationId xmlns:a16="http://schemas.microsoft.com/office/drawing/2014/main" id="{2658809E-7329-6942-B254-F609530D6784}"/>
              </a:ext>
            </a:extLst>
          </p:cNvPr>
          <p:cNvSpPr>
            <a:spLocks/>
          </p:cNvSpPr>
          <p:nvPr/>
        </p:nvSpPr>
        <p:spPr bwMode="auto">
          <a:xfrm>
            <a:off x="71438" y="5857875"/>
            <a:ext cx="3193256"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4249" name="Rectangle 8">
            <a:extLst>
              <a:ext uri="{FF2B5EF4-FFF2-40B4-BE49-F238E27FC236}">
                <a16:creationId xmlns:a16="http://schemas.microsoft.com/office/drawing/2014/main" id="{4780BF42-EA02-3540-BEEF-F7930FAF37B4}"/>
              </a:ext>
            </a:extLst>
          </p:cNvPr>
          <p:cNvSpPr>
            <a:spLocks/>
          </p:cNvSpPr>
          <p:nvPr/>
        </p:nvSpPr>
        <p:spPr bwMode="auto">
          <a:xfrm>
            <a:off x="8843365" y="5750719"/>
            <a:ext cx="1788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t>50</a:t>
            </a:r>
          </a:p>
        </p:txBody>
      </p:sp>
      <p:pic>
        <p:nvPicPr>
          <p:cNvPr id="394250" name="Picture 9">
            <a:extLst>
              <a:ext uri="{FF2B5EF4-FFF2-40B4-BE49-F238E27FC236}">
                <a16:creationId xmlns:a16="http://schemas.microsoft.com/office/drawing/2014/main" id="{C6337850-5FB0-7A46-9DB3-750725CD4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212" y="5406033"/>
            <a:ext cx="1300163" cy="6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4251" name="Text Box 10">
            <a:extLst>
              <a:ext uri="{FF2B5EF4-FFF2-40B4-BE49-F238E27FC236}">
                <a16:creationId xmlns:a16="http://schemas.microsoft.com/office/drawing/2014/main" id="{A9EB4919-9CFE-E74C-81FD-9F904753188F}"/>
              </a:ext>
            </a:extLst>
          </p:cNvPr>
          <p:cNvSpPr txBox="1">
            <a:spLocks noChangeArrowheads="1"/>
          </p:cNvSpPr>
          <p:nvPr/>
        </p:nvSpPr>
        <p:spPr bwMode="auto">
          <a:xfrm>
            <a:off x="8840391" y="5750719"/>
            <a:ext cx="178594"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fld id="{13590CF2-48C6-DC44-A4C8-8F80D0DAB5C1}" type="slidenum">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pPr algn="ctr" eaLnBrk="1" hangingPunct="1"/>
              <a:t>62</a:t>
            </a:fld>
            <a:endPar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endParaRPr>
          </a:p>
        </p:txBody>
      </p:sp>
      <p:pic>
        <p:nvPicPr>
          <p:cNvPr id="394252" name="Picture 11">
            <a:extLst>
              <a:ext uri="{FF2B5EF4-FFF2-40B4-BE49-F238E27FC236}">
                <a16:creationId xmlns:a16="http://schemas.microsoft.com/office/drawing/2014/main" id="{E3E35C39-EA51-A843-8AE2-B887173C6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88" y="1700213"/>
            <a:ext cx="7647384"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394253" name="Rectangle 12">
            <a:extLst>
              <a:ext uri="{FF2B5EF4-FFF2-40B4-BE49-F238E27FC236}">
                <a16:creationId xmlns:a16="http://schemas.microsoft.com/office/drawing/2014/main" id="{7C3243C0-A65C-4D4F-948A-D5781D1E416A}"/>
              </a:ext>
            </a:extLst>
          </p:cNvPr>
          <p:cNvSpPr>
            <a:spLocks/>
          </p:cNvSpPr>
          <p:nvPr/>
        </p:nvSpPr>
        <p:spPr bwMode="auto">
          <a:xfrm>
            <a:off x="328613" y="807244"/>
            <a:ext cx="816530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3375">
                <a:solidFill>
                  <a:srgbClr val="B10533"/>
                </a:solidFill>
                <a:ea typeface="MS PGothic" panose="020B0600070205080204" pitchFamily="34" charset="-128"/>
              </a:rPr>
              <a:t>Mevion - New Proton Therapy Paradigm</a:t>
            </a:r>
          </a:p>
        </p:txBody>
      </p:sp>
      <p:sp>
        <p:nvSpPr>
          <p:cNvPr id="394254" name="Rectangle 13">
            <a:extLst>
              <a:ext uri="{FF2B5EF4-FFF2-40B4-BE49-F238E27FC236}">
                <a16:creationId xmlns:a16="http://schemas.microsoft.com/office/drawing/2014/main" id="{62EBF3D1-A7DC-B24E-8B8D-EC3401E11A48}"/>
              </a:ext>
            </a:extLst>
          </p:cNvPr>
          <p:cNvSpPr>
            <a:spLocks/>
          </p:cNvSpPr>
          <p:nvPr/>
        </p:nvSpPr>
        <p:spPr bwMode="auto">
          <a:xfrm>
            <a:off x="114300" y="1457582"/>
            <a:ext cx="7758534"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spcBef>
                <a:spcPts val="619"/>
              </a:spcBef>
            </a:pPr>
            <a:r>
              <a:rPr lang="en-US" altLang="it-IT" sz="1575">
                <a:solidFill>
                  <a:srgbClr val="B10533"/>
                </a:solidFill>
                <a:ea typeface="MS PGothic" panose="020B0600070205080204" pitchFamily="34" charset="-128"/>
              </a:rPr>
              <a:t>Bringing the management and operation of proton therapy to the level of conventional RT</a:t>
            </a:r>
          </a:p>
        </p:txBody>
      </p:sp>
      <p:pic>
        <p:nvPicPr>
          <p:cNvPr id="394255" name="Picture 14">
            <a:extLst>
              <a:ext uri="{FF2B5EF4-FFF2-40B4-BE49-F238E27FC236}">
                <a16:creationId xmlns:a16="http://schemas.microsoft.com/office/drawing/2014/main" id="{BBF399FA-A706-4844-B0A0-11231B171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212" y="5406033"/>
            <a:ext cx="1300163" cy="6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73171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1">
            <a:extLst>
              <a:ext uri="{FF2B5EF4-FFF2-40B4-BE49-F238E27FC236}">
                <a16:creationId xmlns:a16="http://schemas.microsoft.com/office/drawing/2014/main" id="{92EA8FBB-0FAA-7148-BDE4-98A90CDDD55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7" y="1100137"/>
            <a:ext cx="1721644"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5266" name="Picture 2">
            <a:extLst>
              <a:ext uri="{FF2B5EF4-FFF2-40B4-BE49-F238E27FC236}">
                <a16:creationId xmlns:a16="http://schemas.microsoft.com/office/drawing/2014/main" id="{B6D12FE8-0923-F946-BD49-D4A9D6A407B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5" y="854571"/>
            <a:ext cx="91645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5267" name="Rectangle 3">
            <a:extLst>
              <a:ext uri="{FF2B5EF4-FFF2-40B4-BE49-F238E27FC236}">
                <a16:creationId xmlns:a16="http://schemas.microsoft.com/office/drawing/2014/main" id="{E025F682-F212-0C42-A7E2-1B565A8EEFD8}"/>
              </a:ext>
            </a:extLst>
          </p:cNvPr>
          <p:cNvSpPr>
            <a:spLocks/>
          </p:cNvSpPr>
          <p:nvPr/>
        </p:nvSpPr>
        <p:spPr bwMode="auto">
          <a:xfrm>
            <a:off x="4700588" y="5775722"/>
            <a:ext cx="65"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5268" name="Rectangle 4">
            <a:extLst>
              <a:ext uri="{FF2B5EF4-FFF2-40B4-BE49-F238E27FC236}">
                <a16:creationId xmlns:a16="http://schemas.microsoft.com/office/drawing/2014/main" id="{502FE5F1-89A1-554A-A7AB-C67C3E65663B}"/>
              </a:ext>
            </a:extLst>
          </p:cNvPr>
          <p:cNvSpPr>
            <a:spLocks/>
          </p:cNvSpPr>
          <p:nvPr/>
        </p:nvSpPr>
        <p:spPr bwMode="auto">
          <a:xfrm>
            <a:off x="8843365" y="5750719"/>
            <a:ext cx="1788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t>45</a:t>
            </a:r>
          </a:p>
        </p:txBody>
      </p:sp>
      <p:pic>
        <p:nvPicPr>
          <p:cNvPr id="395269" name="Picture 5">
            <a:extLst>
              <a:ext uri="{FF2B5EF4-FFF2-40B4-BE49-F238E27FC236}">
                <a16:creationId xmlns:a16="http://schemas.microsoft.com/office/drawing/2014/main" id="{71BE7926-12C3-1C46-AA4C-C737F444B28C}"/>
              </a:ext>
            </a:extLst>
          </p:cNvPr>
          <p:cNvPicPr>
            <a:picLocks noChangeArrowheads="1"/>
          </p:cNvPicPr>
          <p:nvPr/>
        </p:nvPicPr>
        <p:blipFill>
          <a:blip r:embed="rId4">
            <a:extLst>
              <a:ext uri="{28A0092B-C50C-407E-A947-70E740481C1C}">
                <a14:useLocalDpi xmlns:a14="http://schemas.microsoft.com/office/drawing/2010/main" val="0"/>
              </a:ext>
            </a:extLst>
          </a:blip>
          <a:srcRect t="36427" r="3134" b="5409"/>
          <a:stretch>
            <a:fillRect/>
          </a:stretch>
        </p:blipFill>
        <p:spPr bwMode="auto">
          <a:xfrm>
            <a:off x="-41970" y="857250"/>
            <a:ext cx="9165432" cy="550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5270" name="Rectangle 6">
            <a:extLst>
              <a:ext uri="{FF2B5EF4-FFF2-40B4-BE49-F238E27FC236}">
                <a16:creationId xmlns:a16="http://schemas.microsoft.com/office/drawing/2014/main" id="{0D08E49B-9EFD-9A44-9DE8-8E3730935605}"/>
              </a:ext>
            </a:extLst>
          </p:cNvPr>
          <p:cNvSpPr>
            <a:spLocks/>
          </p:cNvSpPr>
          <p:nvPr/>
        </p:nvSpPr>
        <p:spPr bwMode="auto">
          <a:xfrm>
            <a:off x="-157163" y="442913"/>
            <a:ext cx="9379744" cy="5564981"/>
          </a:xfrm>
          <a:prstGeom prst="rect">
            <a:avLst/>
          </a:prstGeom>
          <a:solidFill>
            <a:srgbClr val="FFFFFF">
              <a:alpha val="64313"/>
            </a:srgbClr>
          </a:solidFill>
          <a:ln w="25400">
            <a:solidFill>
              <a:srgbClr val="000000">
                <a:alpha val="89803"/>
              </a:srgbClr>
            </a:solidFill>
            <a:miter lim="800000"/>
            <a:headEnd/>
            <a:tailEnd/>
          </a:ln>
        </p:spPr>
        <p:txBody>
          <a:bodyPr lIns="0" tIns="0" rIns="0" bIns="0"/>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5271" name="Rectangle 7">
            <a:extLst>
              <a:ext uri="{FF2B5EF4-FFF2-40B4-BE49-F238E27FC236}">
                <a16:creationId xmlns:a16="http://schemas.microsoft.com/office/drawing/2014/main" id="{34322504-5CF4-1F44-B3DE-06AB656CE3FD}"/>
              </a:ext>
            </a:extLst>
          </p:cNvPr>
          <p:cNvSpPr>
            <a:spLocks/>
          </p:cNvSpPr>
          <p:nvPr/>
        </p:nvSpPr>
        <p:spPr bwMode="auto">
          <a:xfrm>
            <a:off x="71438" y="5857875"/>
            <a:ext cx="3193256"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endParaRPr lang="it-IT" altLang="it-IT" sz="1013">
              <a:ea typeface="ヒラギノ角ゴ ProN W3" panose="020B0300000000000000" pitchFamily="34" charset="-128"/>
            </a:endParaRPr>
          </a:p>
        </p:txBody>
      </p:sp>
      <p:sp>
        <p:nvSpPr>
          <p:cNvPr id="395272" name="Rectangle 8">
            <a:extLst>
              <a:ext uri="{FF2B5EF4-FFF2-40B4-BE49-F238E27FC236}">
                <a16:creationId xmlns:a16="http://schemas.microsoft.com/office/drawing/2014/main" id="{2CA72A53-208E-1549-A6F8-FAC7BC36C88F}"/>
              </a:ext>
            </a:extLst>
          </p:cNvPr>
          <p:cNvSpPr>
            <a:spLocks/>
          </p:cNvSpPr>
          <p:nvPr/>
        </p:nvSpPr>
        <p:spPr bwMode="auto">
          <a:xfrm>
            <a:off x="8843365" y="5750719"/>
            <a:ext cx="1788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900" b="0">
                <a:solidFill>
                  <a:srgbClr val="626261"/>
                </a:solidFill>
                <a:latin typeface="Gill Sans" panose="020B0502020104020203" pitchFamily="34" charset="-79"/>
                <a:ea typeface="MS PGothic" panose="020B0600070205080204" pitchFamily="34" charset="-128"/>
                <a:sym typeface="Gill Sans" panose="020B0502020104020203" pitchFamily="34" charset="-79"/>
              </a:rPr>
              <a:t>45</a:t>
            </a:r>
          </a:p>
        </p:txBody>
      </p:sp>
      <p:sp>
        <p:nvSpPr>
          <p:cNvPr id="395273" name="Rectangle 9">
            <a:extLst>
              <a:ext uri="{FF2B5EF4-FFF2-40B4-BE49-F238E27FC236}">
                <a16:creationId xmlns:a16="http://schemas.microsoft.com/office/drawing/2014/main" id="{73626A45-A847-FD44-8D30-4DB30B6E32F7}"/>
              </a:ext>
            </a:extLst>
          </p:cNvPr>
          <p:cNvSpPr>
            <a:spLocks noGrp="1" noChangeArrowheads="1"/>
          </p:cNvSpPr>
          <p:nvPr>
            <p:ph type="title"/>
          </p:nvPr>
        </p:nvSpPr>
        <p:spPr>
          <a:xfrm>
            <a:off x="542925" y="857250"/>
            <a:ext cx="8158163" cy="600075"/>
          </a:xfrm>
        </p:spPr>
        <p:txBody>
          <a:bodyPr/>
          <a:lstStyle/>
          <a:p>
            <a:pPr eaLnBrk="1" hangingPunct="1"/>
            <a:r>
              <a:rPr lang="en-US" altLang="it-IT" dirty="0" err="1">
                <a:solidFill>
                  <a:srgbClr val="FF0000"/>
                </a:solidFill>
              </a:rPr>
              <a:t>Mevion</a:t>
            </a:r>
            <a:r>
              <a:rPr lang="en-US" altLang="it-IT" dirty="0">
                <a:solidFill>
                  <a:srgbClr val="FF0000"/>
                </a:solidFill>
              </a:rPr>
              <a:t> Magnetic Power</a:t>
            </a:r>
          </a:p>
        </p:txBody>
      </p:sp>
      <p:pic>
        <p:nvPicPr>
          <p:cNvPr id="395274" name="Picture 10">
            <a:extLst>
              <a:ext uri="{FF2B5EF4-FFF2-40B4-BE49-F238E27FC236}">
                <a16:creationId xmlns:a16="http://schemas.microsoft.com/office/drawing/2014/main" id="{45AB246B-6030-D341-8B1E-457C172207B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163" y="1671637"/>
            <a:ext cx="2221706"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Rectangle 11">
            <a:extLst>
              <a:ext uri="{FF2B5EF4-FFF2-40B4-BE49-F238E27FC236}">
                <a16:creationId xmlns:a16="http://schemas.microsoft.com/office/drawing/2014/main" id="{062DA083-6E00-724B-9F46-EB64C135D588}"/>
              </a:ext>
            </a:extLst>
          </p:cNvPr>
          <p:cNvSpPr>
            <a:spLocks/>
          </p:cNvSpPr>
          <p:nvPr/>
        </p:nvSpPr>
        <p:spPr bwMode="auto">
          <a:xfrm>
            <a:off x="2828033" y="4250532"/>
            <a:ext cx="3910685"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3375">
                <a:solidFill>
                  <a:srgbClr val="B10533"/>
                </a:solidFill>
                <a:ea typeface="MS PGothic" panose="020B0600070205080204" pitchFamily="34" charset="-128"/>
              </a:rPr>
              <a:t>The TriNiobium Core</a:t>
            </a:r>
          </a:p>
        </p:txBody>
      </p:sp>
      <p:pic>
        <p:nvPicPr>
          <p:cNvPr id="76812" name="Picture 12">
            <a:extLst>
              <a:ext uri="{FF2B5EF4-FFF2-40B4-BE49-F238E27FC236}">
                <a16:creationId xmlns:a16="http://schemas.microsoft.com/office/drawing/2014/main" id="{B67B3AA3-2648-C744-8044-A290318BBC4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 y="2443162"/>
            <a:ext cx="17859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3" name="Rectangle 13">
            <a:extLst>
              <a:ext uri="{FF2B5EF4-FFF2-40B4-BE49-F238E27FC236}">
                <a16:creationId xmlns:a16="http://schemas.microsoft.com/office/drawing/2014/main" id="{186C5200-CFAE-5541-88F0-8A9F77BF3B82}"/>
              </a:ext>
            </a:extLst>
          </p:cNvPr>
          <p:cNvSpPr>
            <a:spLocks/>
          </p:cNvSpPr>
          <p:nvPr/>
        </p:nvSpPr>
        <p:spPr bwMode="auto">
          <a:xfrm>
            <a:off x="748308" y="1971675"/>
            <a:ext cx="848949"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2025">
                <a:solidFill>
                  <a:srgbClr val="B10533"/>
                </a:solidFill>
                <a:ea typeface="MS PGothic" panose="020B0600070205080204" pitchFamily="34" charset="-128"/>
              </a:rPr>
              <a:t>Nb3Sn</a:t>
            </a:r>
          </a:p>
        </p:txBody>
      </p:sp>
      <p:sp>
        <p:nvSpPr>
          <p:cNvPr id="76814" name="Rectangle 14">
            <a:extLst>
              <a:ext uri="{FF2B5EF4-FFF2-40B4-BE49-F238E27FC236}">
                <a16:creationId xmlns:a16="http://schemas.microsoft.com/office/drawing/2014/main" id="{EC55CBCF-BE89-ED49-A1AC-FCA40D217288}"/>
              </a:ext>
            </a:extLst>
          </p:cNvPr>
          <p:cNvSpPr>
            <a:spLocks/>
          </p:cNvSpPr>
          <p:nvPr/>
        </p:nvSpPr>
        <p:spPr bwMode="auto">
          <a:xfrm>
            <a:off x="348465" y="3729037"/>
            <a:ext cx="1695335"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2025">
                <a:solidFill>
                  <a:srgbClr val="B10533"/>
                </a:solidFill>
                <a:ea typeface="MS PGothic" panose="020B0600070205080204" pitchFamily="34" charset="-128"/>
              </a:rPr>
              <a:t>TriNiobium Tin</a:t>
            </a:r>
          </a:p>
        </p:txBody>
      </p:sp>
      <p:pic>
        <p:nvPicPr>
          <p:cNvPr id="76815" name="Picture 15">
            <a:extLst>
              <a:ext uri="{FF2B5EF4-FFF2-40B4-BE49-F238E27FC236}">
                <a16:creationId xmlns:a16="http://schemas.microsoft.com/office/drawing/2014/main" id="{6F9F9049-30E4-D441-A75F-5C15E1C8EE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5973" y="1728787"/>
            <a:ext cx="2247602"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76816" name="Rectangle 16">
            <a:extLst>
              <a:ext uri="{FF2B5EF4-FFF2-40B4-BE49-F238E27FC236}">
                <a16:creationId xmlns:a16="http://schemas.microsoft.com/office/drawing/2014/main" id="{0C653EA5-4F8A-8847-98B7-263060D9D272}"/>
              </a:ext>
            </a:extLst>
          </p:cNvPr>
          <p:cNvSpPr>
            <a:spLocks/>
          </p:cNvSpPr>
          <p:nvPr/>
        </p:nvSpPr>
        <p:spPr bwMode="auto">
          <a:xfrm>
            <a:off x="412890" y="3993356"/>
            <a:ext cx="146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2859" bIns="0">
            <a:spAutoFit/>
          </a:bodyPr>
          <a:lstStyle>
            <a:lvl1pPr marL="39688"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1350">
                <a:solidFill>
                  <a:schemeClr val="tx1"/>
                </a:solidFill>
                <a:ea typeface="MS PGothic" panose="020B0600070205080204" pitchFamily="34" charset="-128"/>
              </a:rPr>
              <a:t>Can carry as much</a:t>
            </a:r>
          </a:p>
          <a:p>
            <a:pPr algn="ctr" eaLnBrk="1" hangingPunct="1"/>
            <a:r>
              <a:rPr lang="en-US" altLang="it-IT" sz="1350">
                <a:solidFill>
                  <a:schemeClr val="tx1"/>
                </a:solidFill>
                <a:ea typeface="MS PGothic" panose="020B0600070205080204" pitchFamily="34" charset="-128"/>
              </a:rPr>
              <a:t> as 3,000 Amps</a:t>
            </a:r>
          </a:p>
        </p:txBody>
      </p:sp>
      <p:pic>
        <p:nvPicPr>
          <p:cNvPr id="395281" name="Picture 17">
            <a:extLst>
              <a:ext uri="{FF2B5EF4-FFF2-40B4-BE49-F238E27FC236}">
                <a16:creationId xmlns:a16="http://schemas.microsoft.com/office/drawing/2014/main" id="{832F967B-ABD8-9148-A30D-1C91F61898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7650" y="5005983"/>
            <a:ext cx="1300163" cy="6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5282" name="Picture 18">
            <a:extLst>
              <a:ext uri="{FF2B5EF4-FFF2-40B4-BE49-F238E27FC236}">
                <a16:creationId xmlns:a16="http://schemas.microsoft.com/office/drawing/2014/main" id="{AFB1C770-BC50-A149-94A4-12B9C8D6DC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8964" y="1962745"/>
            <a:ext cx="2978944" cy="214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19" name="Rectangle 19">
            <a:extLst>
              <a:ext uri="{FF2B5EF4-FFF2-40B4-BE49-F238E27FC236}">
                <a16:creationId xmlns:a16="http://schemas.microsoft.com/office/drawing/2014/main" id="{C04916A3-FB47-7640-870B-F36E23DFF3A9}"/>
              </a:ext>
            </a:extLst>
          </p:cNvPr>
          <p:cNvSpPr>
            <a:spLocks/>
          </p:cNvSpPr>
          <p:nvPr/>
        </p:nvSpPr>
        <p:spPr bwMode="auto">
          <a:xfrm>
            <a:off x="7758112" y="2450949"/>
            <a:ext cx="19556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013">
                <a:solidFill>
                  <a:schemeClr val="tx1"/>
                </a:solidFill>
                <a:ea typeface="MS PGothic" panose="020B0600070205080204" pitchFamily="34" charset="-128"/>
              </a:rPr>
              <a:t>IBA</a:t>
            </a:r>
          </a:p>
        </p:txBody>
      </p:sp>
      <p:sp>
        <p:nvSpPr>
          <p:cNvPr id="76820" name="Rectangle 20">
            <a:extLst>
              <a:ext uri="{FF2B5EF4-FFF2-40B4-BE49-F238E27FC236}">
                <a16:creationId xmlns:a16="http://schemas.microsoft.com/office/drawing/2014/main" id="{79C17092-1547-7246-8984-5C94AC5197FE}"/>
              </a:ext>
            </a:extLst>
          </p:cNvPr>
          <p:cNvSpPr>
            <a:spLocks/>
          </p:cNvSpPr>
          <p:nvPr/>
        </p:nvSpPr>
        <p:spPr bwMode="auto">
          <a:xfrm>
            <a:off x="8065294" y="2972443"/>
            <a:ext cx="367088"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013">
                <a:solidFill>
                  <a:schemeClr val="tx1"/>
                </a:solidFill>
                <a:ea typeface="MS PGothic" panose="020B0600070205080204" pitchFamily="34" charset="-128"/>
              </a:rPr>
              <a:t>Varian</a:t>
            </a:r>
          </a:p>
        </p:txBody>
      </p:sp>
      <p:sp>
        <p:nvSpPr>
          <p:cNvPr id="395285" name="Line 21">
            <a:extLst>
              <a:ext uri="{FF2B5EF4-FFF2-40B4-BE49-F238E27FC236}">
                <a16:creationId xmlns:a16="http://schemas.microsoft.com/office/drawing/2014/main" id="{93B66D4B-B39A-1F4E-B43C-8D45847809D1}"/>
              </a:ext>
            </a:extLst>
          </p:cNvPr>
          <p:cNvSpPr>
            <a:spLocks noChangeShapeType="1"/>
          </p:cNvSpPr>
          <p:nvPr/>
        </p:nvSpPr>
        <p:spPr bwMode="auto">
          <a:xfrm rot="10800000">
            <a:off x="9241334" y="4578252"/>
            <a:ext cx="174129" cy="150911"/>
          </a:xfrm>
          <a:prstGeom prst="line">
            <a:avLst/>
          </a:prstGeom>
          <a:noFill/>
          <a:ln w="38100">
            <a:solidFill>
              <a:srgbClr val="00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76822" name="Rectangle 22">
            <a:extLst>
              <a:ext uri="{FF2B5EF4-FFF2-40B4-BE49-F238E27FC236}">
                <a16:creationId xmlns:a16="http://schemas.microsoft.com/office/drawing/2014/main" id="{62FA9573-7F9E-E346-BB70-A44FCB79D621}"/>
              </a:ext>
            </a:extLst>
          </p:cNvPr>
          <p:cNvSpPr>
            <a:spLocks/>
          </p:cNvSpPr>
          <p:nvPr/>
        </p:nvSpPr>
        <p:spPr bwMode="auto">
          <a:xfrm>
            <a:off x="7093744" y="3346943"/>
            <a:ext cx="650819" cy="12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788">
                <a:solidFill>
                  <a:srgbClr val="B10533"/>
                </a:solidFill>
                <a:ea typeface="MS PGothic" panose="020B0600070205080204" pitchFamily="34" charset="-128"/>
              </a:rPr>
              <a:t>MEVION S250</a:t>
            </a:r>
          </a:p>
        </p:txBody>
      </p:sp>
      <p:sp>
        <p:nvSpPr>
          <p:cNvPr id="76823" name="Line 23">
            <a:extLst>
              <a:ext uri="{FF2B5EF4-FFF2-40B4-BE49-F238E27FC236}">
                <a16:creationId xmlns:a16="http://schemas.microsoft.com/office/drawing/2014/main" id="{A34415C9-9982-4440-A386-96EF04F5EA17}"/>
              </a:ext>
            </a:extLst>
          </p:cNvPr>
          <p:cNvSpPr>
            <a:spLocks noChangeShapeType="1"/>
          </p:cNvSpPr>
          <p:nvPr/>
        </p:nvSpPr>
        <p:spPr bwMode="auto">
          <a:xfrm rot="10800000" flipH="1">
            <a:off x="7035701" y="2631579"/>
            <a:ext cx="1564481"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76824" name="Line 24">
            <a:extLst>
              <a:ext uri="{FF2B5EF4-FFF2-40B4-BE49-F238E27FC236}">
                <a16:creationId xmlns:a16="http://schemas.microsoft.com/office/drawing/2014/main" id="{279E5E70-05BC-3A42-8F6D-CCEF4C85DA84}"/>
              </a:ext>
            </a:extLst>
          </p:cNvPr>
          <p:cNvSpPr>
            <a:spLocks noChangeShapeType="1"/>
          </p:cNvSpPr>
          <p:nvPr/>
        </p:nvSpPr>
        <p:spPr bwMode="auto">
          <a:xfrm rot="10800000" flipH="1">
            <a:off x="7022306" y="3194150"/>
            <a:ext cx="156358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76825" name="Line 25">
            <a:extLst>
              <a:ext uri="{FF2B5EF4-FFF2-40B4-BE49-F238E27FC236}">
                <a16:creationId xmlns:a16="http://schemas.microsoft.com/office/drawing/2014/main" id="{E9AE9C2E-ED44-6242-B2A7-72106155E3C4}"/>
              </a:ext>
            </a:extLst>
          </p:cNvPr>
          <p:cNvSpPr>
            <a:spLocks noChangeShapeType="1"/>
          </p:cNvSpPr>
          <p:nvPr/>
        </p:nvSpPr>
        <p:spPr bwMode="auto">
          <a:xfrm rot="10800000" flipH="1">
            <a:off x="7022306" y="3472756"/>
            <a:ext cx="1563589" cy="0"/>
          </a:xfrm>
          <a:prstGeom prst="line">
            <a:avLst/>
          </a:prstGeom>
          <a:noFill/>
          <a:ln w="25400">
            <a:solidFill>
              <a:srgbClr val="B10533"/>
            </a:solidFill>
            <a:round/>
            <a:headEnd/>
            <a:tailEnd/>
          </a:ln>
          <a:extLst>
            <a:ext uri="{909E8E84-426E-40DD-AFC4-6F175D3DCCD1}">
              <a14:hiddenFill xmlns:a14="http://schemas.microsoft.com/office/drawing/2010/main">
                <a:noFill/>
              </a14:hiddenFill>
            </a:ext>
          </a:extLst>
        </p:spPr>
        <p:txBody>
          <a:bodyPr lIns="0" tIns="0" rIns="0" bIns="0"/>
          <a:lstStyle/>
          <a:p>
            <a:endParaRPr lang="it-IT"/>
          </a:p>
        </p:txBody>
      </p:sp>
    </p:spTree>
    <p:extLst>
      <p:ext uri="{BB962C8B-B14F-4D97-AF65-F5344CB8AC3E}">
        <p14:creationId xmlns:p14="http://schemas.microsoft.com/office/powerpoint/2010/main" val="1740242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76823"/>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768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68" presetClass="entr" presetSubtype="0" fill="hold" nodeType="clickEffect">
                                  <p:stCondLst>
                                    <p:cond delay="0"/>
                                  </p:stCondLst>
                                  <p:childTnLst>
                                    <p:set>
                                      <p:cBhvr>
                                        <p:cTn id="12" dur="1" fill="hold">
                                          <p:stCondLst>
                                            <p:cond delay="499"/>
                                          </p:stCondLst>
                                        </p:cTn>
                                        <p:tgtEl>
                                          <p:spTgt spid="76824"/>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768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nodeType="clickEffect">
                                  <p:stCondLst>
                                    <p:cond delay="0"/>
                                  </p:stCondLst>
                                  <p:childTnLst>
                                    <p:set>
                                      <p:cBhvr>
                                        <p:cTn id="18" dur="1" fill="hold">
                                          <p:stCondLst>
                                            <p:cond delay="499"/>
                                          </p:stCondLst>
                                        </p:cTn>
                                        <p:tgtEl>
                                          <p:spTgt spid="76825"/>
                                        </p:tgtEl>
                                        <p:attrNameLst>
                                          <p:attrName>style.visibility</p:attrName>
                                        </p:attrNameLst>
                                      </p:cBhvr>
                                      <p:to>
                                        <p:strVal val="visible"/>
                                      </p:to>
                                    </p:set>
                                  </p:childTnLst>
                                </p:cTn>
                              </p:par>
                              <p:par>
                                <p:cTn id="19" presetID="168" presetClass="entr" presetSubtype="0" fill="hold" grpId="0" nodeType="withEffect">
                                  <p:stCondLst>
                                    <p:cond delay="0"/>
                                  </p:stCondLst>
                                  <p:childTnLst>
                                    <p:set>
                                      <p:cBhvr>
                                        <p:cTn id="20" dur="1" fill="hold">
                                          <p:stCondLst>
                                            <p:cond delay="499"/>
                                          </p:stCondLst>
                                        </p:cTn>
                                        <p:tgtEl>
                                          <p:spTgt spid="768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68" presetClass="entr" presetSubtype="0" fill="hold" nodeType="clickEffect">
                                  <p:stCondLst>
                                    <p:cond delay="0"/>
                                  </p:stCondLst>
                                  <p:childTnLst>
                                    <p:set>
                                      <p:cBhvr>
                                        <p:cTn id="24" dur="1" fill="hold">
                                          <p:stCondLst>
                                            <p:cond delay="499"/>
                                          </p:stCondLst>
                                        </p:cTn>
                                        <p:tgtEl>
                                          <p:spTgt spid="76815"/>
                                        </p:tgtEl>
                                        <p:attrNameLst>
                                          <p:attrName>style.visibility</p:attrName>
                                        </p:attrNameLst>
                                      </p:cBhvr>
                                      <p:to>
                                        <p:strVal val="visible"/>
                                      </p:to>
                                    </p:set>
                                  </p:childTnLst>
                                </p:cTn>
                              </p:par>
                              <p:par>
                                <p:cTn id="25" presetID="168" presetClass="entr" presetSubtype="0" fill="hold" grpId="0" nodeType="withEffect">
                                  <p:stCondLst>
                                    <p:cond delay="0"/>
                                  </p:stCondLst>
                                  <p:childTnLst>
                                    <p:set>
                                      <p:cBhvr>
                                        <p:cTn id="26" dur="1" fill="hold">
                                          <p:stCondLst>
                                            <p:cond delay="499"/>
                                          </p:stCondLst>
                                        </p:cTn>
                                        <p:tgtEl>
                                          <p:spTgt spid="76811"/>
                                        </p:tgtEl>
                                        <p:attrNameLst>
                                          <p:attrName>style.visibility</p:attrName>
                                        </p:attrNameLst>
                                      </p:cBhvr>
                                      <p:to>
                                        <p:strVal val="visible"/>
                                      </p:to>
                                    </p:set>
                                  </p:childTnLst>
                                </p:cTn>
                              </p:par>
                            </p:childTnLst>
                          </p:cTn>
                        </p:par>
                        <p:par>
                          <p:cTn id="27" fill="hold" nodeType="afterGroup">
                            <p:stCondLst>
                              <p:cond delay="500"/>
                            </p:stCondLst>
                            <p:childTnLst>
                              <p:par>
                                <p:cTn id="28" presetID="168" presetClass="entr" presetSubtype="0" fill="hold" nodeType="afterEffect">
                                  <p:stCondLst>
                                    <p:cond delay="500"/>
                                  </p:stCondLst>
                                  <p:childTnLst>
                                    <p:set>
                                      <p:cBhvr>
                                        <p:cTn id="29" dur="1" fill="hold">
                                          <p:stCondLst>
                                            <p:cond delay="499"/>
                                          </p:stCondLst>
                                        </p:cTn>
                                        <p:tgtEl>
                                          <p:spTgt spid="76812"/>
                                        </p:tgtEl>
                                        <p:attrNameLst>
                                          <p:attrName>style.visibility</p:attrName>
                                        </p:attrNameLst>
                                      </p:cBhvr>
                                      <p:to>
                                        <p:strVal val="visible"/>
                                      </p:to>
                                    </p:set>
                                  </p:childTnLst>
                                </p:cTn>
                              </p:par>
                            </p:childTnLst>
                          </p:cTn>
                        </p:par>
                        <p:par>
                          <p:cTn id="30" fill="hold" nodeType="afterGroup">
                            <p:stCondLst>
                              <p:cond delay="1500"/>
                            </p:stCondLst>
                            <p:childTnLst>
                              <p:par>
                                <p:cTn id="31" presetID="168" presetClass="entr" presetSubtype="0" fill="hold" grpId="0" nodeType="afterEffect">
                                  <p:stCondLst>
                                    <p:cond delay="500"/>
                                  </p:stCondLst>
                                  <p:childTnLst>
                                    <p:set>
                                      <p:cBhvr>
                                        <p:cTn id="32" dur="1" fill="hold">
                                          <p:stCondLst>
                                            <p:cond delay="499"/>
                                          </p:stCondLst>
                                        </p:cTn>
                                        <p:tgtEl>
                                          <p:spTgt spid="76813"/>
                                        </p:tgtEl>
                                        <p:attrNameLst>
                                          <p:attrName>style.visibility</p:attrName>
                                        </p:attrNameLst>
                                      </p:cBhvr>
                                      <p:to>
                                        <p:strVal val="visible"/>
                                      </p:to>
                                    </p:set>
                                  </p:childTnLst>
                                </p:cTn>
                              </p:par>
                            </p:childTnLst>
                          </p:cTn>
                        </p:par>
                        <p:par>
                          <p:cTn id="33" fill="hold" nodeType="afterGroup">
                            <p:stCondLst>
                              <p:cond delay="2500"/>
                            </p:stCondLst>
                            <p:childTnLst>
                              <p:par>
                                <p:cTn id="34" presetID="168" presetClass="entr" presetSubtype="0" fill="hold" grpId="0" nodeType="afterEffect">
                                  <p:stCondLst>
                                    <p:cond delay="500"/>
                                  </p:stCondLst>
                                  <p:childTnLst>
                                    <p:set>
                                      <p:cBhvr>
                                        <p:cTn id="35" dur="1" fill="hold">
                                          <p:stCondLst>
                                            <p:cond delay="499"/>
                                          </p:stCondLst>
                                        </p:cTn>
                                        <p:tgtEl>
                                          <p:spTgt spid="76814"/>
                                        </p:tgtEl>
                                        <p:attrNameLst>
                                          <p:attrName>style.visibility</p:attrName>
                                        </p:attrNameLst>
                                      </p:cBhvr>
                                      <p:to>
                                        <p:strVal val="visible"/>
                                      </p:to>
                                    </p:set>
                                  </p:childTnLst>
                                </p:cTn>
                              </p:par>
                            </p:childTnLst>
                          </p:cTn>
                        </p:par>
                        <p:par>
                          <p:cTn id="36" fill="hold" nodeType="afterGroup">
                            <p:stCondLst>
                              <p:cond delay="3500"/>
                            </p:stCondLst>
                            <p:childTnLst>
                              <p:par>
                                <p:cTn id="37" presetID="168" presetClass="entr" presetSubtype="0" fill="hold" grpId="0" nodeType="afterEffect">
                                  <p:stCondLst>
                                    <p:cond delay="0"/>
                                  </p:stCondLst>
                                  <p:childTnLst>
                                    <p:set>
                                      <p:cBhvr>
                                        <p:cTn id="38" dur="1" fill="hold">
                                          <p:stCondLst>
                                            <p:cond delay="499"/>
                                          </p:stCondLst>
                                        </p:cTn>
                                        <p:tgtEl>
                                          <p:spTgt spid="76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autoUpdateAnimBg="0"/>
      <p:bldP spid="76813" grpId="0" autoUpdateAnimBg="0"/>
      <p:bldP spid="76814" grpId="0" autoUpdateAnimBg="0"/>
      <p:bldP spid="76816" grpId="0" autoUpdateAnimBg="0"/>
      <p:bldP spid="76819" grpId="0" autoUpdateAnimBg="0"/>
      <p:bldP spid="76820" grpId="0" autoUpdateAnimBg="0"/>
      <p:bldP spid="768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8337" name="Group 3">
            <a:extLst>
              <a:ext uri="{FF2B5EF4-FFF2-40B4-BE49-F238E27FC236}">
                <a16:creationId xmlns:a16="http://schemas.microsoft.com/office/drawing/2014/main" id="{3AA13ABB-6D9F-F641-906D-694443BD7DFD}"/>
              </a:ext>
            </a:extLst>
          </p:cNvPr>
          <p:cNvGrpSpPr>
            <a:grpSpLocks/>
          </p:cNvGrpSpPr>
          <p:nvPr/>
        </p:nvGrpSpPr>
        <p:grpSpPr bwMode="auto">
          <a:xfrm>
            <a:off x="200026" y="857250"/>
            <a:ext cx="5188148" cy="3046809"/>
            <a:chOff x="0" y="0"/>
            <a:chExt cx="5810" cy="3412"/>
          </a:xfrm>
        </p:grpSpPr>
        <p:pic>
          <p:nvPicPr>
            <p:cNvPr id="398351" name="Picture 1">
              <a:extLst>
                <a:ext uri="{FF2B5EF4-FFF2-40B4-BE49-F238E27FC236}">
                  <a16:creationId xmlns:a16="http://schemas.microsoft.com/office/drawing/2014/main" id="{5A2F00AD-53D5-134C-A816-150692879B8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0" cy="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52" name="Rectangle 2">
              <a:extLst>
                <a:ext uri="{FF2B5EF4-FFF2-40B4-BE49-F238E27FC236}">
                  <a16:creationId xmlns:a16="http://schemas.microsoft.com/office/drawing/2014/main" id="{DDEDF25A-E377-024B-A48C-A798C09D3D6F}"/>
                </a:ext>
              </a:extLst>
            </p:cNvPr>
            <p:cNvSpPr>
              <a:spLocks/>
            </p:cNvSpPr>
            <p:nvPr/>
          </p:nvSpPr>
          <p:spPr bwMode="auto">
            <a:xfrm>
              <a:off x="917" y="3108"/>
              <a:ext cx="992" cy="30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1463" b="0">
                  <a:solidFill>
                    <a:srgbClr val="0000FF"/>
                  </a:solidFill>
                  <a:latin typeface="Arial Bold" charset="0"/>
                  <a:ea typeface="MS PGothic" panose="020B0600070205080204" pitchFamily="34" charset="-128"/>
                  <a:sym typeface="Arial Bold" charset="0"/>
                </a:rPr>
                <a:t>1946</a:t>
              </a:r>
            </a:p>
          </p:txBody>
        </p:sp>
      </p:grpSp>
      <p:grpSp>
        <p:nvGrpSpPr>
          <p:cNvPr id="3" name="Group 6">
            <a:extLst>
              <a:ext uri="{FF2B5EF4-FFF2-40B4-BE49-F238E27FC236}">
                <a16:creationId xmlns:a16="http://schemas.microsoft.com/office/drawing/2014/main" id="{53A5307B-6226-A049-BEBB-3EC935F3BEB6}"/>
              </a:ext>
            </a:extLst>
          </p:cNvPr>
          <p:cNvGrpSpPr>
            <a:grpSpLocks/>
          </p:cNvGrpSpPr>
          <p:nvPr/>
        </p:nvGrpSpPr>
        <p:grpSpPr bwMode="auto">
          <a:xfrm>
            <a:off x="2010966" y="1626096"/>
            <a:ext cx="3943350" cy="2835176"/>
            <a:chOff x="0" y="0"/>
            <a:chExt cx="4416" cy="3174"/>
          </a:xfrm>
        </p:grpSpPr>
        <p:pic>
          <p:nvPicPr>
            <p:cNvPr id="398349" name="Picture 4">
              <a:extLst>
                <a:ext uri="{FF2B5EF4-FFF2-40B4-BE49-F238E27FC236}">
                  <a16:creationId xmlns:a16="http://schemas.microsoft.com/office/drawing/2014/main" id="{8981232C-7DDE-E540-BBCE-AC98E6F0156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6" cy="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50" name="Rectangle 5">
              <a:extLst>
                <a:ext uri="{FF2B5EF4-FFF2-40B4-BE49-F238E27FC236}">
                  <a16:creationId xmlns:a16="http://schemas.microsoft.com/office/drawing/2014/main" id="{A9B01813-4E58-A641-9A18-D7380834FDEB}"/>
                </a:ext>
              </a:extLst>
            </p:cNvPr>
            <p:cNvSpPr>
              <a:spLocks/>
            </p:cNvSpPr>
            <p:nvPr/>
          </p:nvSpPr>
          <p:spPr bwMode="auto">
            <a:xfrm>
              <a:off x="18" y="2810"/>
              <a:ext cx="984" cy="30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1463" b="0">
                  <a:solidFill>
                    <a:srgbClr val="0000FF"/>
                  </a:solidFill>
                  <a:latin typeface="Arial Bold" charset="0"/>
                  <a:ea typeface="MS PGothic" panose="020B0600070205080204" pitchFamily="34" charset="-128"/>
                  <a:sym typeface="Arial Bold" charset="0"/>
                </a:rPr>
                <a:t>1996</a:t>
              </a:r>
            </a:p>
          </p:txBody>
        </p:sp>
      </p:grpSp>
      <p:grpSp>
        <p:nvGrpSpPr>
          <p:cNvPr id="4" name="Group 9">
            <a:extLst>
              <a:ext uri="{FF2B5EF4-FFF2-40B4-BE49-F238E27FC236}">
                <a16:creationId xmlns:a16="http://schemas.microsoft.com/office/drawing/2014/main" id="{E1497B0B-B1A9-EC47-BB38-251089BC6383}"/>
              </a:ext>
            </a:extLst>
          </p:cNvPr>
          <p:cNvGrpSpPr>
            <a:grpSpLocks/>
          </p:cNvGrpSpPr>
          <p:nvPr/>
        </p:nvGrpSpPr>
        <p:grpSpPr bwMode="auto">
          <a:xfrm>
            <a:off x="3792439" y="2407444"/>
            <a:ext cx="4019252" cy="2393156"/>
            <a:chOff x="0" y="0"/>
            <a:chExt cx="4500" cy="2680"/>
          </a:xfrm>
        </p:grpSpPr>
        <p:pic>
          <p:nvPicPr>
            <p:cNvPr id="398347" name="Picture 7">
              <a:extLst>
                <a:ext uri="{FF2B5EF4-FFF2-40B4-BE49-F238E27FC236}">
                  <a16:creationId xmlns:a16="http://schemas.microsoft.com/office/drawing/2014/main" id="{ACF84873-DB32-6D47-A087-A6288C96BDB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 y="0"/>
              <a:ext cx="4480" cy="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8" name="Rectangle 8">
              <a:extLst>
                <a:ext uri="{FF2B5EF4-FFF2-40B4-BE49-F238E27FC236}">
                  <a16:creationId xmlns:a16="http://schemas.microsoft.com/office/drawing/2014/main" id="{565A5DB2-9056-9B4C-B6EB-59D8475458F3}"/>
                </a:ext>
              </a:extLst>
            </p:cNvPr>
            <p:cNvSpPr>
              <a:spLocks/>
            </p:cNvSpPr>
            <p:nvPr/>
          </p:nvSpPr>
          <p:spPr bwMode="auto">
            <a:xfrm>
              <a:off x="0" y="2349"/>
              <a:ext cx="984" cy="30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1463" b="0">
                  <a:solidFill>
                    <a:srgbClr val="0000FF"/>
                  </a:solidFill>
                  <a:latin typeface="Arial Bold" charset="0"/>
                  <a:ea typeface="MS PGothic" panose="020B0600070205080204" pitchFamily="34" charset="-128"/>
                  <a:sym typeface="Arial Bold" charset="0"/>
                </a:rPr>
                <a:t>2000</a:t>
              </a:r>
            </a:p>
          </p:txBody>
        </p:sp>
      </p:grpSp>
      <p:grpSp>
        <p:nvGrpSpPr>
          <p:cNvPr id="5" name="Group 12">
            <a:extLst>
              <a:ext uri="{FF2B5EF4-FFF2-40B4-BE49-F238E27FC236}">
                <a16:creationId xmlns:a16="http://schemas.microsoft.com/office/drawing/2014/main" id="{2BA5C21C-BBEF-674A-A3AC-5CF9D3A09DA6}"/>
              </a:ext>
            </a:extLst>
          </p:cNvPr>
          <p:cNvGrpSpPr>
            <a:grpSpLocks/>
          </p:cNvGrpSpPr>
          <p:nvPr/>
        </p:nvGrpSpPr>
        <p:grpSpPr bwMode="auto">
          <a:xfrm>
            <a:off x="5693569" y="3525441"/>
            <a:ext cx="2936081" cy="2044898"/>
            <a:chOff x="0" y="0"/>
            <a:chExt cx="3288" cy="2290"/>
          </a:xfrm>
        </p:grpSpPr>
        <p:pic>
          <p:nvPicPr>
            <p:cNvPr id="398345" name="Picture 10">
              <a:extLst>
                <a:ext uri="{FF2B5EF4-FFF2-40B4-BE49-F238E27FC236}">
                  <a16:creationId xmlns:a16="http://schemas.microsoft.com/office/drawing/2014/main" id="{AC569143-478B-5240-BBB5-E93EE786FE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88" cy="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6" name="Rectangle 11">
              <a:extLst>
                <a:ext uri="{FF2B5EF4-FFF2-40B4-BE49-F238E27FC236}">
                  <a16:creationId xmlns:a16="http://schemas.microsoft.com/office/drawing/2014/main" id="{F119AB04-1700-434E-9192-B339E47E91BA}"/>
                </a:ext>
              </a:extLst>
            </p:cNvPr>
            <p:cNvSpPr>
              <a:spLocks/>
            </p:cNvSpPr>
            <p:nvPr/>
          </p:nvSpPr>
          <p:spPr bwMode="auto">
            <a:xfrm>
              <a:off x="1066" y="1953"/>
              <a:ext cx="984" cy="30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algn="ctr" eaLnBrk="1" hangingPunct="1"/>
              <a:r>
                <a:rPr lang="en-US" altLang="it-IT" sz="1463" b="0">
                  <a:solidFill>
                    <a:srgbClr val="0000FF"/>
                  </a:solidFill>
                  <a:latin typeface="Arial Bold" charset="0"/>
                  <a:ea typeface="MS PGothic" panose="020B0600070205080204" pitchFamily="34" charset="-128"/>
                  <a:sym typeface="Arial Bold" charset="0"/>
                </a:rPr>
                <a:t>2012</a:t>
              </a:r>
            </a:p>
          </p:txBody>
        </p:sp>
      </p:grpSp>
      <p:sp>
        <p:nvSpPr>
          <p:cNvPr id="398341" name="Rectangle 13">
            <a:extLst>
              <a:ext uri="{FF2B5EF4-FFF2-40B4-BE49-F238E27FC236}">
                <a16:creationId xmlns:a16="http://schemas.microsoft.com/office/drawing/2014/main" id="{3DAF7BC2-2299-314D-AA2B-3A7B1E5A008B}"/>
              </a:ext>
            </a:extLst>
          </p:cNvPr>
          <p:cNvSpPr>
            <a:spLocks/>
          </p:cNvSpPr>
          <p:nvPr/>
        </p:nvSpPr>
        <p:spPr bwMode="auto">
          <a:xfrm>
            <a:off x="178594" y="3947815"/>
            <a:ext cx="1314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013" b="0">
                <a:solidFill>
                  <a:srgbClr val="B10533"/>
                </a:solidFill>
                <a:latin typeface="Arial Bold" charset="0"/>
                <a:ea typeface="MS PGothic" panose="020B0600070205080204" pitchFamily="34" charset="-128"/>
                <a:sym typeface="Arial Bold" charset="0"/>
              </a:rPr>
              <a:t>Harvard (700 tons)</a:t>
            </a:r>
          </a:p>
        </p:txBody>
      </p:sp>
      <p:sp>
        <p:nvSpPr>
          <p:cNvPr id="80910" name="Rectangle 14">
            <a:extLst>
              <a:ext uri="{FF2B5EF4-FFF2-40B4-BE49-F238E27FC236}">
                <a16:creationId xmlns:a16="http://schemas.microsoft.com/office/drawing/2014/main" id="{0C982504-B0DE-2E48-829B-66DFEEC0D41C}"/>
              </a:ext>
            </a:extLst>
          </p:cNvPr>
          <p:cNvSpPr>
            <a:spLocks/>
          </p:cNvSpPr>
          <p:nvPr/>
        </p:nvSpPr>
        <p:spPr bwMode="auto">
          <a:xfrm>
            <a:off x="2012751" y="4552355"/>
            <a:ext cx="1064419"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013" b="0">
                <a:solidFill>
                  <a:srgbClr val="B10533"/>
                </a:solidFill>
                <a:latin typeface="Arial Bold" charset="0"/>
                <a:ea typeface="MS PGothic" panose="020B0600070205080204" pitchFamily="34" charset="-128"/>
                <a:sym typeface="Arial Bold" charset="0"/>
              </a:rPr>
              <a:t>IBA (220 tons)</a:t>
            </a:r>
          </a:p>
        </p:txBody>
      </p:sp>
      <p:sp>
        <p:nvSpPr>
          <p:cNvPr id="80911" name="Rectangle 15">
            <a:extLst>
              <a:ext uri="{FF2B5EF4-FFF2-40B4-BE49-F238E27FC236}">
                <a16:creationId xmlns:a16="http://schemas.microsoft.com/office/drawing/2014/main" id="{181EF5A7-9C2C-674B-BB5A-202BFAF72683}"/>
              </a:ext>
            </a:extLst>
          </p:cNvPr>
          <p:cNvSpPr>
            <a:spLocks/>
          </p:cNvSpPr>
          <p:nvPr/>
        </p:nvSpPr>
        <p:spPr bwMode="auto">
          <a:xfrm>
            <a:off x="3847803" y="4873823"/>
            <a:ext cx="1507331"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013" b="0">
                <a:solidFill>
                  <a:srgbClr val="B10533"/>
                </a:solidFill>
                <a:latin typeface="Arial Bold" charset="0"/>
                <a:ea typeface="MS PGothic" panose="020B0600070205080204" pitchFamily="34" charset="-128"/>
                <a:sym typeface="Arial Bold" charset="0"/>
              </a:rPr>
              <a:t>Varian/Accel (90 tons)</a:t>
            </a:r>
          </a:p>
        </p:txBody>
      </p:sp>
      <p:sp>
        <p:nvSpPr>
          <p:cNvPr id="80912" name="Rectangle 16">
            <a:extLst>
              <a:ext uri="{FF2B5EF4-FFF2-40B4-BE49-F238E27FC236}">
                <a16:creationId xmlns:a16="http://schemas.microsoft.com/office/drawing/2014/main" id="{B91169D0-1ACB-4944-A5A1-66FB6C1D34D0}"/>
              </a:ext>
            </a:extLst>
          </p:cNvPr>
          <p:cNvSpPr>
            <a:spLocks/>
          </p:cNvSpPr>
          <p:nvPr/>
        </p:nvSpPr>
        <p:spPr bwMode="auto">
          <a:xfrm>
            <a:off x="6162378" y="5607844"/>
            <a:ext cx="23717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1pPr>
            <a:lvl2pPr marL="742950" indent="-28575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2pPr>
            <a:lvl3pPr marL="11430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3pPr>
            <a:lvl4pPr marL="16002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4pPr>
            <a:lvl5pPr marL="2057400" indent="-228600" eaLnBrk="0" hangingPunct="0">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5pPr>
            <a:lvl6pPr marL="25146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6pPr>
            <a:lvl7pPr marL="29718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7pPr>
            <a:lvl8pPr marL="34290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8pPr>
            <a:lvl9pPr marL="3886200" indent="-228600" eaLnBrk="0" fontAlgn="base" hangingPunct="0">
              <a:spcBef>
                <a:spcPct val="0"/>
              </a:spcBef>
              <a:spcAft>
                <a:spcPct val="0"/>
              </a:spcAft>
              <a:defRPr sz="2400" b="1">
                <a:solidFill>
                  <a:srgbClr val="414141"/>
                </a:solidFill>
                <a:latin typeface="Eurostile" panose="020B0504020202050204" pitchFamily="34" charset="77"/>
                <a:ea typeface="ヒラギノ角ゴ ProN W6" panose="020B0300000000000000" pitchFamily="34" charset="-128"/>
                <a:sym typeface="Eurostile" panose="020B0504020202050204" pitchFamily="34" charset="77"/>
              </a:defRPr>
            </a:lvl9pPr>
          </a:lstStyle>
          <a:p>
            <a:pPr eaLnBrk="1" hangingPunct="1"/>
            <a:r>
              <a:rPr lang="en-US" altLang="it-IT" sz="1013" b="0">
                <a:solidFill>
                  <a:srgbClr val="B10533"/>
                </a:solidFill>
                <a:latin typeface="Arial Bold" charset="0"/>
                <a:ea typeface="MS PGothic" panose="020B0600070205080204" pitchFamily="34" charset="-128"/>
                <a:sym typeface="Arial Bold" charset="0"/>
              </a:rPr>
              <a:t>Mevion Medical Systems (&lt;20 tons)</a:t>
            </a:r>
          </a:p>
        </p:txBody>
      </p:sp>
    </p:spTree>
    <p:extLst>
      <p:ext uri="{BB962C8B-B14F-4D97-AF65-F5344CB8AC3E}">
        <p14:creationId xmlns:p14="http://schemas.microsoft.com/office/powerpoint/2010/main" val="21696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1"/>
                                  </p:stCondLst>
                                  <p:childTnLst>
                                    <p:set>
                                      <p:cBhvr>
                                        <p:cTn id="10" dur="1" fill="hold">
                                          <p:stCondLst>
                                            <p:cond delay="499"/>
                                          </p:stCondLst>
                                        </p:cTn>
                                        <p:tgtEl>
                                          <p:spTgt spid="809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1" presetClass="entr" presetSubtype="0" fill="hold" grpId="0" nodeType="withEffect">
                                  <p:stCondLst>
                                    <p:cond delay="1"/>
                                  </p:stCondLst>
                                  <p:childTnLst>
                                    <p:set>
                                      <p:cBhvr>
                                        <p:cTn id="18" dur="1" fill="hold">
                                          <p:stCondLst>
                                            <p:cond delay="499"/>
                                          </p:stCondLst>
                                        </p:cTn>
                                        <p:tgtEl>
                                          <p:spTgt spid="809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1" presetClass="entr" presetSubtype="0" fill="hold" grpId="0" nodeType="withEffect">
                                  <p:stCondLst>
                                    <p:cond delay="1"/>
                                  </p:stCondLst>
                                  <p:childTnLst>
                                    <p:set>
                                      <p:cBhvr>
                                        <p:cTn id="26" dur="1" fill="hold">
                                          <p:stCondLst>
                                            <p:cond delay="499"/>
                                          </p:stCondLst>
                                        </p:cTn>
                                        <p:tgtEl>
                                          <p:spTgt spid="80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0" grpId="0" autoUpdateAnimBg="0"/>
      <p:bldP spid="80911" grpId="0" autoUpdateAnimBg="0"/>
      <p:bldP spid="8091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7BA77C9C-33CB-E542-9F63-D77C94959D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64" t="22311" r="30569" b="23168"/>
          <a:stretch/>
        </p:blipFill>
        <p:spPr bwMode="auto">
          <a:xfrm>
            <a:off x="-80449" y="-171400"/>
            <a:ext cx="9241347" cy="6952052"/>
          </a:xfrm>
          <a:prstGeom prst="rect">
            <a:avLst/>
          </a:prstGeom>
          <a:ln>
            <a:noFill/>
          </a:ln>
          <a:effectLst>
            <a:softEdge rad="112500"/>
          </a:effectLst>
          <a:extLst>
            <a:ext uri="{909E8E84-426E-40dd-AFC4-6F175D3DCCD1}"/>
            <a:ext uri="{91240B29-F687-4f45-9708-019B960494DF}"/>
          </a:extLst>
        </p:spPr>
      </p:pic>
      <p:sp>
        <p:nvSpPr>
          <p:cNvPr id="2" name="Segnaposto piè di pagina 1">
            <a:extLst>
              <a:ext uri="{FF2B5EF4-FFF2-40B4-BE49-F238E27FC236}">
                <a16:creationId xmlns:a16="http://schemas.microsoft.com/office/drawing/2014/main" id="{DAB9C82C-70F9-544C-A57D-7557A806A6F5}"/>
              </a:ext>
            </a:extLst>
          </p:cNvPr>
          <p:cNvSpPr>
            <a:spLocks noGrp="1"/>
          </p:cNvSpPr>
          <p:nvPr>
            <p:ph type="ftr" sz="quarter" idx="10"/>
          </p:nvPr>
        </p:nvSpPr>
        <p:spPr/>
        <p:txBody>
          <a:bodyPr/>
          <a:lstStyle/>
          <a:p>
            <a:pPr>
              <a:defRPr/>
            </a:pPr>
            <a:r>
              <a:rPr lang="it-IT"/>
              <a:t>CATANIA 3 Aprile 2017</a:t>
            </a:r>
          </a:p>
        </p:txBody>
      </p:sp>
    </p:spTree>
    <p:extLst>
      <p:ext uri="{BB962C8B-B14F-4D97-AF65-F5344CB8AC3E}">
        <p14:creationId xmlns:p14="http://schemas.microsoft.com/office/powerpoint/2010/main" val="3224873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uppo 4">
            <a:extLst>
              <a:ext uri="{FF2B5EF4-FFF2-40B4-BE49-F238E27FC236}">
                <a16:creationId xmlns:a16="http://schemas.microsoft.com/office/drawing/2014/main" id="{FE47956D-B310-DA44-95EE-B9880EB9B18D}"/>
              </a:ext>
            </a:extLst>
          </p:cNvPr>
          <p:cNvGrpSpPr>
            <a:grpSpLocks/>
          </p:cNvGrpSpPr>
          <p:nvPr/>
        </p:nvGrpSpPr>
        <p:grpSpPr bwMode="auto">
          <a:xfrm>
            <a:off x="-28575" y="-100013"/>
            <a:ext cx="9280525" cy="6424613"/>
            <a:chOff x="-28128" y="-99392"/>
            <a:chExt cx="9280648" cy="6424297"/>
          </a:xfrm>
        </p:grpSpPr>
        <p:pic>
          <p:nvPicPr>
            <p:cNvPr id="70658" name="Picture 2">
              <a:extLst>
                <a:ext uri="{FF2B5EF4-FFF2-40B4-BE49-F238E27FC236}">
                  <a16:creationId xmlns:a16="http://schemas.microsoft.com/office/drawing/2014/main" id="{A7232A04-0917-F54F-8D8A-4E88C72A7D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50" t="11882" r="21287" b="15116"/>
            <a:stretch/>
          </p:blipFill>
          <p:spPr bwMode="auto">
            <a:xfrm>
              <a:off x="179512" y="-34585"/>
              <a:ext cx="8856984" cy="6199889"/>
            </a:xfrm>
            <a:prstGeom prst="rect">
              <a:avLst/>
            </a:prstGeom>
            <a:ln w="9525">
              <a:solidFill>
                <a:schemeClr val="tx1"/>
              </a:solidFill>
              <a:miter lim="800000"/>
              <a:headEnd/>
              <a:tailEnd/>
            </a:ln>
            <a:effectLst>
              <a:innerShdw blurRad="76200">
                <a:srgbClr val="000000"/>
              </a:innerShdw>
            </a:effectLst>
            <a:extLst>
              <a:ext uri="{909E8E84-426E-40dd-AFC4-6F175D3DCCD1}"/>
            </a:extLst>
          </p:spPr>
        </p:pic>
        <p:sp>
          <p:nvSpPr>
            <p:cNvPr id="3" name="Rettangolo 2">
              <a:extLst>
                <a:ext uri="{FF2B5EF4-FFF2-40B4-BE49-F238E27FC236}">
                  <a16:creationId xmlns:a16="http://schemas.microsoft.com/office/drawing/2014/main" id="{D7D47CD1-D5C9-6540-8A50-4D0C3FAEF7E5}"/>
                </a:ext>
              </a:extLst>
            </p:cNvPr>
            <p:cNvSpPr/>
            <p:nvPr/>
          </p:nvSpPr>
          <p:spPr>
            <a:xfrm>
              <a:off x="179838" y="-34307"/>
              <a:ext cx="8856779" cy="61988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 name="Rettangolo 3">
              <a:extLst>
                <a:ext uri="{FF2B5EF4-FFF2-40B4-BE49-F238E27FC236}">
                  <a16:creationId xmlns:a16="http://schemas.microsoft.com/office/drawing/2014/main" id="{55E2C76E-136F-4C49-85B0-79E0D943EAF1}"/>
                </a:ext>
              </a:extLst>
            </p:cNvPr>
            <p:cNvSpPr/>
            <p:nvPr/>
          </p:nvSpPr>
          <p:spPr>
            <a:xfrm>
              <a:off x="447" y="6093141"/>
              <a:ext cx="9180635" cy="144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a:extLst>
                <a:ext uri="{FF2B5EF4-FFF2-40B4-BE49-F238E27FC236}">
                  <a16:creationId xmlns:a16="http://schemas.microsoft.com/office/drawing/2014/main" id="{375A4902-89FD-A546-BC30-A449099217E1}"/>
                </a:ext>
              </a:extLst>
            </p:cNvPr>
            <p:cNvSpPr/>
            <p:nvPr/>
          </p:nvSpPr>
          <p:spPr>
            <a:xfrm>
              <a:off x="-28128" y="-99392"/>
              <a:ext cx="352430" cy="6424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6">
              <a:extLst>
                <a:ext uri="{FF2B5EF4-FFF2-40B4-BE49-F238E27FC236}">
                  <a16:creationId xmlns:a16="http://schemas.microsoft.com/office/drawing/2014/main" id="{93AF26F7-B57D-3348-8B28-97E491E8E40B}"/>
                </a:ext>
              </a:extLst>
            </p:cNvPr>
            <p:cNvSpPr/>
            <p:nvPr/>
          </p:nvSpPr>
          <p:spPr>
            <a:xfrm>
              <a:off x="8900090" y="-34307"/>
              <a:ext cx="352430" cy="6287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Tree>
    <p:extLst>
      <p:ext uri="{BB962C8B-B14F-4D97-AF65-F5344CB8AC3E}">
        <p14:creationId xmlns:p14="http://schemas.microsoft.com/office/powerpoint/2010/main" val="525172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8E6A8979-1864-6C45-A215-A0CC847F4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947" t="17262" r="22632" b="17334"/>
          <a:stretch>
            <a:fillRect/>
          </a:stretch>
        </p:blipFill>
        <p:spPr bwMode="auto">
          <a:xfrm>
            <a:off x="-9525" y="260350"/>
            <a:ext cx="9112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520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Line 3">
            <a:extLst>
              <a:ext uri="{FF2B5EF4-FFF2-40B4-BE49-F238E27FC236}">
                <a16:creationId xmlns:a16="http://schemas.microsoft.com/office/drawing/2014/main" id="{E6EF02D7-B28A-1B4A-A2ED-3B7785D1667F}"/>
              </a:ext>
            </a:extLst>
          </p:cNvPr>
          <p:cNvSpPr>
            <a:spLocks noChangeShapeType="1"/>
          </p:cNvSpPr>
          <p:nvPr/>
        </p:nvSpPr>
        <p:spPr bwMode="auto">
          <a:xfrm flipV="1">
            <a:off x="815975" y="2565400"/>
            <a:ext cx="1428750" cy="287338"/>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pic>
        <p:nvPicPr>
          <p:cNvPr id="32770" name="Picture 4">
            <a:extLst>
              <a:ext uri="{FF2B5EF4-FFF2-40B4-BE49-F238E27FC236}">
                <a16:creationId xmlns:a16="http://schemas.microsoft.com/office/drawing/2014/main" id="{D3482705-9BDD-EE42-9FFF-7C72F00EB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544513"/>
            <a:ext cx="51704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5">
            <a:extLst>
              <a:ext uri="{FF2B5EF4-FFF2-40B4-BE49-F238E27FC236}">
                <a16:creationId xmlns:a16="http://schemas.microsoft.com/office/drawing/2014/main" id="{2965BDB4-8437-9F45-95D7-B8E26D04256A}"/>
              </a:ext>
            </a:extLst>
          </p:cNvPr>
          <p:cNvSpPr>
            <a:spLocks noChangeArrowheads="1"/>
          </p:cNvSpPr>
          <p:nvPr/>
        </p:nvSpPr>
        <p:spPr bwMode="auto">
          <a:xfrm>
            <a:off x="19050" y="5421313"/>
            <a:ext cx="4906963"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SzPct val="120000"/>
              <a:buFontTx/>
              <a:buNone/>
            </a:pPr>
            <a:r>
              <a:rPr kumimoji="1" lang="en-US" altLang="ja-JP" sz="1800">
                <a:solidFill>
                  <a:schemeClr val="hlink"/>
                </a:solidFill>
                <a:latin typeface="Palatino" pitchFamily="2" charset="77"/>
              </a:rPr>
              <a:t>R&amp;D = NIRS + KEK + RIKEN </a:t>
            </a:r>
          </a:p>
          <a:p>
            <a:pPr eaLnBrk="1" hangingPunct="1">
              <a:spcBef>
                <a:spcPct val="0"/>
              </a:spcBef>
              <a:buSzPct val="120000"/>
              <a:buFontTx/>
              <a:buNone/>
            </a:pPr>
            <a:r>
              <a:rPr kumimoji="1" lang="en-US" altLang="ja-JP" sz="1800">
                <a:solidFill>
                  <a:schemeClr val="hlink"/>
                </a:solidFill>
                <a:latin typeface="Palatino" pitchFamily="2" charset="77"/>
              </a:rPr>
              <a:t>Construction: Mitsubishi</a:t>
            </a:r>
            <a:endParaRPr lang="fr-FR" altLang="it-IT" sz="1800">
              <a:solidFill>
                <a:schemeClr val="hlink"/>
              </a:solidFill>
              <a:latin typeface="Palatino" pitchFamily="2" charset="77"/>
            </a:endParaRPr>
          </a:p>
        </p:txBody>
      </p:sp>
      <p:sp>
        <p:nvSpPr>
          <p:cNvPr id="32772" name="Text Box 6">
            <a:extLst>
              <a:ext uri="{FF2B5EF4-FFF2-40B4-BE49-F238E27FC236}">
                <a16:creationId xmlns:a16="http://schemas.microsoft.com/office/drawing/2014/main" id="{927328BA-0A6F-3E46-861A-A9BDB788C8DE}"/>
              </a:ext>
            </a:extLst>
          </p:cNvPr>
          <p:cNvSpPr txBox="1">
            <a:spLocks noChangeArrowheads="1"/>
          </p:cNvSpPr>
          <p:nvPr/>
        </p:nvSpPr>
        <p:spPr bwMode="auto">
          <a:xfrm>
            <a:off x="1195388" y="2884488"/>
            <a:ext cx="650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solidFill>
                  <a:schemeClr val="hlink"/>
                </a:solidFill>
                <a:latin typeface="Palatino" pitchFamily="2" charset="77"/>
              </a:rPr>
              <a:t>20 m</a:t>
            </a:r>
            <a:endParaRPr lang="en-GB" altLang="it-IT" sz="1800">
              <a:solidFill>
                <a:schemeClr val="hlink"/>
              </a:solidFill>
              <a:latin typeface="Palatino" pitchFamily="2" charset="77"/>
            </a:endParaRPr>
          </a:p>
        </p:txBody>
      </p:sp>
      <p:pic>
        <p:nvPicPr>
          <p:cNvPr id="32773" name="Picture 7">
            <a:extLst>
              <a:ext uri="{FF2B5EF4-FFF2-40B4-BE49-F238E27FC236}">
                <a16:creationId xmlns:a16="http://schemas.microsoft.com/office/drawing/2014/main" id="{4D364F9A-3784-A340-8BE5-16F3B0667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746500"/>
            <a:ext cx="45053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a:extLst>
              <a:ext uri="{FF2B5EF4-FFF2-40B4-BE49-F238E27FC236}">
                <a16:creationId xmlns:a16="http://schemas.microsoft.com/office/drawing/2014/main" id="{1E274C51-0D79-A249-BE7D-76CC1AAA1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288" y="844550"/>
            <a:ext cx="3146425"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2">
            <a:extLst>
              <a:ext uri="{FF2B5EF4-FFF2-40B4-BE49-F238E27FC236}">
                <a16:creationId xmlns:a16="http://schemas.microsoft.com/office/drawing/2014/main" id="{D43193A1-F15E-5142-90FA-40215AE2D816}"/>
              </a:ext>
            </a:extLst>
          </p:cNvPr>
          <p:cNvSpPr>
            <a:spLocks noGrp="1" noChangeArrowheads="1"/>
          </p:cNvSpPr>
          <p:nvPr>
            <p:ph type="title"/>
          </p:nvPr>
        </p:nvSpPr>
        <p:spPr>
          <a:xfrm>
            <a:off x="523875" y="0"/>
            <a:ext cx="8229600" cy="765175"/>
          </a:xfrm>
        </p:spPr>
        <p:txBody>
          <a:bodyPr/>
          <a:lstStyle/>
          <a:p>
            <a:r>
              <a:rPr lang="en-GB" altLang="it-IT" sz="2000">
                <a:ea typeface="ＭＳ Ｐゴシック" panose="020B0600070205080204" pitchFamily="34" charset="-128"/>
              </a:rPr>
              <a:t>Gunma </a:t>
            </a:r>
            <a:r>
              <a:rPr lang="en-US" altLang="it-IT" sz="2000">
                <a:ea typeface="ＭＳ Ｐゴシック" panose="020B0600070205080204" pitchFamily="34" charset="-128"/>
              </a:rPr>
              <a:t> University: 2010</a:t>
            </a:r>
            <a:endParaRPr lang="en-GB" altLang="it-IT" sz="2000">
              <a:ea typeface="ＭＳ Ｐゴシック" panose="020B0600070205080204" pitchFamily="34" charset="-128"/>
            </a:endParaRPr>
          </a:p>
        </p:txBody>
      </p:sp>
    </p:spTree>
    <p:extLst>
      <p:ext uri="{BB962C8B-B14F-4D97-AF65-F5344CB8AC3E}">
        <p14:creationId xmlns:p14="http://schemas.microsoft.com/office/powerpoint/2010/main" val="2470731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33509D17-C721-6842-9E32-F694BD0F8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5370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4" name="Group 4">
            <a:extLst>
              <a:ext uri="{FF2B5EF4-FFF2-40B4-BE49-F238E27FC236}">
                <a16:creationId xmlns:a16="http://schemas.microsoft.com/office/drawing/2014/main" id="{E6E639DA-75D1-C74E-A5FC-1423FEC85C47}"/>
              </a:ext>
            </a:extLst>
          </p:cNvPr>
          <p:cNvGrpSpPr>
            <a:grpSpLocks/>
          </p:cNvGrpSpPr>
          <p:nvPr/>
        </p:nvGrpSpPr>
        <p:grpSpPr bwMode="auto">
          <a:xfrm>
            <a:off x="790575" y="2952750"/>
            <a:ext cx="8001000" cy="3829050"/>
            <a:chOff x="528" y="1860"/>
            <a:chExt cx="5040" cy="2412"/>
          </a:xfrm>
        </p:grpSpPr>
        <p:pic>
          <p:nvPicPr>
            <p:cNvPr id="33797" name="Picture 5">
              <a:extLst>
                <a:ext uri="{FF2B5EF4-FFF2-40B4-BE49-F238E27FC236}">
                  <a16:creationId xmlns:a16="http://schemas.microsoft.com/office/drawing/2014/main" id="{5F27B3DE-6897-074C-95EF-A9284725F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 y="1900"/>
              <a:ext cx="2470" cy="23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6">
              <a:extLst>
                <a:ext uri="{FF2B5EF4-FFF2-40B4-BE49-F238E27FC236}">
                  <a16:creationId xmlns:a16="http://schemas.microsoft.com/office/drawing/2014/main" id="{B4D53B7F-E15A-834C-B289-9010B341C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900"/>
              <a:ext cx="248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a:extLst>
                <a:ext uri="{FF2B5EF4-FFF2-40B4-BE49-F238E27FC236}">
                  <a16:creationId xmlns:a16="http://schemas.microsoft.com/office/drawing/2014/main" id="{9604D1FC-4BB6-8643-813E-D7E0B5FB6B03}"/>
                </a:ext>
              </a:extLst>
            </p:cNvPr>
            <p:cNvSpPr txBox="1">
              <a:spLocks noChangeArrowheads="1"/>
            </p:cNvSpPr>
            <p:nvPr/>
          </p:nvSpPr>
          <p:spPr bwMode="auto">
            <a:xfrm>
              <a:off x="528" y="2018"/>
              <a:ext cx="658" cy="357"/>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solidFill>
                    <a:srgbClr val="000000"/>
                  </a:solidFill>
                  <a:latin typeface="Times New Roman" panose="02020603050405020304" pitchFamily="18" charset="0"/>
                </a:rPr>
                <a:t>Ion-Sources</a:t>
              </a:r>
              <a:endParaRPr lang="en-US" altLang="it-IT" sz="1800">
                <a:solidFill>
                  <a:srgbClr val="000000"/>
                </a:solidFill>
                <a:latin typeface="Verdana" panose="020B0604030504040204" pitchFamily="34" charset="0"/>
              </a:endParaRPr>
            </a:p>
          </p:txBody>
        </p:sp>
        <p:sp>
          <p:nvSpPr>
            <p:cNvPr id="33800" name="Line 8">
              <a:extLst>
                <a:ext uri="{FF2B5EF4-FFF2-40B4-BE49-F238E27FC236}">
                  <a16:creationId xmlns:a16="http://schemas.microsoft.com/office/drawing/2014/main" id="{6B3ABC91-187D-0640-9B04-BE7EC95534FE}"/>
                </a:ext>
              </a:extLst>
            </p:cNvPr>
            <p:cNvSpPr>
              <a:spLocks noChangeShapeType="1"/>
            </p:cNvSpPr>
            <p:nvPr/>
          </p:nvSpPr>
          <p:spPr bwMode="auto">
            <a:xfrm>
              <a:off x="629" y="2375"/>
              <a:ext cx="0" cy="198"/>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01" name="Text Box 9">
              <a:extLst>
                <a:ext uri="{FF2B5EF4-FFF2-40B4-BE49-F238E27FC236}">
                  <a16:creationId xmlns:a16="http://schemas.microsoft.com/office/drawing/2014/main" id="{AB4C76F8-4195-E543-9D51-3215116E43AB}"/>
                </a:ext>
              </a:extLst>
            </p:cNvPr>
            <p:cNvSpPr txBox="1">
              <a:spLocks noChangeArrowheads="1"/>
            </p:cNvSpPr>
            <p:nvPr/>
          </p:nvSpPr>
          <p:spPr bwMode="auto">
            <a:xfrm>
              <a:off x="1438" y="2652"/>
              <a:ext cx="656" cy="198"/>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solidFill>
                    <a:srgbClr val="000000"/>
                  </a:solidFill>
                  <a:latin typeface="Times New Roman" panose="02020603050405020304" pitchFamily="18" charset="0"/>
                </a:rPr>
                <a:t>LINAC</a:t>
              </a:r>
              <a:endParaRPr lang="en-US" altLang="it-IT" sz="1800">
                <a:solidFill>
                  <a:srgbClr val="000000"/>
                </a:solidFill>
                <a:latin typeface="Verdana" panose="020B0604030504040204" pitchFamily="34" charset="0"/>
              </a:endParaRPr>
            </a:p>
          </p:txBody>
        </p:sp>
        <p:sp>
          <p:nvSpPr>
            <p:cNvPr id="33802" name="Line 10">
              <a:extLst>
                <a:ext uri="{FF2B5EF4-FFF2-40B4-BE49-F238E27FC236}">
                  <a16:creationId xmlns:a16="http://schemas.microsoft.com/office/drawing/2014/main" id="{3972A667-5370-A643-9600-EC4919F26CC1}"/>
                </a:ext>
              </a:extLst>
            </p:cNvPr>
            <p:cNvSpPr>
              <a:spLocks noChangeShapeType="1"/>
            </p:cNvSpPr>
            <p:nvPr/>
          </p:nvSpPr>
          <p:spPr bwMode="auto">
            <a:xfrm flipH="1" flipV="1">
              <a:off x="1196" y="2652"/>
              <a:ext cx="242" cy="119"/>
            </a:xfrm>
            <a:prstGeom prst="line">
              <a:avLst/>
            </a:prstGeom>
            <a:noFill/>
            <a:ln w="571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03" name="Text Box 11">
              <a:extLst>
                <a:ext uri="{FF2B5EF4-FFF2-40B4-BE49-F238E27FC236}">
                  <a16:creationId xmlns:a16="http://schemas.microsoft.com/office/drawing/2014/main" id="{4456C1C4-645D-DC48-B466-81786AC95B6E}"/>
                </a:ext>
              </a:extLst>
            </p:cNvPr>
            <p:cNvSpPr txBox="1">
              <a:spLocks noChangeArrowheads="1"/>
            </p:cNvSpPr>
            <p:nvPr/>
          </p:nvSpPr>
          <p:spPr bwMode="auto">
            <a:xfrm>
              <a:off x="1560" y="2154"/>
              <a:ext cx="936" cy="198"/>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solidFill>
                    <a:srgbClr val="000000"/>
                  </a:solidFill>
                  <a:latin typeface="Times New Roman" panose="02020603050405020304" pitchFamily="18" charset="0"/>
                </a:rPr>
                <a:t>Synchrotron</a:t>
              </a:r>
              <a:endParaRPr lang="en-US" altLang="it-IT" sz="1800">
                <a:solidFill>
                  <a:srgbClr val="000000"/>
                </a:solidFill>
                <a:latin typeface="Verdana" panose="020B0604030504040204" pitchFamily="34" charset="0"/>
              </a:endParaRPr>
            </a:p>
          </p:txBody>
        </p:sp>
        <p:sp>
          <p:nvSpPr>
            <p:cNvPr id="33804" name="Text Box 12">
              <a:extLst>
                <a:ext uri="{FF2B5EF4-FFF2-40B4-BE49-F238E27FC236}">
                  <a16:creationId xmlns:a16="http://schemas.microsoft.com/office/drawing/2014/main" id="{1164A61B-90B6-1543-9E76-97399E37DAED}"/>
                </a:ext>
              </a:extLst>
            </p:cNvPr>
            <p:cNvSpPr txBox="1">
              <a:spLocks noChangeArrowheads="1"/>
            </p:cNvSpPr>
            <p:nvPr/>
          </p:nvSpPr>
          <p:spPr bwMode="auto">
            <a:xfrm>
              <a:off x="1641" y="3879"/>
              <a:ext cx="1296" cy="198"/>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1800">
                  <a:solidFill>
                    <a:srgbClr val="FF0000"/>
                  </a:solidFill>
                  <a:latin typeface="Times New Roman" panose="02020603050405020304" pitchFamily="18" charset="0"/>
                </a:rPr>
                <a:t>Treatment halls</a:t>
              </a:r>
              <a:endParaRPr lang="en-US" altLang="it-IT" sz="1800">
                <a:solidFill>
                  <a:srgbClr val="FF0000"/>
                </a:solidFill>
                <a:latin typeface="Verdana" panose="020B0604030504040204" pitchFamily="34" charset="0"/>
              </a:endParaRPr>
            </a:p>
          </p:txBody>
        </p:sp>
        <p:sp>
          <p:nvSpPr>
            <p:cNvPr id="33805" name="Line 13">
              <a:extLst>
                <a:ext uri="{FF2B5EF4-FFF2-40B4-BE49-F238E27FC236}">
                  <a16:creationId xmlns:a16="http://schemas.microsoft.com/office/drawing/2014/main" id="{40552A63-C04B-F440-BAC4-4A1E84087298}"/>
                </a:ext>
              </a:extLst>
            </p:cNvPr>
            <p:cNvSpPr>
              <a:spLocks noChangeShapeType="1"/>
            </p:cNvSpPr>
            <p:nvPr/>
          </p:nvSpPr>
          <p:spPr bwMode="auto">
            <a:xfrm flipV="1">
              <a:off x="2046" y="3206"/>
              <a:ext cx="162" cy="673"/>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06" name="Line 14">
              <a:extLst>
                <a:ext uri="{FF2B5EF4-FFF2-40B4-BE49-F238E27FC236}">
                  <a16:creationId xmlns:a16="http://schemas.microsoft.com/office/drawing/2014/main" id="{7A813592-AC31-D64D-A1CD-817EE4421035}"/>
                </a:ext>
              </a:extLst>
            </p:cNvPr>
            <p:cNvSpPr>
              <a:spLocks noChangeShapeType="1"/>
            </p:cNvSpPr>
            <p:nvPr/>
          </p:nvSpPr>
          <p:spPr bwMode="auto">
            <a:xfrm flipV="1">
              <a:off x="2613" y="3325"/>
              <a:ext cx="161" cy="554"/>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07" name="Line 15">
              <a:extLst>
                <a:ext uri="{FF2B5EF4-FFF2-40B4-BE49-F238E27FC236}">
                  <a16:creationId xmlns:a16="http://schemas.microsoft.com/office/drawing/2014/main" id="{60E621EF-815E-3146-AA5A-8362CD87628D}"/>
                </a:ext>
              </a:extLst>
            </p:cNvPr>
            <p:cNvSpPr>
              <a:spLocks noChangeShapeType="1"/>
            </p:cNvSpPr>
            <p:nvPr/>
          </p:nvSpPr>
          <p:spPr bwMode="auto">
            <a:xfrm flipV="1">
              <a:off x="2937" y="3761"/>
              <a:ext cx="1012" cy="197"/>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08" name="Text Box 16">
              <a:extLst>
                <a:ext uri="{FF2B5EF4-FFF2-40B4-BE49-F238E27FC236}">
                  <a16:creationId xmlns:a16="http://schemas.microsoft.com/office/drawing/2014/main" id="{43E3EFBB-FD1A-234E-B9E0-60E5CD36E80C}"/>
                </a:ext>
              </a:extLst>
            </p:cNvPr>
            <p:cNvSpPr txBox="1">
              <a:spLocks noChangeArrowheads="1"/>
            </p:cNvSpPr>
            <p:nvPr/>
          </p:nvSpPr>
          <p:spPr bwMode="auto">
            <a:xfrm>
              <a:off x="2896" y="1860"/>
              <a:ext cx="2308" cy="198"/>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solidFill>
                    <a:srgbClr val="000000"/>
                  </a:solidFill>
                  <a:latin typeface="Times New Roman" panose="02020603050405020304" pitchFamily="18" charset="0"/>
                </a:rPr>
                <a:t>High Energy Beam Transport Line</a:t>
              </a:r>
              <a:endParaRPr lang="en-US" altLang="it-IT" sz="1800">
                <a:solidFill>
                  <a:srgbClr val="000000"/>
                </a:solidFill>
                <a:latin typeface="Verdana" panose="020B0604030504040204" pitchFamily="34" charset="0"/>
              </a:endParaRPr>
            </a:p>
          </p:txBody>
        </p:sp>
        <p:sp>
          <p:nvSpPr>
            <p:cNvPr id="33809" name="Line 17">
              <a:extLst>
                <a:ext uri="{FF2B5EF4-FFF2-40B4-BE49-F238E27FC236}">
                  <a16:creationId xmlns:a16="http://schemas.microsoft.com/office/drawing/2014/main" id="{6B89F2F1-D020-1545-A7BB-245BDE74B7C4}"/>
                </a:ext>
              </a:extLst>
            </p:cNvPr>
            <p:cNvSpPr>
              <a:spLocks noChangeShapeType="1"/>
            </p:cNvSpPr>
            <p:nvPr/>
          </p:nvSpPr>
          <p:spPr bwMode="auto">
            <a:xfrm>
              <a:off x="4232" y="2058"/>
              <a:ext cx="0" cy="277"/>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10" name="Line 18">
              <a:extLst>
                <a:ext uri="{FF2B5EF4-FFF2-40B4-BE49-F238E27FC236}">
                  <a16:creationId xmlns:a16="http://schemas.microsoft.com/office/drawing/2014/main" id="{15483740-C8BB-2E4B-A544-9F50908BE0A6}"/>
                </a:ext>
              </a:extLst>
            </p:cNvPr>
            <p:cNvSpPr>
              <a:spLocks noChangeShapeType="1"/>
            </p:cNvSpPr>
            <p:nvPr/>
          </p:nvSpPr>
          <p:spPr bwMode="auto">
            <a:xfrm>
              <a:off x="3098" y="2058"/>
              <a:ext cx="0" cy="515"/>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11" name="Line 19">
              <a:extLst>
                <a:ext uri="{FF2B5EF4-FFF2-40B4-BE49-F238E27FC236}">
                  <a16:creationId xmlns:a16="http://schemas.microsoft.com/office/drawing/2014/main" id="{04E62E8A-92EA-C144-8E08-4657F623A342}"/>
                </a:ext>
              </a:extLst>
            </p:cNvPr>
            <p:cNvSpPr>
              <a:spLocks noChangeShapeType="1"/>
            </p:cNvSpPr>
            <p:nvPr/>
          </p:nvSpPr>
          <p:spPr bwMode="auto">
            <a:xfrm>
              <a:off x="3625" y="2058"/>
              <a:ext cx="0" cy="594"/>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12" name="Text Box 20">
              <a:extLst>
                <a:ext uri="{FF2B5EF4-FFF2-40B4-BE49-F238E27FC236}">
                  <a16:creationId xmlns:a16="http://schemas.microsoft.com/office/drawing/2014/main" id="{6E3FD38F-9E53-B447-A4FA-956B554A33CD}"/>
                </a:ext>
              </a:extLst>
            </p:cNvPr>
            <p:cNvSpPr txBox="1">
              <a:spLocks noChangeArrowheads="1"/>
            </p:cNvSpPr>
            <p:nvPr/>
          </p:nvSpPr>
          <p:spPr bwMode="auto">
            <a:xfrm>
              <a:off x="4677" y="2098"/>
              <a:ext cx="770" cy="356"/>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solidFill>
                    <a:srgbClr val="000000"/>
                  </a:solidFill>
                  <a:latin typeface="Times New Roman" panose="02020603050405020304" pitchFamily="18" charset="0"/>
                </a:rPr>
                <a:t>Quality</a:t>
              </a:r>
            </a:p>
            <a:p>
              <a:pPr eaLnBrk="1" hangingPunct="1">
                <a:spcBef>
                  <a:spcPct val="0"/>
                </a:spcBef>
                <a:buFontTx/>
                <a:buNone/>
              </a:pPr>
              <a:r>
                <a:rPr lang="en-US" altLang="it-IT" sz="1800">
                  <a:solidFill>
                    <a:srgbClr val="000000"/>
                  </a:solidFill>
                  <a:latin typeface="Times New Roman" panose="02020603050405020304" pitchFamily="18" charset="0"/>
                </a:rPr>
                <a:t>Assurance</a:t>
              </a:r>
              <a:endParaRPr lang="en-US" altLang="it-IT" sz="1800">
                <a:solidFill>
                  <a:srgbClr val="000000"/>
                </a:solidFill>
                <a:latin typeface="Verdana" panose="020B0604030504040204" pitchFamily="34" charset="0"/>
              </a:endParaRPr>
            </a:p>
          </p:txBody>
        </p:sp>
        <p:sp>
          <p:nvSpPr>
            <p:cNvPr id="33813" name="Line 21">
              <a:extLst>
                <a:ext uri="{FF2B5EF4-FFF2-40B4-BE49-F238E27FC236}">
                  <a16:creationId xmlns:a16="http://schemas.microsoft.com/office/drawing/2014/main" id="{441356FC-EFF2-D344-B3BE-2D99289542B2}"/>
                </a:ext>
              </a:extLst>
            </p:cNvPr>
            <p:cNvSpPr>
              <a:spLocks noChangeShapeType="1"/>
            </p:cNvSpPr>
            <p:nvPr/>
          </p:nvSpPr>
          <p:spPr bwMode="auto">
            <a:xfrm>
              <a:off x="5163" y="2454"/>
              <a:ext cx="405" cy="78"/>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3814" name="Text Box 22">
              <a:extLst>
                <a:ext uri="{FF2B5EF4-FFF2-40B4-BE49-F238E27FC236}">
                  <a16:creationId xmlns:a16="http://schemas.microsoft.com/office/drawing/2014/main" id="{B381D369-3897-9D4A-9476-269B73C9E59E}"/>
                </a:ext>
              </a:extLst>
            </p:cNvPr>
            <p:cNvSpPr txBox="1">
              <a:spLocks noChangeArrowheads="1"/>
            </p:cNvSpPr>
            <p:nvPr/>
          </p:nvSpPr>
          <p:spPr bwMode="auto">
            <a:xfrm>
              <a:off x="4637" y="3127"/>
              <a:ext cx="546" cy="198"/>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latin typeface="Times New Roman" panose="02020603050405020304" pitchFamily="18" charset="0"/>
                </a:rPr>
                <a:t>Gantry</a:t>
              </a:r>
              <a:endParaRPr lang="en-US" altLang="it-IT" sz="1800">
                <a:latin typeface="Verdana" panose="020B0604030504040204" pitchFamily="34" charset="0"/>
              </a:endParaRPr>
            </a:p>
          </p:txBody>
        </p:sp>
      </p:grpSp>
      <p:sp>
        <p:nvSpPr>
          <p:cNvPr id="33795" name="Rectangle 2">
            <a:extLst>
              <a:ext uri="{FF2B5EF4-FFF2-40B4-BE49-F238E27FC236}">
                <a16:creationId xmlns:a16="http://schemas.microsoft.com/office/drawing/2014/main" id="{7AAD6E66-D6F5-DE49-B06A-B84472256AF8}"/>
              </a:ext>
            </a:extLst>
          </p:cNvPr>
          <p:cNvSpPr>
            <a:spLocks noGrp="1" noChangeArrowheads="1"/>
          </p:cNvSpPr>
          <p:nvPr>
            <p:ph type="title"/>
          </p:nvPr>
        </p:nvSpPr>
        <p:spPr>
          <a:xfrm>
            <a:off x="4657725" y="981075"/>
            <a:ext cx="4459288" cy="457200"/>
          </a:xfrm>
        </p:spPr>
        <p:txBody>
          <a:bodyPr/>
          <a:lstStyle/>
          <a:p>
            <a:r>
              <a:rPr lang="en-US" altLang="it-IT" sz="4800">
                <a:latin typeface="Times New Roman" panose="02020603050405020304" pitchFamily="18" charset="0"/>
                <a:ea typeface="ＭＳ Ｐゴシック" panose="020B0600070205080204" pitchFamily="34" charset="-128"/>
              </a:rPr>
              <a:t>HIT at Heidelberg</a:t>
            </a:r>
            <a:endParaRPr lang="en-GB" altLang="it-IT" sz="48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5714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4033" name="Text Box 3">
            <a:extLst>
              <a:ext uri="{FF2B5EF4-FFF2-40B4-BE49-F238E27FC236}">
                <a16:creationId xmlns:a16="http://schemas.microsoft.com/office/drawing/2014/main" id="{DF6F79F5-4052-8C49-BCAF-0D646844CD90}"/>
              </a:ext>
            </a:extLst>
          </p:cNvPr>
          <p:cNvSpPr txBox="1">
            <a:spLocks noChangeArrowheads="1"/>
          </p:cNvSpPr>
          <p:nvPr/>
        </p:nvSpPr>
        <p:spPr bwMode="auto">
          <a:xfrm>
            <a:off x="539750" y="333375"/>
            <a:ext cx="1970088" cy="714375"/>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Static </a:t>
            </a:r>
          </a:p>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Electric Field</a:t>
            </a:r>
          </a:p>
        </p:txBody>
      </p:sp>
      <p:sp>
        <p:nvSpPr>
          <p:cNvPr id="44034" name="Line 5">
            <a:extLst>
              <a:ext uri="{FF2B5EF4-FFF2-40B4-BE49-F238E27FC236}">
                <a16:creationId xmlns:a16="http://schemas.microsoft.com/office/drawing/2014/main" id="{3D92CA76-3A34-C64F-B3B1-94023D908CE2}"/>
              </a:ext>
            </a:extLst>
          </p:cNvPr>
          <p:cNvSpPr>
            <a:spLocks noChangeShapeType="1"/>
          </p:cNvSpPr>
          <p:nvPr/>
        </p:nvSpPr>
        <p:spPr bwMode="auto">
          <a:xfrm>
            <a:off x="1547813" y="1052513"/>
            <a:ext cx="0" cy="639762"/>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35" name="Text Box 6">
            <a:extLst>
              <a:ext uri="{FF2B5EF4-FFF2-40B4-BE49-F238E27FC236}">
                <a16:creationId xmlns:a16="http://schemas.microsoft.com/office/drawing/2014/main" id="{22AF6C9A-8D33-EC43-BC09-5E72CA5B5789}"/>
              </a:ext>
            </a:extLst>
          </p:cNvPr>
          <p:cNvSpPr txBox="1">
            <a:spLocks noChangeArrowheads="1"/>
          </p:cNvSpPr>
          <p:nvPr/>
        </p:nvSpPr>
        <p:spPr bwMode="auto">
          <a:xfrm>
            <a:off x="250825" y="1700213"/>
            <a:ext cx="40465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80000"/>
              </a:lnSpc>
              <a:spcBef>
                <a:spcPct val="50000"/>
              </a:spcBef>
              <a:buFontTx/>
              <a:buChar char="-"/>
            </a:pPr>
            <a:r>
              <a:rPr lang="it-IT" altLang="it-IT" sz="2400" b="1">
                <a:solidFill>
                  <a:srgbClr val="003399"/>
                </a:solidFill>
                <a:latin typeface="Times New Roman" panose="02020603050405020304" pitchFamily="18" charset="0"/>
              </a:rPr>
              <a:t>Van Der Graaf, Tandem</a:t>
            </a:r>
          </a:p>
          <a:p>
            <a:pPr eaLnBrk="1" hangingPunct="1">
              <a:lnSpc>
                <a:spcPct val="80000"/>
              </a:lnSpc>
              <a:spcBef>
                <a:spcPct val="50000"/>
              </a:spcBef>
              <a:buFontTx/>
              <a:buChar char="-"/>
            </a:pPr>
            <a:r>
              <a:rPr lang="it-IT" altLang="it-IT" sz="2400" b="1">
                <a:solidFill>
                  <a:srgbClr val="003399"/>
                </a:solidFill>
                <a:latin typeface="Times New Roman" panose="02020603050405020304" pitchFamily="18" charset="0"/>
              </a:rPr>
              <a:t> Dynamitron</a:t>
            </a:r>
          </a:p>
          <a:p>
            <a:pPr eaLnBrk="1" hangingPunct="1">
              <a:lnSpc>
                <a:spcPct val="80000"/>
              </a:lnSpc>
              <a:spcBef>
                <a:spcPct val="50000"/>
              </a:spcBef>
              <a:buFontTx/>
              <a:buChar char="-"/>
            </a:pPr>
            <a:r>
              <a:rPr lang="it-IT" altLang="it-IT" sz="2400" b="1">
                <a:solidFill>
                  <a:srgbClr val="003399"/>
                </a:solidFill>
                <a:latin typeface="Times New Roman" panose="02020603050405020304" pitchFamily="18" charset="0"/>
              </a:rPr>
              <a:t> Cockroft- Walton</a:t>
            </a:r>
          </a:p>
        </p:txBody>
      </p:sp>
      <p:sp>
        <p:nvSpPr>
          <p:cNvPr id="44036" name="Text Box 7">
            <a:extLst>
              <a:ext uri="{FF2B5EF4-FFF2-40B4-BE49-F238E27FC236}">
                <a16:creationId xmlns:a16="http://schemas.microsoft.com/office/drawing/2014/main" id="{5D4BE92E-A31F-3840-A183-97565A6E71A3}"/>
              </a:ext>
            </a:extLst>
          </p:cNvPr>
          <p:cNvSpPr txBox="1">
            <a:spLocks noChangeArrowheads="1"/>
          </p:cNvSpPr>
          <p:nvPr/>
        </p:nvSpPr>
        <p:spPr bwMode="auto">
          <a:xfrm>
            <a:off x="5724525" y="333375"/>
            <a:ext cx="2046288" cy="714375"/>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Variable</a:t>
            </a:r>
          </a:p>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Electric  Field</a:t>
            </a:r>
          </a:p>
        </p:txBody>
      </p:sp>
      <p:sp>
        <p:nvSpPr>
          <p:cNvPr id="44037" name="Line 9">
            <a:extLst>
              <a:ext uri="{FF2B5EF4-FFF2-40B4-BE49-F238E27FC236}">
                <a16:creationId xmlns:a16="http://schemas.microsoft.com/office/drawing/2014/main" id="{4EECCDB8-FDFB-FE46-A205-2F8AD528CECB}"/>
              </a:ext>
            </a:extLst>
          </p:cNvPr>
          <p:cNvSpPr>
            <a:spLocks noChangeShapeType="1"/>
          </p:cNvSpPr>
          <p:nvPr/>
        </p:nvSpPr>
        <p:spPr bwMode="auto">
          <a:xfrm>
            <a:off x="6804025" y="1052513"/>
            <a:ext cx="0" cy="1152525"/>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38" name="Line 10">
            <a:extLst>
              <a:ext uri="{FF2B5EF4-FFF2-40B4-BE49-F238E27FC236}">
                <a16:creationId xmlns:a16="http://schemas.microsoft.com/office/drawing/2014/main" id="{1528AF34-24D4-D54B-830A-87F73BEA2904}"/>
              </a:ext>
            </a:extLst>
          </p:cNvPr>
          <p:cNvSpPr>
            <a:spLocks noChangeShapeType="1"/>
          </p:cNvSpPr>
          <p:nvPr/>
        </p:nvSpPr>
        <p:spPr bwMode="auto">
          <a:xfrm>
            <a:off x="4067175" y="2205038"/>
            <a:ext cx="4105275" cy="0"/>
          </a:xfrm>
          <a:prstGeom prst="line">
            <a:avLst/>
          </a:prstGeom>
          <a:noFill/>
          <a:ln w="76200">
            <a:solidFill>
              <a:srgbClr val="003399"/>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39" name="Line 11">
            <a:extLst>
              <a:ext uri="{FF2B5EF4-FFF2-40B4-BE49-F238E27FC236}">
                <a16:creationId xmlns:a16="http://schemas.microsoft.com/office/drawing/2014/main" id="{E192195A-7806-174B-8E01-71A9FB89A499}"/>
              </a:ext>
            </a:extLst>
          </p:cNvPr>
          <p:cNvSpPr>
            <a:spLocks noChangeShapeType="1"/>
          </p:cNvSpPr>
          <p:nvPr/>
        </p:nvSpPr>
        <p:spPr bwMode="auto">
          <a:xfrm>
            <a:off x="8150225" y="2205038"/>
            <a:ext cx="14288" cy="1123950"/>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40" name="Line 12">
            <a:extLst>
              <a:ext uri="{FF2B5EF4-FFF2-40B4-BE49-F238E27FC236}">
                <a16:creationId xmlns:a16="http://schemas.microsoft.com/office/drawing/2014/main" id="{685F09DE-C877-7F44-9D82-C45F06C4DF82}"/>
              </a:ext>
            </a:extLst>
          </p:cNvPr>
          <p:cNvSpPr>
            <a:spLocks noChangeShapeType="1"/>
          </p:cNvSpPr>
          <p:nvPr/>
        </p:nvSpPr>
        <p:spPr bwMode="auto">
          <a:xfrm>
            <a:off x="4095750" y="2205038"/>
            <a:ext cx="0" cy="566737"/>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41" name="Line 13">
            <a:extLst>
              <a:ext uri="{FF2B5EF4-FFF2-40B4-BE49-F238E27FC236}">
                <a16:creationId xmlns:a16="http://schemas.microsoft.com/office/drawing/2014/main" id="{BA968DBB-4E2B-4843-AD8E-4AA2003D3FF4}"/>
              </a:ext>
            </a:extLst>
          </p:cNvPr>
          <p:cNvSpPr>
            <a:spLocks noChangeShapeType="1"/>
          </p:cNvSpPr>
          <p:nvPr/>
        </p:nvSpPr>
        <p:spPr bwMode="auto">
          <a:xfrm>
            <a:off x="1233488" y="3814763"/>
            <a:ext cx="3954462" cy="0"/>
          </a:xfrm>
          <a:prstGeom prst="line">
            <a:avLst/>
          </a:prstGeom>
          <a:noFill/>
          <a:ln w="76200">
            <a:solidFill>
              <a:srgbClr val="003399"/>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2" name="Line 14">
            <a:extLst>
              <a:ext uri="{FF2B5EF4-FFF2-40B4-BE49-F238E27FC236}">
                <a16:creationId xmlns:a16="http://schemas.microsoft.com/office/drawing/2014/main" id="{4E10D0C8-A820-484D-B4C9-EB7C0DA02005}"/>
              </a:ext>
            </a:extLst>
          </p:cNvPr>
          <p:cNvSpPr>
            <a:spLocks noChangeShapeType="1"/>
          </p:cNvSpPr>
          <p:nvPr/>
        </p:nvSpPr>
        <p:spPr bwMode="auto">
          <a:xfrm>
            <a:off x="5148263" y="3814763"/>
            <a:ext cx="0" cy="566737"/>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43" name="Line 15">
            <a:extLst>
              <a:ext uri="{FF2B5EF4-FFF2-40B4-BE49-F238E27FC236}">
                <a16:creationId xmlns:a16="http://schemas.microsoft.com/office/drawing/2014/main" id="{B4F4DB3B-E725-EC41-939B-903843AB0B98}"/>
              </a:ext>
            </a:extLst>
          </p:cNvPr>
          <p:cNvSpPr>
            <a:spLocks noChangeShapeType="1"/>
          </p:cNvSpPr>
          <p:nvPr/>
        </p:nvSpPr>
        <p:spPr bwMode="auto">
          <a:xfrm>
            <a:off x="1273175" y="3814763"/>
            <a:ext cx="0" cy="566737"/>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44" name="Text Box 16">
            <a:extLst>
              <a:ext uri="{FF2B5EF4-FFF2-40B4-BE49-F238E27FC236}">
                <a16:creationId xmlns:a16="http://schemas.microsoft.com/office/drawing/2014/main" id="{365B2CC8-08C9-F244-B7D7-F5DDF887B115}"/>
              </a:ext>
            </a:extLst>
          </p:cNvPr>
          <p:cNvSpPr txBox="1">
            <a:spLocks noChangeArrowheads="1"/>
          </p:cNvSpPr>
          <p:nvPr/>
        </p:nvSpPr>
        <p:spPr bwMode="auto">
          <a:xfrm>
            <a:off x="7624763" y="3895725"/>
            <a:ext cx="11953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70000"/>
              </a:lnSpc>
              <a:spcBef>
                <a:spcPct val="50000"/>
              </a:spcBef>
              <a:buFontTx/>
              <a:buChar char="-"/>
            </a:pPr>
            <a:r>
              <a:rPr lang="it-IT" altLang="it-IT" sz="2400" b="1">
                <a:solidFill>
                  <a:srgbClr val="003399"/>
                </a:solidFill>
                <a:latin typeface="Times New Roman" panose="02020603050405020304" pitchFamily="18" charset="0"/>
              </a:rPr>
              <a:t>Linac</a:t>
            </a:r>
          </a:p>
          <a:p>
            <a:pPr eaLnBrk="1" hangingPunct="1">
              <a:lnSpc>
                <a:spcPct val="70000"/>
              </a:lnSpc>
              <a:spcBef>
                <a:spcPct val="50000"/>
              </a:spcBef>
              <a:buFontTx/>
              <a:buChar char="-"/>
            </a:pPr>
            <a:r>
              <a:rPr lang="it-IT" altLang="it-IT" sz="2400" b="1">
                <a:solidFill>
                  <a:srgbClr val="003399"/>
                </a:solidFill>
                <a:latin typeface="Times New Roman" panose="02020603050405020304" pitchFamily="18" charset="0"/>
              </a:rPr>
              <a:t> RFQ</a:t>
            </a:r>
          </a:p>
        </p:txBody>
      </p:sp>
      <p:sp>
        <p:nvSpPr>
          <p:cNvPr id="44045" name="Text Box 17">
            <a:extLst>
              <a:ext uri="{FF2B5EF4-FFF2-40B4-BE49-F238E27FC236}">
                <a16:creationId xmlns:a16="http://schemas.microsoft.com/office/drawing/2014/main" id="{F320F78C-11EF-0740-B0F9-21A4A15D728E}"/>
              </a:ext>
            </a:extLst>
          </p:cNvPr>
          <p:cNvSpPr txBox="1">
            <a:spLocks noChangeArrowheads="1"/>
          </p:cNvSpPr>
          <p:nvPr/>
        </p:nvSpPr>
        <p:spPr bwMode="auto">
          <a:xfrm>
            <a:off x="7599363" y="3328988"/>
            <a:ext cx="1101725" cy="495300"/>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b="1">
                <a:solidFill>
                  <a:srgbClr val="003399"/>
                </a:solidFill>
                <a:latin typeface="Times New Roman" panose="02020603050405020304" pitchFamily="18" charset="0"/>
              </a:rPr>
              <a:t>Linear</a:t>
            </a:r>
          </a:p>
        </p:txBody>
      </p:sp>
      <p:sp>
        <p:nvSpPr>
          <p:cNvPr id="44046" name="Text Box 18">
            <a:extLst>
              <a:ext uri="{FF2B5EF4-FFF2-40B4-BE49-F238E27FC236}">
                <a16:creationId xmlns:a16="http://schemas.microsoft.com/office/drawing/2014/main" id="{10ADBAE2-D0AE-0148-82CC-D28621BACCB1}"/>
              </a:ext>
            </a:extLst>
          </p:cNvPr>
          <p:cNvSpPr txBox="1">
            <a:spLocks noChangeArrowheads="1"/>
          </p:cNvSpPr>
          <p:nvPr/>
        </p:nvSpPr>
        <p:spPr bwMode="auto">
          <a:xfrm>
            <a:off x="3419475" y="2781300"/>
            <a:ext cx="1338263" cy="495300"/>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rgbClr val="003399"/>
                </a:solidFill>
                <a:latin typeface="Times New Roman" panose="02020603050405020304" pitchFamily="18" charset="0"/>
              </a:rPr>
              <a:t>Circular</a:t>
            </a:r>
          </a:p>
        </p:txBody>
      </p:sp>
      <p:sp>
        <p:nvSpPr>
          <p:cNvPr id="44047" name="Text Box 19">
            <a:extLst>
              <a:ext uri="{FF2B5EF4-FFF2-40B4-BE49-F238E27FC236}">
                <a16:creationId xmlns:a16="http://schemas.microsoft.com/office/drawing/2014/main" id="{5F6AE034-5ACE-A54E-A570-E0B105332372}"/>
              </a:ext>
            </a:extLst>
          </p:cNvPr>
          <p:cNvSpPr txBox="1">
            <a:spLocks noChangeArrowheads="1"/>
          </p:cNvSpPr>
          <p:nvPr/>
        </p:nvSpPr>
        <p:spPr bwMode="auto">
          <a:xfrm>
            <a:off x="179388" y="4381500"/>
            <a:ext cx="2174875" cy="714375"/>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Static </a:t>
            </a:r>
          </a:p>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Magnetic Field</a:t>
            </a:r>
          </a:p>
        </p:txBody>
      </p:sp>
      <p:sp>
        <p:nvSpPr>
          <p:cNvPr id="44048" name="Text Box 20">
            <a:extLst>
              <a:ext uri="{FF2B5EF4-FFF2-40B4-BE49-F238E27FC236}">
                <a16:creationId xmlns:a16="http://schemas.microsoft.com/office/drawing/2014/main" id="{D05B3590-0931-AA43-9990-BE9588789078}"/>
              </a:ext>
            </a:extLst>
          </p:cNvPr>
          <p:cNvSpPr txBox="1">
            <a:spLocks noChangeArrowheads="1"/>
          </p:cNvSpPr>
          <p:nvPr/>
        </p:nvSpPr>
        <p:spPr bwMode="auto">
          <a:xfrm>
            <a:off x="4024313" y="4381500"/>
            <a:ext cx="2251075" cy="714375"/>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Variable </a:t>
            </a:r>
          </a:p>
          <a:p>
            <a:pPr algn="ctr" eaLnBrk="1" hangingPunct="1">
              <a:lnSpc>
                <a:spcPct val="80000"/>
              </a:lnSpc>
              <a:spcBef>
                <a:spcPct val="0"/>
              </a:spcBef>
              <a:buFontTx/>
              <a:buNone/>
            </a:pPr>
            <a:r>
              <a:rPr lang="it-IT" altLang="it-IT" sz="2400" b="1">
                <a:solidFill>
                  <a:srgbClr val="003399"/>
                </a:solidFill>
                <a:latin typeface="Times New Roman" panose="02020603050405020304" pitchFamily="18" charset="0"/>
              </a:rPr>
              <a:t>Magnetic Field </a:t>
            </a:r>
          </a:p>
        </p:txBody>
      </p:sp>
      <p:sp>
        <p:nvSpPr>
          <p:cNvPr id="44049" name="Text Box 21">
            <a:extLst>
              <a:ext uri="{FF2B5EF4-FFF2-40B4-BE49-F238E27FC236}">
                <a16:creationId xmlns:a16="http://schemas.microsoft.com/office/drawing/2014/main" id="{7283E764-C9DF-8E4D-99E1-040042AEA73B}"/>
              </a:ext>
            </a:extLst>
          </p:cNvPr>
          <p:cNvSpPr txBox="1">
            <a:spLocks noChangeArrowheads="1"/>
          </p:cNvSpPr>
          <p:nvPr/>
        </p:nvSpPr>
        <p:spPr bwMode="auto">
          <a:xfrm>
            <a:off x="179388" y="5229225"/>
            <a:ext cx="21859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60000"/>
              </a:lnSpc>
              <a:spcBef>
                <a:spcPct val="50000"/>
              </a:spcBef>
              <a:buFontTx/>
              <a:buChar char="-"/>
            </a:pPr>
            <a:r>
              <a:rPr lang="it-IT" altLang="it-IT" sz="2400" b="1" dirty="0">
                <a:solidFill>
                  <a:srgbClr val="003399"/>
                </a:solidFill>
                <a:latin typeface="Times New Roman" panose="02020603050405020304" pitchFamily="18" charset="0"/>
              </a:rPr>
              <a:t> </a:t>
            </a:r>
            <a:r>
              <a:rPr lang="it-IT" altLang="it-IT" sz="2400" b="1" dirty="0" err="1">
                <a:solidFill>
                  <a:srgbClr val="003399"/>
                </a:solidFill>
                <a:latin typeface="Times New Roman" panose="02020603050405020304" pitchFamily="18" charset="0"/>
              </a:rPr>
              <a:t>Cyclotron</a:t>
            </a:r>
            <a:endParaRPr lang="it-IT" altLang="it-IT" sz="2400" b="1" dirty="0">
              <a:solidFill>
                <a:srgbClr val="003399"/>
              </a:solidFill>
              <a:latin typeface="Times New Roman" panose="02020603050405020304" pitchFamily="18" charset="0"/>
            </a:endParaRPr>
          </a:p>
          <a:p>
            <a:pPr eaLnBrk="1" hangingPunct="1">
              <a:lnSpc>
                <a:spcPct val="60000"/>
              </a:lnSpc>
              <a:spcBef>
                <a:spcPct val="50000"/>
              </a:spcBef>
              <a:buFontTx/>
              <a:buChar char="-"/>
            </a:pPr>
            <a:r>
              <a:rPr lang="it-IT" altLang="it-IT" sz="2400" b="1" dirty="0">
                <a:solidFill>
                  <a:srgbClr val="003399"/>
                </a:solidFill>
                <a:latin typeface="Times New Roman" panose="02020603050405020304" pitchFamily="18" charset="0"/>
              </a:rPr>
              <a:t> </a:t>
            </a:r>
            <a:r>
              <a:rPr lang="it-IT" altLang="it-IT" sz="2400" b="1" dirty="0" err="1">
                <a:solidFill>
                  <a:srgbClr val="003399"/>
                </a:solidFill>
                <a:latin typeface="Times New Roman" panose="02020603050405020304" pitchFamily="18" charset="0"/>
              </a:rPr>
              <a:t>Microtron</a:t>
            </a:r>
            <a:endParaRPr lang="it-IT" altLang="it-IT" sz="2400" b="1" dirty="0">
              <a:solidFill>
                <a:srgbClr val="003399"/>
              </a:solidFill>
              <a:latin typeface="Times New Roman" panose="02020603050405020304" pitchFamily="18" charset="0"/>
            </a:endParaRPr>
          </a:p>
        </p:txBody>
      </p:sp>
      <p:sp>
        <p:nvSpPr>
          <p:cNvPr id="44050" name="Text Box 22">
            <a:extLst>
              <a:ext uri="{FF2B5EF4-FFF2-40B4-BE49-F238E27FC236}">
                <a16:creationId xmlns:a16="http://schemas.microsoft.com/office/drawing/2014/main" id="{F5FA2B46-9031-1E48-A228-A04B3522E59F}"/>
              </a:ext>
            </a:extLst>
          </p:cNvPr>
          <p:cNvSpPr txBox="1">
            <a:spLocks noChangeArrowheads="1"/>
          </p:cNvSpPr>
          <p:nvPr/>
        </p:nvSpPr>
        <p:spPr bwMode="auto">
          <a:xfrm>
            <a:off x="4284663" y="5373688"/>
            <a:ext cx="21844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60000"/>
              </a:lnSpc>
              <a:spcBef>
                <a:spcPct val="50000"/>
              </a:spcBef>
              <a:buFontTx/>
              <a:buChar char="-"/>
            </a:pPr>
            <a:r>
              <a:rPr lang="it-IT" altLang="it-IT" sz="2400" b="1">
                <a:solidFill>
                  <a:srgbClr val="003399"/>
                </a:solidFill>
                <a:latin typeface="Times New Roman" panose="02020603050405020304" pitchFamily="18" charset="0"/>
              </a:rPr>
              <a:t> Synchrotron</a:t>
            </a:r>
          </a:p>
          <a:p>
            <a:pPr eaLnBrk="1" hangingPunct="1">
              <a:lnSpc>
                <a:spcPct val="60000"/>
              </a:lnSpc>
              <a:spcBef>
                <a:spcPct val="50000"/>
              </a:spcBef>
              <a:buFontTx/>
              <a:buChar char="-"/>
            </a:pPr>
            <a:r>
              <a:rPr lang="it-IT" altLang="it-IT" sz="2400" b="1">
                <a:solidFill>
                  <a:srgbClr val="003399"/>
                </a:solidFill>
                <a:latin typeface="Times New Roman" panose="02020603050405020304" pitchFamily="18" charset="0"/>
              </a:rPr>
              <a:t> Betatron</a:t>
            </a:r>
          </a:p>
        </p:txBody>
      </p:sp>
      <p:sp>
        <p:nvSpPr>
          <p:cNvPr id="44051" name="Line 23">
            <a:extLst>
              <a:ext uri="{FF2B5EF4-FFF2-40B4-BE49-F238E27FC236}">
                <a16:creationId xmlns:a16="http://schemas.microsoft.com/office/drawing/2014/main" id="{459DB294-3699-484E-91B8-574A9A0E2494}"/>
              </a:ext>
            </a:extLst>
          </p:cNvPr>
          <p:cNvSpPr>
            <a:spLocks noChangeShapeType="1"/>
          </p:cNvSpPr>
          <p:nvPr/>
        </p:nvSpPr>
        <p:spPr bwMode="auto">
          <a:xfrm>
            <a:off x="4140200" y="3294063"/>
            <a:ext cx="0" cy="566737"/>
          </a:xfrm>
          <a:prstGeom prst="line">
            <a:avLst/>
          </a:prstGeom>
          <a:noFill/>
          <a:ln w="762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52" name="Segnaposto numero diapositiva 1">
            <a:extLst>
              <a:ext uri="{FF2B5EF4-FFF2-40B4-BE49-F238E27FC236}">
                <a16:creationId xmlns:a16="http://schemas.microsoft.com/office/drawing/2014/main" id="{2149276C-45D3-5A43-94A1-96763E1AE93B}"/>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00B88829-BBBD-3047-8134-44414ECD878B}" type="slidenum">
              <a:rPr lang="it-IT" altLang="it-IT" sz="1400"/>
              <a:pPr>
                <a:spcBef>
                  <a:spcPct val="0"/>
                </a:spcBef>
                <a:buFontTx/>
                <a:buNone/>
              </a:pPr>
              <a:t>7</a:t>
            </a:fld>
            <a:endParaRPr lang="it-IT" altLang="it-IT" sz="1400"/>
          </a:p>
        </p:txBody>
      </p:sp>
    </p:spTree>
    <p:extLst>
      <p:ext uri="{BB962C8B-B14F-4D97-AF65-F5344CB8AC3E}">
        <p14:creationId xmlns:p14="http://schemas.microsoft.com/office/powerpoint/2010/main" val="2805713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D956CAE-AA59-C44E-B601-F16C50C95603}"/>
              </a:ext>
            </a:extLst>
          </p:cNvPr>
          <p:cNvPicPr>
            <a:picLocks noChangeAspect="1" noChangeArrowheads="1"/>
          </p:cNvPicPr>
          <p:nvPr/>
        </p:nvPicPr>
        <p:blipFill>
          <a:blip r:embed="rId2" cstate="print"/>
          <a:srcRect l="14897" t="7336" r="20775" b="2611"/>
          <a:stretch>
            <a:fillRect/>
          </a:stretch>
        </p:blipFill>
        <p:spPr bwMode="auto">
          <a:xfrm>
            <a:off x="3768811" y="2236657"/>
            <a:ext cx="5454625" cy="4576719"/>
          </a:xfrm>
          <a:prstGeom prst="rect">
            <a:avLst/>
          </a:prstGeom>
          <a:solidFill>
            <a:schemeClr val="tx1"/>
          </a:solidFill>
          <a:ln w="9525">
            <a:noFill/>
            <a:miter lim="800000"/>
            <a:headEnd/>
            <a:tailEnd/>
          </a:ln>
        </p:spPr>
      </p:pic>
      <p:pic>
        <p:nvPicPr>
          <p:cNvPr id="8" name="Immagine 2" descr="IMG_9946.JPG">
            <a:extLst>
              <a:ext uri="{FF2B5EF4-FFF2-40B4-BE49-F238E27FC236}">
                <a16:creationId xmlns:a16="http://schemas.microsoft.com/office/drawing/2014/main" id="{E7E4B95A-2130-B746-B724-DB697C3A9D26}"/>
              </a:ext>
            </a:extLst>
          </p:cNvPr>
          <p:cNvPicPr>
            <a:picLocks noChangeAspect="1"/>
          </p:cNvPicPr>
          <p:nvPr/>
        </p:nvPicPr>
        <p:blipFill>
          <a:blip r:embed="rId3" cstate="print">
            <a:lum bright="20000"/>
          </a:blip>
          <a:srcRect/>
          <a:stretch>
            <a:fillRect/>
          </a:stretch>
        </p:blipFill>
        <p:spPr bwMode="auto">
          <a:xfrm>
            <a:off x="107503" y="116632"/>
            <a:ext cx="5184577" cy="3456385"/>
          </a:xfrm>
          <a:prstGeom prst="rect">
            <a:avLst/>
          </a:prstGeom>
          <a:noFill/>
          <a:ln w="9525">
            <a:noFill/>
            <a:miter lim="800000"/>
            <a:headEnd/>
            <a:tailEnd/>
          </a:ln>
        </p:spPr>
      </p:pic>
      <p:pic>
        <p:nvPicPr>
          <p:cNvPr id="9" name="Picture 13" descr="C:\Io\Congressi\CNAO-NIRS 2010\Immagini\CNAO\IMG_0133.JPG">
            <a:extLst>
              <a:ext uri="{FF2B5EF4-FFF2-40B4-BE49-F238E27FC236}">
                <a16:creationId xmlns:a16="http://schemas.microsoft.com/office/drawing/2014/main" id="{4A480379-3B4C-F14C-B159-7C70204491DD}"/>
              </a:ext>
            </a:extLst>
          </p:cNvPr>
          <p:cNvPicPr>
            <a:picLocks noChangeAspect="1" noChangeArrowheads="1"/>
          </p:cNvPicPr>
          <p:nvPr/>
        </p:nvPicPr>
        <p:blipFill>
          <a:blip r:embed="rId4" cstate="print"/>
          <a:srcRect/>
          <a:stretch>
            <a:fillRect/>
          </a:stretch>
        </p:blipFill>
        <p:spPr bwMode="auto">
          <a:xfrm>
            <a:off x="35496" y="4215317"/>
            <a:ext cx="3888432" cy="2598059"/>
          </a:xfrm>
          <a:prstGeom prst="rect">
            <a:avLst/>
          </a:prstGeom>
          <a:noFill/>
          <a:ln w="9525">
            <a:noFill/>
            <a:miter lim="800000"/>
            <a:headEnd/>
            <a:tailEnd/>
          </a:ln>
        </p:spPr>
      </p:pic>
      <p:sp>
        <p:nvSpPr>
          <p:cNvPr id="10" name="CasellaDiTesto 9">
            <a:extLst>
              <a:ext uri="{FF2B5EF4-FFF2-40B4-BE49-F238E27FC236}">
                <a16:creationId xmlns:a16="http://schemas.microsoft.com/office/drawing/2014/main" id="{8865DD95-E1A8-6B4A-B8F9-C081E9A5C0F7}"/>
              </a:ext>
            </a:extLst>
          </p:cNvPr>
          <p:cNvSpPr txBox="1"/>
          <p:nvPr/>
        </p:nvSpPr>
        <p:spPr>
          <a:xfrm>
            <a:off x="46181" y="3653135"/>
            <a:ext cx="3687619" cy="461665"/>
          </a:xfrm>
          <a:prstGeom prst="rect">
            <a:avLst/>
          </a:prstGeom>
          <a:noFill/>
        </p:spPr>
        <p:txBody>
          <a:bodyPr wrap="square" rtlCol="0">
            <a:spAutoFit/>
          </a:bodyPr>
          <a:lstStyle/>
          <a:p>
            <a:pPr algn="ctr"/>
            <a:r>
              <a:rPr lang="it-IT" sz="2400" b="1" dirty="0" err="1">
                <a:solidFill>
                  <a:srgbClr val="FF0000"/>
                </a:solidFill>
              </a:rPr>
              <a:t>Synchrotron-based</a:t>
            </a:r>
            <a:r>
              <a:rPr lang="it-IT" sz="2400" b="1" dirty="0">
                <a:solidFill>
                  <a:srgbClr val="FF0000"/>
                </a:solidFill>
              </a:rPr>
              <a:t> </a:t>
            </a:r>
            <a:r>
              <a:rPr lang="it-IT" sz="2400" b="1" dirty="0" err="1">
                <a:solidFill>
                  <a:srgbClr val="FF0000"/>
                </a:solidFill>
              </a:rPr>
              <a:t>facility</a:t>
            </a:r>
            <a:endParaRPr lang="it-IT" sz="2400" b="1" dirty="0">
              <a:solidFill>
                <a:srgbClr val="FF0000"/>
              </a:solidFill>
            </a:endParaRPr>
          </a:p>
        </p:txBody>
      </p:sp>
      <p:grpSp>
        <p:nvGrpSpPr>
          <p:cNvPr id="11" name="Gruppo 10">
            <a:extLst>
              <a:ext uri="{FF2B5EF4-FFF2-40B4-BE49-F238E27FC236}">
                <a16:creationId xmlns:a16="http://schemas.microsoft.com/office/drawing/2014/main" id="{5866CCBF-1CAF-6E46-842A-82651418CF01}"/>
              </a:ext>
            </a:extLst>
          </p:cNvPr>
          <p:cNvGrpSpPr/>
          <p:nvPr/>
        </p:nvGrpSpPr>
        <p:grpSpPr>
          <a:xfrm>
            <a:off x="5440422" y="198629"/>
            <a:ext cx="3524066" cy="1576966"/>
            <a:chOff x="1403350" y="4076700"/>
            <a:chExt cx="6264275" cy="2592388"/>
          </a:xfrm>
        </p:grpSpPr>
        <p:pic>
          <p:nvPicPr>
            <p:cNvPr id="12" name="Immagine 11" descr="logo cnao.jpg">
              <a:extLst>
                <a:ext uri="{FF2B5EF4-FFF2-40B4-BE49-F238E27FC236}">
                  <a16:creationId xmlns:a16="http://schemas.microsoft.com/office/drawing/2014/main" id="{9F5B3721-66BE-164E-AD1F-57EAE2D8D10E}"/>
                </a:ext>
              </a:extLst>
            </p:cNvPr>
            <p:cNvPicPr>
              <a:picLocks noChangeAspect="1"/>
            </p:cNvPicPr>
            <p:nvPr/>
          </p:nvPicPr>
          <p:blipFill>
            <a:blip r:embed="rId5" cstate="print"/>
            <a:srcRect/>
            <a:stretch>
              <a:fillRect/>
            </a:stretch>
          </p:blipFill>
          <p:spPr bwMode="auto">
            <a:xfrm>
              <a:off x="4100513" y="6026150"/>
              <a:ext cx="3567112" cy="642938"/>
            </a:xfrm>
            <a:prstGeom prst="rect">
              <a:avLst/>
            </a:prstGeom>
            <a:noFill/>
            <a:ln w="9525">
              <a:noFill/>
              <a:miter lim="800000"/>
              <a:headEnd/>
              <a:tailEnd/>
            </a:ln>
          </p:spPr>
        </p:pic>
        <p:pic>
          <p:nvPicPr>
            <p:cNvPr id="13" name="Picture 6" descr="T:\SCAMBIO\Foto CNAO\Foto CNAO\CNAO_05.jpg">
              <a:extLst>
                <a:ext uri="{FF2B5EF4-FFF2-40B4-BE49-F238E27FC236}">
                  <a16:creationId xmlns:a16="http://schemas.microsoft.com/office/drawing/2014/main" id="{35103255-02B5-B84C-9282-B0A571E21845}"/>
                </a:ext>
              </a:extLst>
            </p:cNvPr>
            <p:cNvPicPr>
              <a:picLocks noChangeAspect="1" noChangeArrowheads="1"/>
            </p:cNvPicPr>
            <p:nvPr/>
          </p:nvPicPr>
          <p:blipFill>
            <a:blip r:embed="rId6" cstate="print"/>
            <a:srcRect l="2597" t="2597" r="2597" b="2597"/>
            <a:stretch>
              <a:fillRect/>
            </a:stretch>
          </p:blipFill>
          <p:spPr bwMode="auto">
            <a:xfrm>
              <a:off x="1403350" y="4076700"/>
              <a:ext cx="2592388" cy="2592388"/>
            </a:xfrm>
            <a:prstGeom prst="rect">
              <a:avLst/>
            </a:prstGeom>
            <a:noFill/>
            <a:ln w="9525">
              <a:noFill/>
              <a:miter lim="800000"/>
              <a:headEnd/>
              <a:tailEnd/>
            </a:ln>
          </p:spPr>
        </p:pic>
      </p:grpSp>
    </p:spTree>
    <p:extLst>
      <p:ext uri="{BB962C8B-B14F-4D97-AF65-F5344CB8AC3E}">
        <p14:creationId xmlns:p14="http://schemas.microsoft.com/office/powerpoint/2010/main" val="4239405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B64E479E-328D-F64E-A77A-3CACA80E3E22}"/>
              </a:ext>
            </a:extLst>
          </p:cNvPr>
          <p:cNvSpPr txBox="1">
            <a:spLocks noChangeArrowheads="1"/>
          </p:cNvSpPr>
          <p:nvPr/>
        </p:nvSpPr>
        <p:spPr bwMode="auto">
          <a:xfrm>
            <a:off x="-252413" y="115888"/>
            <a:ext cx="968375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it-IT" sz="2800" b="1">
                <a:solidFill>
                  <a:schemeClr val="tx2"/>
                </a:solidFill>
              </a:rPr>
              <a:t>Size of Cyclotron + carbon gantry &lt; Synchrotron size</a:t>
            </a:r>
          </a:p>
        </p:txBody>
      </p:sp>
      <p:pic>
        <p:nvPicPr>
          <p:cNvPr id="37890" name="Picture 5">
            <a:extLst>
              <a:ext uri="{FF2B5EF4-FFF2-40B4-BE49-F238E27FC236}">
                <a16:creationId xmlns:a16="http://schemas.microsoft.com/office/drawing/2014/main" id="{E9686DFF-496C-8047-8968-6DBB33E9B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063" y="1816100"/>
            <a:ext cx="3159125"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a:extLst>
              <a:ext uri="{FF2B5EF4-FFF2-40B4-BE49-F238E27FC236}">
                <a16:creationId xmlns:a16="http://schemas.microsoft.com/office/drawing/2014/main" id="{479A86B6-95FB-EC45-B6AB-BAA67960B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836613"/>
            <a:ext cx="30654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03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4C8F2A1-3E6D-7C4A-A851-2C20E21F144C}"/>
              </a:ext>
            </a:extLst>
          </p:cNvPr>
          <p:cNvSpPr txBox="1"/>
          <p:nvPr/>
        </p:nvSpPr>
        <p:spPr>
          <a:xfrm>
            <a:off x="0" y="2718137"/>
            <a:ext cx="9144000" cy="1015663"/>
          </a:xfrm>
          <a:prstGeom prst="rect">
            <a:avLst/>
          </a:prstGeom>
          <a:noFill/>
        </p:spPr>
        <p:txBody>
          <a:bodyPr wrap="square" rtlCol="0">
            <a:spAutoFit/>
          </a:bodyPr>
          <a:lstStyle/>
          <a:p>
            <a:r>
              <a:rPr lang="it-IT" sz="6000" b="1" dirty="0" err="1">
                <a:solidFill>
                  <a:srgbClr val="FF0000"/>
                </a:solidFill>
                <a:latin typeface="+mj-lt"/>
              </a:rPr>
              <a:t>Questions</a:t>
            </a:r>
            <a:r>
              <a:rPr lang="it-IT" sz="6000" b="1" dirty="0">
                <a:solidFill>
                  <a:srgbClr val="FF0000"/>
                </a:solidFill>
                <a:latin typeface="+mj-lt"/>
              </a:rPr>
              <a:t>….  </a:t>
            </a:r>
            <a:r>
              <a:rPr lang="it-IT" sz="6000" b="1" dirty="0" err="1">
                <a:solidFill>
                  <a:srgbClr val="FF0000"/>
                </a:solidFill>
                <a:latin typeface="+mj-lt"/>
              </a:rPr>
              <a:t>Comments</a:t>
            </a:r>
            <a:r>
              <a:rPr lang="it-IT" sz="6000" b="1" dirty="0">
                <a:solidFill>
                  <a:srgbClr val="FF0000"/>
                </a:solidFill>
                <a:latin typeface="+mj-lt"/>
              </a:rPr>
              <a:t>....</a:t>
            </a:r>
          </a:p>
        </p:txBody>
      </p:sp>
      <p:pic>
        <p:nvPicPr>
          <p:cNvPr id="3" name="Picture 2" descr="logo_INFN">
            <a:extLst>
              <a:ext uri="{FF2B5EF4-FFF2-40B4-BE49-F238E27FC236}">
                <a16:creationId xmlns:a16="http://schemas.microsoft.com/office/drawing/2014/main" id="{CA50EFA6-09B1-A040-AF93-981768A3CE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06" y="5867400"/>
            <a:ext cx="1702573" cy="898343"/>
          </a:xfrm>
          <a:prstGeom prst="rect">
            <a:avLst/>
          </a:prstGeom>
          <a:noFill/>
          <a:ln>
            <a:noFill/>
          </a:ln>
        </p:spPr>
      </p:pic>
    </p:spTree>
    <p:extLst>
      <p:ext uri="{BB962C8B-B14F-4D97-AF65-F5344CB8AC3E}">
        <p14:creationId xmlns:p14="http://schemas.microsoft.com/office/powerpoint/2010/main" val="2278708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2725" y="5608638"/>
            <a:ext cx="8686800" cy="708025"/>
          </a:xfrm>
          <a:prstGeom prst="rect">
            <a:avLst/>
          </a:prstGeom>
          <a:ln>
            <a:solidFill>
              <a:srgbClr val="FF0000"/>
            </a:solidFill>
          </a:ln>
        </p:spPr>
        <p:txBody>
          <a:bodyPr>
            <a:spAutoFit/>
          </a:bodyPr>
          <a:lstStyle/>
          <a:p>
            <a:pPr algn="just">
              <a:defRPr/>
            </a:pPr>
            <a:r>
              <a:rPr lang="it-IT" sz="2000" dirty="0">
                <a:latin typeface="+mn-lt"/>
              </a:rPr>
              <a:t>Attualmente i </a:t>
            </a:r>
            <a:r>
              <a:rPr lang="it-IT" sz="2000" dirty="0" err="1">
                <a:latin typeface="+mn-lt"/>
              </a:rPr>
              <a:t>LINACs</a:t>
            </a:r>
            <a:r>
              <a:rPr lang="it-IT" sz="2000" dirty="0">
                <a:latin typeface="+mn-lt"/>
              </a:rPr>
              <a:t> sono i dispositivi più comunemente usati per trattamenti radiativi con fasci esterni nei pazienti affetti da tumori.</a:t>
            </a:r>
          </a:p>
        </p:txBody>
      </p:sp>
      <p:sp>
        <p:nvSpPr>
          <p:cNvPr id="5" name="Titolo 1"/>
          <p:cNvSpPr txBox="1">
            <a:spLocks/>
          </p:cNvSpPr>
          <p:nvPr/>
        </p:nvSpPr>
        <p:spPr>
          <a:xfrm>
            <a:off x="457200" y="116632"/>
            <a:ext cx="8229600" cy="1038992"/>
          </a:xfrm>
          <a:prstGeom prst="rect">
            <a:avLst/>
          </a:prstGeom>
        </p:spPr>
        <p:txBody>
          <a:bodyPr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defRPr/>
            </a:pPr>
            <a:r>
              <a:rPr lang="it-IT" dirty="0"/>
              <a:t>I </a:t>
            </a:r>
            <a:r>
              <a:rPr lang="it-IT" dirty="0" err="1"/>
              <a:t>LINACs</a:t>
            </a:r>
            <a:r>
              <a:rPr lang="it-IT" dirty="0"/>
              <a:t> e la Radioterapia</a:t>
            </a:r>
          </a:p>
        </p:txBody>
      </p:sp>
      <p:pic>
        <p:nvPicPr>
          <p:cNvPr id="17411" name="Picture 2"/>
          <p:cNvPicPr>
            <a:picLocks noChangeAspect="1" noChangeArrowheads="1"/>
          </p:cNvPicPr>
          <p:nvPr/>
        </p:nvPicPr>
        <p:blipFill>
          <a:blip r:embed="rId2"/>
          <a:srcRect/>
          <a:stretch>
            <a:fillRect/>
          </a:stretch>
        </p:blipFill>
        <p:spPr bwMode="auto">
          <a:xfrm>
            <a:off x="4572000" y="1384300"/>
            <a:ext cx="4376738" cy="3960813"/>
          </a:xfrm>
          <a:prstGeom prst="rect">
            <a:avLst/>
          </a:prstGeom>
          <a:noFill/>
          <a:ln w="38100">
            <a:solidFill>
              <a:srgbClr val="FFC000"/>
            </a:solidFill>
            <a:miter lim="800000"/>
            <a:headEnd/>
            <a:tailEnd/>
          </a:ln>
        </p:spPr>
      </p:pic>
      <p:sp>
        <p:nvSpPr>
          <p:cNvPr id="7" name="CasellaDiTesto 6"/>
          <p:cNvSpPr txBox="1"/>
          <p:nvPr/>
        </p:nvSpPr>
        <p:spPr>
          <a:xfrm>
            <a:off x="250825" y="1824038"/>
            <a:ext cx="4214813" cy="3168650"/>
          </a:xfrm>
          <a:prstGeom prst="rect">
            <a:avLst/>
          </a:prstGeom>
          <a:noFill/>
        </p:spPr>
        <p:txBody>
          <a:bodyPr>
            <a:spAutoFit/>
          </a:bodyPr>
          <a:lstStyle/>
          <a:p>
            <a:pPr algn="just">
              <a:defRPr/>
            </a:pPr>
            <a:r>
              <a:rPr lang="it-IT" sz="2000" dirty="0">
                <a:latin typeface="+mn-lt"/>
              </a:rPr>
              <a:t>Alla fine degli anni ‘40, diventò materia d’interesse l’idea di applicare gli acceleratori lineari in campo medico.</a:t>
            </a:r>
          </a:p>
          <a:p>
            <a:pPr algn="just">
              <a:defRPr/>
            </a:pPr>
            <a:endParaRPr lang="it-IT" sz="2000" dirty="0">
              <a:latin typeface="+mn-lt"/>
            </a:endParaRPr>
          </a:p>
          <a:p>
            <a:pPr algn="just">
              <a:defRPr/>
            </a:pPr>
            <a:r>
              <a:rPr lang="it-IT" sz="2000" dirty="0">
                <a:latin typeface="+mn-lt"/>
              </a:rPr>
              <a:t>Il primo acceleratore fu installato a </a:t>
            </a:r>
            <a:r>
              <a:rPr lang="it-IT" sz="2000" dirty="0" err="1">
                <a:latin typeface="+mn-lt"/>
              </a:rPr>
              <a:t>Hammersmith</a:t>
            </a:r>
            <a:r>
              <a:rPr lang="it-IT" sz="2000" dirty="0">
                <a:latin typeface="+mn-lt"/>
              </a:rPr>
              <a:t> nel 1952 e nel 1956 fu trattato il primo paziente a Stanford negli USA.</a:t>
            </a:r>
          </a:p>
        </p:txBody>
      </p:sp>
    </p:spTree>
    <p:extLst>
      <p:ext uri="{BB962C8B-B14F-4D97-AF65-F5344CB8AC3E}">
        <p14:creationId xmlns:p14="http://schemas.microsoft.com/office/powerpoint/2010/main" val="1662837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1400"/>
            <a:ext cx="9036496" cy="1399032"/>
          </a:xfrm>
        </p:spPr>
        <p:txBody>
          <a:bodyPr/>
          <a:lstStyle/>
          <a:p>
            <a:pPr marL="484632" fontAlgn="auto">
              <a:spcAft>
                <a:spcPts val="0"/>
              </a:spcAft>
              <a:defRPr/>
            </a:pPr>
            <a:r>
              <a:rPr lang="it-IT" dirty="0">
                <a:solidFill>
                  <a:schemeClr val="accent1">
                    <a:tint val="83000"/>
                    <a:satMod val="150000"/>
                  </a:schemeClr>
                </a:solidFill>
              </a:rPr>
              <a:t>Cos’è un acceleratore lineare?</a:t>
            </a:r>
          </a:p>
        </p:txBody>
      </p:sp>
      <p:sp>
        <p:nvSpPr>
          <p:cNvPr id="4" name="CasellaDiTesto 3"/>
          <p:cNvSpPr txBox="1"/>
          <p:nvPr/>
        </p:nvSpPr>
        <p:spPr>
          <a:xfrm>
            <a:off x="179388" y="981075"/>
            <a:ext cx="8713787" cy="1322388"/>
          </a:xfrm>
          <a:prstGeom prst="rect">
            <a:avLst/>
          </a:prstGeom>
          <a:noFill/>
        </p:spPr>
        <p:txBody>
          <a:bodyPr>
            <a:spAutoFit/>
          </a:bodyPr>
          <a:lstStyle/>
          <a:p>
            <a:pPr algn="just">
              <a:defRPr/>
            </a:pPr>
            <a:r>
              <a:rPr lang="it-IT" sz="2000" dirty="0">
                <a:latin typeface="+mn-lt"/>
              </a:rPr>
              <a:t>Con il termine acceleratore lineare si intende un dispositivo in cui le particelle cariche si muovono lungo un percorso rettilineo guadagnando energia mediante un campo elettromagnetico alternato.</a:t>
            </a:r>
          </a:p>
        </p:txBody>
      </p:sp>
      <p:sp>
        <p:nvSpPr>
          <p:cNvPr id="6" name="Text Box 7"/>
          <p:cNvSpPr txBox="1">
            <a:spLocks noChangeArrowheads="1"/>
          </p:cNvSpPr>
          <p:nvPr/>
        </p:nvSpPr>
        <p:spPr bwMode="auto">
          <a:xfrm>
            <a:off x="179388" y="3789363"/>
            <a:ext cx="8713787" cy="1476375"/>
          </a:xfrm>
          <a:prstGeom prst="rect">
            <a:avLst/>
          </a:prstGeom>
          <a:noFill/>
          <a:ln w="9525">
            <a:noFill/>
            <a:miter lim="800000"/>
            <a:headEnd/>
            <a:tailEnd/>
          </a:ln>
          <a:effectLst/>
        </p:spPr>
        <p:txBody>
          <a:bodyPr>
            <a:spAutoFit/>
          </a:bodyPr>
          <a:lstStyle/>
          <a:p>
            <a:pPr algn="just">
              <a:lnSpc>
                <a:spcPct val="90000"/>
              </a:lnSpc>
              <a:spcBef>
                <a:spcPct val="20000"/>
              </a:spcBef>
              <a:buClr>
                <a:schemeClr val="hlink"/>
              </a:buClr>
              <a:buSzPct val="75000"/>
              <a:buFont typeface="Wingdings" pitchFamily="2" charset="2"/>
              <a:buNone/>
              <a:defRPr/>
            </a:pPr>
            <a:r>
              <a:rPr lang="it-IT" sz="2000" dirty="0">
                <a:latin typeface="+mn-lt"/>
              </a:rPr>
              <a:t>Un primo approccio per la realizzazione di un acceleratore lineare di particelle è quello di utilizzare una serie di tubi conduttori connessi con una differenza di potenziale alternata a radiofrequenza. I tubi hanno lunghezza via via crescente al fine di mantenere l’isocronismo tra la particella e il potenziale accelerante.</a:t>
            </a:r>
          </a:p>
        </p:txBody>
      </p:sp>
      <p:sp>
        <p:nvSpPr>
          <p:cNvPr id="7" name="Text Box 9"/>
          <p:cNvSpPr txBox="1">
            <a:spLocks noChangeArrowheads="1"/>
          </p:cNvSpPr>
          <p:nvPr/>
        </p:nvSpPr>
        <p:spPr bwMode="auto">
          <a:xfrm>
            <a:off x="227013" y="5661025"/>
            <a:ext cx="8666162" cy="1016000"/>
          </a:xfrm>
          <a:prstGeom prst="rect">
            <a:avLst/>
          </a:prstGeom>
          <a:noFill/>
          <a:ln>
            <a:noFill/>
          </a:ln>
          <a:effectLst/>
        </p:spPr>
        <p:txBody>
          <a:bodyPr>
            <a:spAutoFit/>
          </a:bodyPr>
          <a:lstStyle/>
          <a:p>
            <a:pPr algn="just">
              <a:defRPr/>
            </a:pPr>
            <a:r>
              <a:rPr lang="it-IT" sz="2000" dirty="0">
                <a:latin typeface="+mn-lt"/>
              </a:rPr>
              <a:t>Questa soluzione non è utilizzabile in quanto l’energia richiesta per le applicazioni mediche necessiterebbe un’eccessiva lunghezza del tubo.</a:t>
            </a:r>
          </a:p>
        </p:txBody>
      </p:sp>
      <p:sp>
        <p:nvSpPr>
          <p:cNvPr id="10" name="Freccia in giù 9"/>
          <p:cNvSpPr/>
          <p:nvPr/>
        </p:nvSpPr>
        <p:spPr>
          <a:xfrm>
            <a:off x="4365625" y="5249863"/>
            <a:ext cx="373063" cy="427037"/>
          </a:xfrm>
          <a:prstGeom prst="down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8438" name="Immagine 10"/>
          <p:cNvPicPr>
            <a:picLocks noChangeAspect="1"/>
          </p:cNvPicPr>
          <p:nvPr/>
        </p:nvPicPr>
        <p:blipFill>
          <a:blip r:embed="rId2"/>
          <a:srcRect/>
          <a:stretch>
            <a:fillRect/>
          </a:stretch>
        </p:blipFill>
        <p:spPr bwMode="auto">
          <a:xfrm>
            <a:off x="1747838" y="2192338"/>
            <a:ext cx="5648325" cy="1524000"/>
          </a:xfrm>
          <a:prstGeom prst="rect">
            <a:avLst/>
          </a:prstGeom>
          <a:noFill/>
          <a:ln w="38100">
            <a:solidFill>
              <a:srgbClr val="92D050"/>
            </a:solidFill>
            <a:miter lim="800000"/>
            <a:headEnd/>
            <a:tailEnd/>
          </a:ln>
        </p:spPr>
      </p:pic>
    </p:spTree>
    <p:extLst>
      <p:ext uri="{BB962C8B-B14F-4D97-AF65-F5344CB8AC3E}">
        <p14:creationId xmlns:p14="http://schemas.microsoft.com/office/powerpoint/2010/main" val="1903793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58264"/>
            <a:ext cx="8229600" cy="1399032"/>
          </a:xfrm>
        </p:spPr>
        <p:txBody>
          <a:bodyPr/>
          <a:lstStyle/>
          <a:p>
            <a:pPr marL="484632" fontAlgn="auto">
              <a:spcAft>
                <a:spcPts val="0"/>
              </a:spcAft>
              <a:defRPr/>
            </a:pPr>
            <a:r>
              <a:rPr lang="it-IT" dirty="0">
                <a:solidFill>
                  <a:schemeClr val="accent1">
                    <a:tint val="83000"/>
                    <a:satMod val="150000"/>
                  </a:schemeClr>
                </a:solidFill>
              </a:rPr>
              <a:t>Electron LINAC</a:t>
            </a:r>
          </a:p>
        </p:txBody>
      </p:sp>
      <p:sp>
        <p:nvSpPr>
          <p:cNvPr id="5" name="Rettangolo 4"/>
          <p:cNvSpPr/>
          <p:nvPr/>
        </p:nvSpPr>
        <p:spPr>
          <a:xfrm>
            <a:off x="179388" y="981075"/>
            <a:ext cx="8856662" cy="1322388"/>
          </a:xfrm>
          <a:prstGeom prst="rect">
            <a:avLst/>
          </a:prstGeom>
        </p:spPr>
        <p:txBody>
          <a:bodyPr>
            <a:spAutoFit/>
          </a:bodyPr>
          <a:lstStyle/>
          <a:p>
            <a:pPr algn="just">
              <a:defRPr/>
            </a:pPr>
            <a:r>
              <a:rPr lang="it-IT" sz="2000" dirty="0">
                <a:latin typeface="+mn-lt"/>
              </a:rPr>
              <a:t>Nei </a:t>
            </a:r>
            <a:r>
              <a:rPr lang="it-IT" sz="2000" dirty="0" err="1">
                <a:latin typeface="+mn-lt"/>
              </a:rPr>
              <a:t>linac</a:t>
            </a:r>
            <a:r>
              <a:rPr lang="it-IT" sz="2000" dirty="0">
                <a:latin typeface="+mn-lt"/>
              </a:rPr>
              <a:t> per elettroni l’accelerazione avviene all’interno di una speciale struttura in cui è stato fatto il vuoto detta </a:t>
            </a:r>
            <a:r>
              <a:rPr lang="it-IT" sz="2000" b="1" i="1" dirty="0">
                <a:latin typeface="+mn-lt"/>
              </a:rPr>
              <a:t>guida d’onda</a:t>
            </a:r>
            <a:r>
              <a:rPr lang="it-IT" sz="2000" dirty="0">
                <a:latin typeface="+mn-lt"/>
              </a:rPr>
              <a:t>, alimentata solitamente con generatori RF di microonde da </a:t>
            </a:r>
            <a:r>
              <a:rPr lang="it-IT" sz="2000" i="1" dirty="0">
                <a:latin typeface="+mn-lt"/>
              </a:rPr>
              <a:t>3 GHz. </a:t>
            </a:r>
            <a:r>
              <a:rPr lang="it-IT" sz="2000" dirty="0">
                <a:latin typeface="+mn-lt"/>
              </a:rPr>
              <a:t>In tale struttura l’elettrone viaggia come a cavallo di un’onda.</a:t>
            </a:r>
          </a:p>
        </p:txBody>
      </p:sp>
      <p:pic>
        <p:nvPicPr>
          <p:cNvPr id="19459" name="Immagine 8"/>
          <p:cNvPicPr>
            <a:picLocks noChangeAspect="1"/>
          </p:cNvPicPr>
          <p:nvPr/>
        </p:nvPicPr>
        <p:blipFill>
          <a:blip r:embed="rId2"/>
          <a:srcRect/>
          <a:stretch>
            <a:fillRect/>
          </a:stretch>
        </p:blipFill>
        <p:spPr bwMode="auto">
          <a:xfrm>
            <a:off x="5003800" y="2420938"/>
            <a:ext cx="3924300" cy="2447925"/>
          </a:xfrm>
          <a:prstGeom prst="rect">
            <a:avLst/>
          </a:prstGeom>
          <a:noFill/>
          <a:ln w="38100">
            <a:solidFill>
              <a:srgbClr val="FFC000"/>
            </a:solidFill>
            <a:miter lim="800000"/>
            <a:headEnd/>
            <a:tailEnd/>
          </a:ln>
        </p:spPr>
      </p:pic>
      <p:sp>
        <p:nvSpPr>
          <p:cNvPr id="10" name="CasellaDiTesto 9"/>
          <p:cNvSpPr txBox="1"/>
          <p:nvPr/>
        </p:nvSpPr>
        <p:spPr>
          <a:xfrm>
            <a:off x="174625" y="2401888"/>
            <a:ext cx="4679950" cy="2554287"/>
          </a:xfrm>
          <a:prstGeom prst="rect">
            <a:avLst/>
          </a:prstGeom>
          <a:noFill/>
        </p:spPr>
        <p:txBody>
          <a:bodyPr>
            <a:spAutoFit/>
          </a:bodyPr>
          <a:lstStyle/>
          <a:p>
            <a:pPr algn="just">
              <a:defRPr/>
            </a:pPr>
            <a:r>
              <a:rPr lang="it-IT" sz="2000" dirty="0">
                <a:latin typeface="+mn-lt"/>
              </a:rPr>
              <a:t>Il tipo di guida d’onda più semplice  si ottiene da  una guida cilindrica aggiungendo una serie di dischi con buchi circolari al centro.</a:t>
            </a:r>
          </a:p>
          <a:p>
            <a:pPr algn="just">
              <a:defRPr/>
            </a:pPr>
            <a:r>
              <a:rPr lang="it-IT" sz="2000" dirty="0">
                <a:latin typeface="+mn-lt"/>
              </a:rPr>
              <a:t>Questi dischi dividono la guida d’onda in una serie di cavità cilindriche, che costituiscono la sua struttura fondamentale.</a:t>
            </a:r>
          </a:p>
        </p:txBody>
      </p:sp>
      <p:sp>
        <p:nvSpPr>
          <p:cNvPr id="11" name="CasellaDiTesto 10"/>
          <p:cNvSpPr txBox="1"/>
          <p:nvPr/>
        </p:nvSpPr>
        <p:spPr>
          <a:xfrm>
            <a:off x="323850" y="5661025"/>
            <a:ext cx="3932238" cy="400050"/>
          </a:xfrm>
          <a:prstGeom prst="rect">
            <a:avLst/>
          </a:prstGeom>
          <a:noFill/>
        </p:spPr>
        <p:txBody>
          <a:bodyPr wrap="none">
            <a:spAutoFit/>
          </a:bodyPr>
          <a:lstStyle/>
          <a:p>
            <a:pPr>
              <a:defRPr/>
            </a:pPr>
            <a:r>
              <a:rPr lang="it-IT" sz="2000" dirty="0">
                <a:latin typeface="+mn-lt"/>
              </a:rPr>
              <a:t>Le cavità servono a due scopi</a:t>
            </a:r>
          </a:p>
        </p:txBody>
      </p:sp>
      <p:grpSp>
        <p:nvGrpSpPr>
          <p:cNvPr id="19462" name="Gruppo 16"/>
          <p:cNvGrpSpPr>
            <a:grpSpLocks/>
          </p:cNvGrpSpPr>
          <p:nvPr/>
        </p:nvGrpSpPr>
        <p:grpSpPr bwMode="auto">
          <a:xfrm>
            <a:off x="4267200" y="5383213"/>
            <a:ext cx="676275" cy="1044575"/>
            <a:chOff x="4339066" y="5599275"/>
            <a:chExt cx="676025" cy="1044320"/>
          </a:xfrm>
        </p:grpSpPr>
        <p:cxnSp>
          <p:nvCxnSpPr>
            <p:cNvPr id="13" name="Connettore 2 12"/>
            <p:cNvCxnSpPr/>
            <p:nvPr/>
          </p:nvCxnSpPr>
          <p:spPr>
            <a:xfrm rot="900000" flipV="1">
              <a:off x="4339066" y="5599275"/>
              <a:ext cx="676025" cy="56025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rot="3780000" flipV="1">
              <a:off x="4335056" y="6025450"/>
              <a:ext cx="676110" cy="56018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CasellaDiTesto 15"/>
          <p:cNvSpPr txBox="1"/>
          <p:nvPr/>
        </p:nvSpPr>
        <p:spPr>
          <a:xfrm>
            <a:off x="5197475" y="4868863"/>
            <a:ext cx="3838575" cy="1016000"/>
          </a:xfrm>
          <a:prstGeom prst="rect">
            <a:avLst/>
          </a:prstGeom>
          <a:noFill/>
        </p:spPr>
        <p:txBody>
          <a:bodyPr>
            <a:spAutoFit/>
          </a:bodyPr>
          <a:lstStyle/>
          <a:p>
            <a:pPr algn="just">
              <a:defRPr/>
            </a:pPr>
            <a:r>
              <a:rPr lang="it-IT" sz="2000" dirty="0">
                <a:latin typeface="+mn-lt"/>
              </a:rPr>
              <a:t>accoppiare e distribuire la potenza della microonda  tra cavità adiacenti</a:t>
            </a:r>
          </a:p>
        </p:txBody>
      </p:sp>
      <p:sp>
        <p:nvSpPr>
          <p:cNvPr id="18" name="CasellaDiTesto 17"/>
          <p:cNvSpPr txBox="1"/>
          <p:nvPr/>
        </p:nvSpPr>
        <p:spPr>
          <a:xfrm>
            <a:off x="5218113" y="5868988"/>
            <a:ext cx="3817937" cy="1016000"/>
          </a:xfrm>
          <a:prstGeom prst="rect">
            <a:avLst/>
          </a:prstGeom>
          <a:noFill/>
        </p:spPr>
        <p:txBody>
          <a:bodyPr>
            <a:spAutoFit/>
          </a:bodyPr>
          <a:lstStyle/>
          <a:p>
            <a:pPr algn="just">
              <a:defRPr/>
            </a:pPr>
            <a:r>
              <a:rPr lang="it-IT" sz="2000" dirty="0">
                <a:latin typeface="+mn-lt"/>
              </a:rPr>
              <a:t>fornire una configurazione adatta del campo elettrico per l’accelerazione degli e</a:t>
            </a:r>
            <a:r>
              <a:rPr lang="it-IT" sz="2000" baseline="30000" dirty="0">
                <a:latin typeface="+mn-lt"/>
              </a:rPr>
              <a:t>-</a:t>
            </a:r>
          </a:p>
        </p:txBody>
      </p:sp>
    </p:spTree>
    <p:extLst>
      <p:ext uri="{BB962C8B-B14F-4D97-AF65-F5344CB8AC3E}">
        <p14:creationId xmlns:p14="http://schemas.microsoft.com/office/powerpoint/2010/main" val="320658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77246" y="-99392"/>
            <a:ext cx="9252519" cy="1399032"/>
          </a:xfrm>
        </p:spPr>
        <p:txBody>
          <a:bodyPr/>
          <a:lstStyle/>
          <a:p>
            <a:pPr marL="484632" algn="just" fontAlgn="auto">
              <a:spcAft>
                <a:spcPts val="0"/>
              </a:spcAft>
              <a:defRPr/>
            </a:pPr>
            <a:r>
              <a:rPr lang="it-IT" dirty="0">
                <a:solidFill>
                  <a:schemeClr val="accent1">
                    <a:tint val="83000"/>
                    <a:satMod val="150000"/>
                  </a:schemeClr>
                </a:solidFill>
              </a:rPr>
              <a:t>La guida d’onda</a:t>
            </a:r>
          </a:p>
        </p:txBody>
      </p:sp>
      <p:sp>
        <p:nvSpPr>
          <p:cNvPr id="6" name="Rettangolo 5"/>
          <p:cNvSpPr/>
          <p:nvPr/>
        </p:nvSpPr>
        <p:spPr>
          <a:xfrm>
            <a:off x="295275" y="5013325"/>
            <a:ext cx="8520113" cy="400050"/>
          </a:xfrm>
          <a:prstGeom prst="rect">
            <a:avLst/>
          </a:prstGeom>
        </p:spPr>
        <p:txBody>
          <a:bodyPr>
            <a:spAutoFit/>
          </a:bodyPr>
          <a:lstStyle/>
          <a:p>
            <a:pPr algn="just">
              <a:defRPr/>
            </a:pPr>
            <a:r>
              <a:rPr lang="it-IT" sz="2000" dirty="0">
                <a:latin typeface="+mn-lt"/>
              </a:rPr>
              <a:t>Esistono due tipi di guide d’onda per l’accelerazione degli elettroni</a:t>
            </a:r>
          </a:p>
        </p:txBody>
      </p:sp>
      <p:sp>
        <p:nvSpPr>
          <p:cNvPr id="7" name="Rettangolo 6"/>
          <p:cNvSpPr/>
          <p:nvPr/>
        </p:nvSpPr>
        <p:spPr>
          <a:xfrm>
            <a:off x="5661025" y="5902325"/>
            <a:ext cx="2727325" cy="400050"/>
          </a:xfrm>
          <a:prstGeom prst="rect">
            <a:avLst/>
          </a:prstGeom>
        </p:spPr>
        <p:txBody>
          <a:bodyPr>
            <a:spAutoFit/>
          </a:bodyPr>
          <a:lstStyle/>
          <a:p>
            <a:pPr algn="just">
              <a:defRPr/>
            </a:pPr>
            <a:r>
              <a:rPr lang="it-IT" sz="2000" dirty="0">
                <a:latin typeface="+mn-lt"/>
              </a:rPr>
              <a:t>Standing </a:t>
            </a:r>
            <a:r>
              <a:rPr lang="it-IT" sz="2000" dirty="0" err="1">
                <a:latin typeface="+mn-lt"/>
              </a:rPr>
              <a:t>wave</a:t>
            </a:r>
            <a:endParaRPr lang="it-IT" sz="2000" dirty="0">
              <a:latin typeface="+mn-lt"/>
            </a:endParaRPr>
          </a:p>
        </p:txBody>
      </p:sp>
      <p:sp>
        <p:nvSpPr>
          <p:cNvPr id="8" name="Rettangolo 7"/>
          <p:cNvSpPr/>
          <p:nvPr/>
        </p:nvSpPr>
        <p:spPr>
          <a:xfrm>
            <a:off x="1258888" y="5892800"/>
            <a:ext cx="2144712" cy="400050"/>
          </a:xfrm>
          <a:prstGeom prst="rect">
            <a:avLst/>
          </a:prstGeom>
        </p:spPr>
        <p:txBody>
          <a:bodyPr>
            <a:spAutoFit/>
          </a:bodyPr>
          <a:lstStyle/>
          <a:p>
            <a:pPr algn="just">
              <a:defRPr/>
            </a:pPr>
            <a:r>
              <a:rPr lang="it-IT" sz="2000" dirty="0" err="1">
                <a:latin typeface="+mn-lt"/>
              </a:rPr>
              <a:t>Travelling</a:t>
            </a:r>
            <a:r>
              <a:rPr lang="it-IT" sz="2000" dirty="0">
                <a:latin typeface="+mn-lt"/>
              </a:rPr>
              <a:t> </a:t>
            </a:r>
            <a:r>
              <a:rPr lang="it-IT" sz="2000" dirty="0" err="1">
                <a:latin typeface="+mn-lt"/>
              </a:rPr>
              <a:t>wave</a:t>
            </a:r>
            <a:endParaRPr lang="it-IT" sz="2000" dirty="0">
              <a:latin typeface="+mn-lt"/>
            </a:endParaRPr>
          </a:p>
        </p:txBody>
      </p:sp>
      <p:grpSp>
        <p:nvGrpSpPr>
          <p:cNvPr id="20485" name="Gruppo 4"/>
          <p:cNvGrpSpPr>
            <a:grpSpLocks/>
          </p:cNvGrpSpPr>
          <p:nvPr/>
        </p:nvGrpSpPr>
        <p:grpSpPr bwMode="auto">
          <a:xfrm>
            <a:off x="3856038" y="5300663"/>
            <a:ext cx="1368425" cy="676275"/>
            <a:chOff x="3856074" y="1897061"/>
            <a:chExt cx="1368819" cy="676025"/>
          </a:xfrm>
        </p:grpSpPr>
        <p:cxnSp>
          <p:nvCxnSpPr>
            <p:cNvPr id="10" name="Connettore 2 9"/>
            <p:cNvCxnSpPr/>
            <p:nvPr/>
          </p:nvCxnSpPr>
          <p:spPr>
            <a:xfrm rot="4200000" flipV="1">
              <a:off x="4606605" y="1954799"/>
              <a:ext cx="676025" cy="560549"/>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rot="11280000" flipV="1">
              <a:off x="3856074" y="1966885"/>
              <a:ext cx="676470" cy="56018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pic>
        <p:nvPicPr>
          <p:cNvPr id="20486" name="Picture 14" descr="pag7-tris"/>
          <p:cNvPicPr>
            <a:picLocks noChangeAspect="1" noChangeArrowheads="1"/>
          </p:cNvPicPr>
          <p:nvPr/>
        </p:nvPicPr>
        <p:blipFill>
          <a:blip r:embed="rId2"/>
          <a:srcRect l="2605" b="43991"/>
          <a:stretch>
            <a:fillRect/>
          </a:stretch>
        </p:blipFill>
        <p:spPr bwMode="auto">
          <a:xfrm>
            <a:off x="2324100" y="3138488"/>
            <a:ext cx="4464050" cy="1370012"/>
          </a:xfrm>
          <a:prstGeom prst="rect">
            <a:avLst/>
          </a:prstGeom>
          <a:noFill/>
          <a:ln w="38100">
            <a:solidFill>
              <a:srgbClr val="92D050"/>
            </a:solidFill>
            <a:miter lim="800000"/>
            <a:headEnd/>
            <a:tailEnd/>
          </a:ln>
        </p:spPr>
      </p:pic>
      <p:sp>
        <p:nvSpPr>
          <p:cNvPr id="22" name="Rettangolo 21"/>
          <p:cNvSpPr/>
          <p:nvPr/>
        </p:nvSpPr>
        <p:spPr>
          <a:xfrm>
            <a:off x="295275" y="985838"/>
            <a:ext cx="8520113" cy="1938337"/>
          </a:xfrm>
          <a:prstGeom prst="rect">
            <a:avLst/>
          </a:prstGeom>
        </p:spPr>
        <p:txBody>
          <a:bodyPr>
            <a:spAutoFit/>
          </a:bodyPr>
          <a:lstStyle/>
          <a:p>
            <a:pPr algn="just">
              <a:defRPr/>
            </a:pPr>
            <a:r>
              <a:rPr lang="it-IT" sz="2000" dirty="0">
                <a:latin typeface="+mn-lt"/>
              </a:rPr>
              <a:t> Se si considera una particella all’interno del tubo, questa sarà soggetta ad una forza accelerante o decelerante in funzione della sua posizione relativa all’onda. Quindi controllando il rate al quale vengono immesse le particelle e la microonda, in modo da mantenere in fase il sistema, è possibile accelerare la particella lungo tutto il percorso.</a:t>
            </a:r>
          </a:p>
        </p:txBody>
      </p:sp>
    </p:spTree>
    <p:extLst>
      <p:ext uri="{BB962C8B-B14F-4D97-AF65-F5344CB8AC3E}">
        <p14:creationId xmlns:p14="http://schemas.microsoft.com/office/powerpoint/2010/main" val="3661404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1399032"/>
          </a:xfrm>
        </p:spPr>
        <p:txBody>
          <a:bodyPr/>
          <a:lstStyle/>
          <a:p>
            <a:pPr marL="484632" fontAlgn="auto">
              <a:spcAft>
                <a:spcPts val="0"/>
              </a:spcAft>
              <a:defRPr/>
            </a:pPr>
            <a:r>
              <a:rPr lang="it-IT" dirty="0" err="1">
                <a:solidFill>
                  <a:schemeClr val="accent1">
                    <a:tint val="83000"/>
                    <a:satMod val="150000"/>
                  </a:schemeClr>
                </a:solidFill>
              </a:rPr>
              <a:t>Travelling</a:t>
            </a:r>
            <a:r>
              <a:rPr lang="it-IT" dirty="0">
                <a:solidFill>
                  <a:schemeClr val="accent1">
                    <a:tint val="83000"/>
                    <a:satMod val="150000"/>
                  </a:schemeClr>
                </a:solidFill>
              </a:rPr>
              <a:t> </a:t>
            </a:r>
            <a:r>
              <a:rPr lang="it-IT" dirty="0" err="1">
                <a:solidFill>
                  <a:schemeClr val="accent1">
                    <a:tint val="83000"/>
                    <a:satMod val="150000"/>
                  </a:schemeClr>
                </a:solidFill>
              </a:rPr>
              <a:t>wave</a:t>
            </a:r>
            <a:endParaRPr lang="it-IT" dirty="0">
              <a:solidFill>
                <a:schemeClr val="accent1">
                  <a:tint val="83000"/>
                  <a:satMod val="150000"/>
                </a:schemeClr>
              </a:solidFill>
            </a:endParaRPr>
          </a:p>
        </p:txBody>
      </p:sp>
      <p:sp>
        <p:nvSpPr>
          <p:cNvPr id="4" name="CasellaDiTesto 3"/>
          <p:cNvSpPr txBox="1"/>
          <p:nvPr/>
        </p:nvSpPr>
        <p:spPr>
          <a:xfrm>
            <a:off x="220663" y="1268413"/>
            <a:ext cx="8712200" cy="1323975"/>
          </a:xfrm>
          <a:prstGeom prst="rect">
            <a:avLst/>
          </a:prstGeom>
          <a:noFill/>
        </p:spPr>
        <p:txBody>
          <a:bodyPr>
            <a:spAutoFit/>
          </a:bodyPr>
          <a:lstStyle/>
          <a:p>
            <a:pPr algn="just">
              <a:defRPr/>
            </a:pPr>
            <a:r>
              <a:rPr lang="it-IT" sz="2000" dirty="0">
                <a:latin typeface="+mn-lt"/>
              </a:rPr>
              <a:t>Le microonde entrano nella guida dal lato della sorgente degli elettroni e si propagano verso l’estremità ad alta energia, da dove escono per poi essere assorbite in una resistenza di carico o ritrasmesse all’estremità di ingresso.</a:t>
            </a:r>
          </a:p>
        </p:txBody>
      </p:sp>
      <p:pic>
        <p:nvPicPr>
          <p:cNvPr id="21507" name="Picture 5" descr="pag7-bis"/>
          <p:cNvPicPr>
            <a:picLocks noChangeAspect="1" noChangeArrowheads="1"/>
          </p:cNvPicPr>
          <p:nvPr/>
        </p:nvPicPr>
        <p:blipFill>
          <a:blip r:embed="rId2"/>
          <a:srcRect l="4776" t="3391" b="47940"/>
          <a:stretch>
            <a:fillRect/>
          </a:stretch>
        </p:blipFill>
        <p:spPr bwMode="auto">
          <a:xfrm>
            <a:off x="250825" y="2949575"/>
            <a:ext cx="5184775" cy="1619250"/>
          </a:xfrm>
          <a:prstGeom prst="rect">
            <a:avLst/>
          </a:prstGeom>
          <a:noFill/>
          <a:ln w="38100">
            <a:solidFill>
              <a:srgbClr val="FFC000"/>
            </a:solidFill>
            <a:miter lim="800000"/>
            <a:headEnd/>
            <a:tailEnd/>
          </a:ln>
        </p:spPr>
      </p:pic>
      <p:pic>
        <p:nvPicPr>
          <p:cNvPr id="21508" name="Picture 4" descr="pag7-bis"/>
          <p:cNvPicPr>
            <a:picLocks noChangeAspect="1" noChangeArrowheads="1"/>
          </p:cNvPicPr>
          <p:nvPr/>
        </p:nvPicPr>
        <p:blipFill>
          <a:blip r:embed="rId3"/>
          <a:srcRect l="7137" t="56480" r="15506"/>
          <a:stretch>
            <a:fillRect/>
          </a:stretch>
        </p:blipFill>
        <p:spPr bwMode="auto">
          <a:xfrm>
            <a:off x="4545013" y="4978400"/>
            <a:ext cx="4287837" cy="1474788"/>
          </a:xfrm>
          <a:prstGeom prst="rect">
            <a:avLst/>
          </a:prstGeom>
          <a:noFill/>
          <a:ln w="38100">
            <a:solidFill>
              <a:srgbClr val="FFC000"/>
            </a:solidFill>
            <a:miter lim="800000"/>
            <a:headEnd/>
            <a:tailEnd/>
          </a:ln>
        </p:spPr>
      </p:pic>
      <p:sp>
        <p:nvSpPr>
          <p:cNvPr id="7" name="Rettangolo 6"/>
          <p:cNvSpPr/>
          <p:nvPr/>
        </p:nvSpPr>
        <p:spPr>
          <a:xfrm>
            <a:off x="285750" y="5057775"/>
            <a:ext cx="4141788" cy="1323975"/>
          </a:xfrm>
          <a:prstGeom prst="rect">
            <a:avLst/>
          </a:prstGeom>
        </p:spPr>
        <p:txBody>
          <a:bodyPr>
            <a:spAutoFit/>
          </a:bodyPr>
          <a:lstStyle/>
          <a:p>
            <a:pPr algn="just">
              <a:lnSpc>
                <a:spcPct val="80000"/>
              </a:lnSpc>
              <a:defRPr/>
            </a:pPr>
            <a:r>
              <a:rPr lang="it-IT" sz="2000" dirty="0">
                <a:latin typeface="+mn-lt"/>
              </a:rPr>
              <a:t>A causa della forma sinusoidale dell’onda l’insieme di elettroni durante il volo tende ad impacchettarsi in un unico punto.</a:t>
            </a:r>
          </a:p>
        </p:txBody>
      </p:sp>
      <p:sp>
        <p:nvSpPr>
          <p:cNvPr id="8" name="Rettangolo 7"/>
          <p:cNvSpPr/>
          <p:nvPr/>
        </p:nvSpPr>
        <p:spPr>
          <a:xfrm>
            <a:off x="5545138" y="2836863"/>
            <a:ext cx="3490912" cy="1816100"/>
          </a:xfrm>
          <a:prstGeom prst="rect">
            <a:avLst/>
          </a:prstGeom>
        </p:spPr>
        <p:txBody>
          <a:bodyPr>
            <a:spAutoFit/>
          </a:bodyPr>
          <a:lstStyle/>
          <a:p>
            <a:pPr algn="just">
              <a:lnSpc>
                <a:spcPct val="80000"/>
              </a:lnSpc>
              <a:defRPr/>
            </a:pPr>
            <a:r>
              <a:rPr lang="it-IT" sz="2000" dirty="0">
                <a:latin typeface="+mn-lt"/>
              </a:rPr>
              <a:t>La sorgente di elettroni è sincronizzata con il generatore di microonde in modo da immettere gli elettroni nel sistema con la stessa velocità dell’onda e nello stesso momento.</a:t>
            </a:r>
          </a:p>
        </p:txBody>
      </p:sp>
    </p:spTree>
    <p:extLst>
      <p:ext uri="{BB962C8B-B14F-4D97-AF65-F5344CB8AC3E}">
        <p14:creationId xmlns:p14="http://schemas.microsoft.com/office/powerpoint/2010/main" val="1103964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171400"/>
            <a:ext cx="8229600" cy="1399032"/>
          </a:xfrm>
        </p:spPr>
        <p:txBody>
          <a:bodyPr/>
          <a:lstStyle/>
          <a:p>
            <a:pPr marL="484632" fontAlgn="auto">
              <a:spcAft>
                <a:spcPts val="0"/>
              </a:spcAft>
              <a:defRPr/>
            </a:pPr>
            <a:r>
              <a:rPr lang="it-IT" dirty="0">
                <a:solidFill>
                  <a:schemeClr val="accent1">
                    <a:tint val="83000"/>
                    <a:satMod val="150000"/>
                  </a:schemeClr>
                </a:solidFill>
              </a:rPr>
              <a:t>Standing </a:t>
            </a:r>
            <a:r>
              <a:rPr lang="it-IT" dirty="0" err="1">
                <a:solidFill>
                  <a:schemeClr val="accent1">
                    <a:tint val="83000"/>
                    <a:satMod val="150000"/>
                  </a:schemeClr>
                </a:solidFill>
              </a:rPr>
              <a:t>wave</a:t>
            </a:r>
            <a:endParaRPr lang="it-IT" dirty="0">
              <a:solidFill>
                <a:schemeClr val="accent1">
                  <a:tint val="83000"/>
                  <a:satMod val="150000"/>
                </a:schemeClr>
              </a:solidFill>
            </a:endParaRPr>
          </a:p>
        </p:txBody>
      </p:sp>
      <p:sp>
        <p:nvSpPr>
          <p:cNvPr id="4" name="CasellaDiTesto 3"/>
          <p:cNvSpPr txBox="1"/>
          <p:nvPr/>
        </p:nvSpPr>
        <p:spPr>
          <a:xfrm>
            <a:off x="250825" y="981075"/>
            <a:ext cx="8642350" cy="2554288"/>
          </a:xfrm>
          <a:prstGeom prst="rect">
            <a:avLst/>
          </a:prstGeom>
          <a:noFill/>
        </p:spPr>
        <p:txBody>
          <a:bodyPr>
            <a:spAutoFit/>
          </a:bodyPr>
          <a:lstStyle/>
          <a:p>
            <a:pPr algn="just">
              <a:defRPr/>
            </a:pPr>
            <a:r>
              <a:rPr lang="it-IT" sz="2000" dirty="0">
                <a:latin typeface="+mn-lt"/>
              </a:rPr>
              <a:t>Ciascuna estremità della guida è dotata di un disco conduttore per riflettere la microonda, dando luogo così a una sovrapposizione di onde stazionarie nella guida. </a:t>
            </a:r>
          </a:p>
          <a:p>
            <a:pPr algn="just">
              <a:defRPr/>
            </a:pPr>
            <a:r>
              <a:rPr lang="it-IT" sz="2000" dirty="0">
                <a:latin typeface="+mn-lt"/>
              </a:rPr>
              <a:t>In questa configurazione ogni seconda cavità non trasporta campo elettrico e quindi non produce un guadagno energetico per gli elettroni. Queste cavità servono, quindi, solo ad accoppiare le cavità e possono essere poste all’esterno della struttura accelerante.</a:t>
            </a:r>
          </a:p>
        </p:txBody>
      </p:sp>
      <p:grpSp>
        <p:nvGrpSpPr>
          <p:cNvPr id="22531" name="Gruppo 8"/>
          <p:cNvGrpSpPr>
            <a:grpSpLocks/>
          </p:cNvGrpSpPr>
          <p:nvPr/>
        </p:nvGrpSpPr>
        <p:grpSpPr bwMode="auto">
          <a:xfrm>
            <a:off x="523875" y="3573463"/>
            <a:ext cx="8151813" cy="2136775"/>
            <a:chOff x="276552" y="3573016"/>
            <a:chExt cx="8624103" cy="2330450"/>
          </a:xfrm>
        </p:grpSpPr>
        <p:pic>
          <p:nvPicPr>
            <p:cNvPr id="22533" name="Picture 4" descr="pag8"/>
            <p:cNvPicPr>
              <a:picLocks noChangeAspect="1" noChangeArrowheads="1"/>
            </p:cNvPicPr>
            <p:nvPr/>
          </p:nvPicPr>
          <p:blipFill>
            <a:blip r:embed="rId2"/>
            <a:srcRect b="51891"/>
            <a:stretch>
              <a:fillRect/>
            </a:stretch>
          </p:blipFill>
          <p:spPr bwMode="auto">
            <a:xfrm>
              <a:off x="276552" y="3644503"/>
              <a:ext cx="3998913" cy="2160588"/>
            </a:xfrm>
            <a:prstGeom prst="rect">
              <a:avLst/>
            </a:prstGeom>
            <a:noFill/>
            <a:ln w="38100">
              <a:solidFill>
                <a:srgbClr val="92D050"/>
              </a:solidFill>
              <a:miter lim="800000"/>
              <a:headEnd/>
              <a:tailEnd/>
            </a:ln>
          </p:spPr>
        </p:pic>
        <p:pic>
          <p:nvPicPr>
            <p:cNvPr id="22534" name="Picture 5" descr="pag8"/>
            <p:cNvPicPr>
              <a:picLocks noChangeAspect="1" noChangeArrowheads="1"/>
            </p:cNvPicPr>
            <p:nvPr/>
          </p:nvPicPr>
          <p:blipFill>
            <a:blip r:embed="rId2"/>
            <a:srcRect t="48109"/>
            <a:stretch>
              <a:fillRect/>
            </a:stretch>
          </p:blipFill>
          <p:spPr bwMode="auto">
            <a:xfrm>
              <a:off x="4901743" y="3573016"/>
              <a:ext cx="3998912" cy="2330450"/>
            </a:xfrm>
            <a:prstGeom prst="rect">
              <a:avLst/>
            </a:prstGeom>
            <a:noFill/>
            <a:ln w="38100">
              <a:solidFill>
                <a:srgbClr val="92D050"/>
              </a:solidFill>
              <a:miter lim="800000"/>
              <a:headEnd/>
              <a:tailEnd/>
            </a:ln>
          </p:spPr>
        </p:pic>
        <p:sp>
          <p:nvSpPr>
            <p:cNvPr id="22535" name="Line 6"/>
            <p:cNvSpPr>
              <a:spLocks noChangeShapeType="1"/>
            </p:cNvSpPr>
            <p:nvPr/>
          </p:nvSpPr>
          <p:spPr bwMode="auto">
            <a:xfrm>
              <a:off x="4380240" y="4723954"/>
              <a:ext cx="431800" cy="0"/>
            </a:xfrm>
            <a:prstGeom prst="line">
              <a:avLst/>
            </a:prstGeom>
            <a:noFill/>
            <a:ln w="63500">
              <a:solidFill>
                <a:srgbClr val="92D050"/>
              </a:solidFill>
              <a:round/>
              <a:headEnd/>
              <a:tailEnd type="triangle" w="med" len="med"/>
            </a:ln>
          </p:spPr>
          <p:txBody>
            <a:bodyPr/>
            <a:lstStyle/>
            <a:p>
              <a:endParaRPr lang="it-IT"/>
            </a:p>
          </p:txBody>
        </p:sp>
      </p:grpSp>
      <p:sp>
        <p:nvSpPr>
          <p:cNvPr id="8" name="Rettangolo 7"/>
          <p:cNvSpPr/>
          <p:nvPr/>
        </p:nvSpPr>
        <p:spPr>
          <a:xfrm>
            <a:off x="276225" y="5876925"/>
            <a:ext cx="8607425" cy="831850"/>
          </a:xfrm>
          <a:prstGeom prst="rect">
            <a:avLst/>
          </a:prstGeom>
        </p:spPr>
        <p:txBody>
          <a:bodyPr>
            <a:spAutoFit/>
          </a:bodyPr>
          <a:lstStyle/>
          <a:p>
            <a:pPr algn="just">
              <a:lnSpc>
                <a:spcPct val="80000"/>
              </a:lnSpc>
              <a:defRPr/>
            </a:pPr>
            <a:r>
              <a:rPr lang="it-IT" sz="2000" dirty="0">
                <a:latin typeface="+mn-lt"/>
              </a:rPr>
              <a:t>L’ampiezza dell’onda diminuisce all’aumentare dell’energia ceduta al </a:t>
            </a:r>
            <a:r>
              <a:rPr lang="it-IT" sz="2000" dirty="0" err="1">
                <a:latin typeface="+mn-lt"/>
              </a:rPr>
              <a:t>bunch</a:t>
            </a:r>
            <a:r>
              <a:rPr lang="it-IT" sz="2000" dirty="0">
                <a:latin typeface="+mn-lt"/>
              </a:rPr>
              <a:t> di elettroni ed al sistema, deve quindi essere ripristinata lungo la guida d’onda.</a:t>
            </a:r>
          </a:p>
        </p:txBody>
      </p:sp>
    </p:spTree>
    <p:extLst>
      <p:ext uri="{BB962C8B-B14F-4D97-AF65-F5344CB8AC3E}">
        <p14:creationId xmlns:p14="http://schemas.microsoft.com/office/powerpoint/2010/main" val="2318753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Linacschema1"/>
          <p:cNvPicPr>
            <a:picLocks noChangeAspect="1" noChangeArrowheads="1"/>
          </p:cNvPicPr>
          <p:nvPr/>
        </p:nvPicPr>
        <p:blipFill>
          <a:blip r:embed="rId3"/>
          <a:srcRect/>
          <a:stretch>
            <a:fillRect/>
          </a:stretch>
        </p:blipFill>
        <p:spPr bwMode="auto">
          <a:xfrm>
            <a:off x="1187450" y="2060575"/>
            <a:ext cx="6670675" cy="4297363"/>
          </a:xfrm>
          <a:prstGeom prst="rect">
            <a:avLst/>
          </a:prstGeom>
          <a:noFill/>
          <a:ln w="38100">
            <a:solidFill>
              <a:srgbClr val="FFC000"/>
            </a:solidFill>
            <a:miter lim="800000"/>
            <a:headEnd/>
            <a:tailEnd/>
          </a:ln>
        </p:spPr>
      </p:pic>
      <p:sp>
        <p:nvSpPr>
          <p:cNvPr id="205826" name="Rectangle 2"/>
          <p:cNvSpPr>
            <a:spLocks noGrp="1" noChangeArrowheads="1"/>
          </p:cNvSpPr>
          <p:nvPr>
            <p:ph type="title"/>
          </p:nvPr>
        </p:nvSpPr>
        <p:spPr>
          <a:xfrm>
            <a:off x="446856" y="44624"/>
            <a:ext cx="8229600" cy="1399032"/>
          </a:xfrm>
        </p:spPr>
        <p:txBody>
          <a:bodyPr/>
          <a:lstStyle/>
          <a:p>
            <a:pPr marL="484632" fontAlgn="auto">
              <a:spcAft>
                <a:spcPts val="0"/>
              </a:spcAft>
              <a:defRPr/>
            </a:pPr>
            <a:r>
              <a:rPr lang="en-US" sz="4000" dirty="0">
                <a:solidFill>
                  <a:schemeClr val="accent1">
                    <a:tint val="83000"/>
                    <a:satMod val="150000"/>
                  </a:schemeClr>
                </a:solidFill>
              </a:rPr>
              <a:t>Electron Accelerators</a:t>
            </a:r>
          </a:p>
        </p:txBody>
      </p:sp>
      <p:sp>
        <p:nvSpPr>
          <p:cNvPr id="205827" name="Rectangle 3"/>
          <p:cNvSpPr>
            <a:spLocks noGrp="1" noChangeArrowheads="1"/>
          </p:cNvSpPr>
          <p:nvPr>
            <p:ph type="body" idx="1"/>
          </p:nvPr>
        </p:nvSpPr>
        <p:spPr>
          <a:xfrm>
            <a:off x="688975" y="1268413"/>
            <a:ext cx="7766050" cy="533400"/>
          </a:xfrm>
        </p:spPr>
        <p:txBody>
          <a:bodyPr>
            <a:normAutofit fontScale="92500" lnSpcReduction="10000"/>
          </a:bodyPr>
          <a:lstStyle/>
          <a:p>
            <a:pPr marL="448056" indent="-384048" fontAlgn="auto">
              <a:spcAft>
                <a:spcPts val="0"/>
              </a:spcAft>
              <a:buFont typeface="Wingdings 2"/>
              <a:buChar char=""/>
              <a:defRPr/>
            </a:pPr>
            <a:r>
              <a:rPr lang="en-US" dirty="0"/>
              <a:t>6 MV short waveguide</a:t>
            </a:r>
          </a:p>
        </p:txBody>
      </p:sp>
      <p:sp>
        <p:nvSpPr>
          <p:cNvPr id="30727" name="Rectangle 5"/>
          <p:cNvSpPr>
            <a:spLocks noChangeArrowheads="1"/>
          </p:cNvSpPr>
          <p:nvPr/>
        </p:nvSpPr>
        <p:spPr bwMode="auto">
          <a:xfrm>
            <a:off x="6794500" y="1268413"/>
            <a:ext cx="1522413" cy="646112"/>
          </a:xfrm>
          <a:prstGeom prst="rect">
            <a:avLst/>
          </a:prstGeom>
          <a:solidFill>
            <a:schemeClr val="tx2">
              <a:lumMod val="25000"/>
            </a:schemeClr>
          </a:solidFill>
          <a:ln w="38100">
            <a:solidFill>
              <a:srgbClr val="FFC000"/>
            </a:solidFill>
            <a:miter lim="800000"/>
            <a:headEnd type="none" w="sm" len="sm"/>
            <a:tailEnd type="none" w="sm" len="sm"/>
          </a:ln>
        </p:spPr>
        <p:txBody>
          <a:bodyPr wrap="none">
            <a:spAutoFit/>
          </a:bodyPr>
          <a:lstStyle/>
          <a:p>
            <a:pPr algn="ctr">
              <a:defRPr/>
            </a:pPr>
            <a:r>
              <a:rPr lang="en-US" dirty="0">
                <a:latin typeface="+mn-lt"/>
                <a:sym typeface="Symbol" charset="2"/>
              </a:rPr>
              <a:t>No bending</a:t>
            </a:r>
          </a:p>
          <a:p>
            <a:pPr algn="ctr">
              <a:defRPr/>
            </a:pPr>
            <a:r>
              <a:rPr lang="en-US" dirty="0">
                <a:latin typeface="+mn-lt"/>
                <a:sym typeface="Symbol" charset="2"/>
              </a:rPr>
              <a:t>magnet</a:t>
            </a:r>
            <a:endParaRPr lang="en-US" dirty="0">
              <a:latin typeface="+mn-lt"/>
            </a:endParaRPr>
          </a:p>
        </p:txBody>
      </p:sp>
      <p:sp>
        <p:nvSpPr>
          <p:cNvPr id="23557" name="Line 6"/>
          <p:cNvSpPr>
            <a:spLocks noChangeShapeType="1"/>
          </p:cNvSpPr>
          <p:nvPr/>
        </p:nvSpPr>
        <p:spPr bwMode="auto">
          <a:xfrm>
            <a:off x="4356100" y="2852738"/>
            <a:ext cx="0" cy="914400"/>
          </a:xfrm>
          <a:prstGeom prst="line">
            <a:avLst/>
          </a:prstGeom>
          <a:noFill/>
          <a:ln w="76200">
            <a:solidFill>
              <a:srgbClr val="FF3300"/>
            </a:solidFill>
            <a:prstDash val="sysDot"/>
            <a:round/>
            <a:headEnd type="none" w="sm" len="sm"/>
            <a:tailEnd type="none" w="sm" len="sm"/>
          </a:ln>
        </p:spPr>
        <p:txBody>
          <a:bodyPr wrap="none" anchor="ctr"/>
          <a:lstStyle/>
          <a:p>
            <a:endParaRPr lang="it-IT"/>
          </a:p>
        </p:txBody>
      </p:sp>
    </p:spTree>
    <p:extLst>
      <p:ext uri="{BB962C8B-B14F-4D97-AF65-F5344CB8AC3E}">
        <p14:creationId xmlns:p14="http://schemas.microsoft.com/office/powerpoint/2010/main" val="83381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7E75BCDA-A68B-6145-8EED-610F1E0A3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334125"/>
          </a:xfrm>
          <a:prstGeom prst="rect">
            <a:avLst/>
          </a:prstGeom>
          <a:noFill/>
          <a:ln>
            <a:noFill/>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Segnaposto numero diapositiva 1">
            <a:extLst>
              <a:ext uri="{FF2B5EF4-FFF2-40B4-BE49-F238E27FC236}">
                <a16:creationId xmlns:a16="http://schemas.microsoft.com/office/drawing/2014/main" id="{3EEF50EF-2806-004B-A97F-E704F9A2AEC5}"/>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49C1E1CE-FC34-2D49-9CF7-C22E5A823EDC}" type="slidenum">
              <a:rPr lang="it-IT" altLang="it-IT" sz="1400"/>
              <a:pPr>
                <a:spcBef>
                  <a:spcPct val="0"/>
                </a:spcBef>
                <a:buFontTx/>
                <a:buNone/>
              </a:pPr>
              <a:t>8</a:t>
            </a:fld>
            <a:endParaRPr lang="it-IT" altLang="it-IT" sz="1400"/>
          </a:p>
        </p:txBody>
      </p:sp>
      <p:sp>
        <p:nvSpPr>
          <p:cNvPr id="47107" name="CasellaDiTesto 1">
            <a:extLst>
              <a:ext uri="{FF2B5EF4-FFF2-40B4-BE49-F238E27FC236}">
                <a16:creationId xmlns:a16="http://schemas.microsoft.com/office/drawing/2014/main" id="{207EBADB-F97D-C94E-A21F-990DD178E28D}"/>
              </a:ext>
            </a:extLst>
          </p:cNvPr>
          <p:cNvSpPr txBox="1">
            <a:spLocks noChangeArrowheads="1"/>
          </p:cNvSpPr>
          <p:nvPr/>
        </p:nvSpPr>
        <p:spPr bwMode="auto">
          <a:xfrm>
            <a:off x="250825" y="6327775"/>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solidFill>
                  <a:srgbClr val="3333CC"/>
                </a:solidFill>
                <a:latin typeface="Palatino" pitchFamily="2" charset="77"/>
              </a:rPr>
              <a:t>Courtesy of Mike Craddock</a:t>
            </a:r>
          </a:p>
        </p:txBody>
      </p:sp>
    </p:spTree>
    <p:extLst>
      <p:ext uri="{BB962C8B-B14F-4D97-AF65-F5344CB8AC3E}">
        <p14:creationId xmlns:p14="http://schemas.microsoft.com/office/powerpoint/2010/main" val="369600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8264"/>
            <a:ext cx="8229600" cy="1399032"/>
          </a:xfrm>
        </p:spPr>
        <p:txBody>
          <a:bodyPr/>
          <a:lstStyle/>
          <a:p>
            <a:pPr marL="484632" fontAlgn="auto">
              <a:spcAft>
                <a:spcPts val="0"/>
              </a:spcAft>
              <a:defRPr/>
            </a:pPr>
            <a:r>
              <a:rPr lang="en-US" sz="4000" dirty="0">
                <a:solidFill>
                  <a:schemeClr val="accent1">
                    <a:tint val="83000"/>
                    <a:satMod val="150000"/>
                  </a:schemeClr>
                </a:solidFill>
              </a:rPr>
              <a:t>Electron Accelerators</a:t>
            </a:r>
          </a:p>
        </p:txBody>
      </p:sp>
      <p:sp>
        <p:nvSpPr>
          <p:cNvPr id="25602" name="Rectangle 3"/>
          <p:cNvSpPr>
            <a:spLocks noGrp="1" noChangeArrowheads="1"/>
          </p:cNvSpPr>
          <p:nvPr>
            <p:ph type="body" idx="1"/>
          </p:nvPr>
        </p:nvSpPr>
        <p:spPr>
          <a:xfrm>
            <a:off x="688975" y="1196975"/>
            <a:ext cx="5467350" cy="647700"/>
          </a:xfrm>
        </p:spPr>
        <p:txBody>
          <a:bodyPr/>
          <a:lstStyle/>
          <a:p>
            <a:r>
              <a:rPr lang="en-US"/>
              <a:t>18 MV long waveguide</a:t>
            </a:r>
          </a:p>
        </p:txBody>
      </p:sp>
      <p:grpSp>
        <p:nvGrpSpPr>
          <p:cNvPr id="25603" name="Gruppo 1"/>
          <p:cNvGrpSpPr>
            <a:grpSpLocks/>
          </p:cNvGrpSpPr>
          <p:nvPr/>
        </p:nvGrpSpPr>
        <p:grpSpPr bwMode="auto">
          <a:xfrm>
            <a:off x="787400" y="1844675"/>
            <a:ext cx="7581900" cy="4678363"/>
            <a:chOff x="787108" y="1844824"/>
            <a:chExt cx="7582380" cy="4677544"/>
          </a:xfrm>
        </p:grpSpPr>
        <p:pic>
          <p:nvPicPr>
            <p:cNvPr id="25604" name="Picture 2" descr="Linnacschema4"/>
            <p:cNvPicPr>
              <a:picLocks noChangeAspect="1" noChangeArrowheads="1"/>
            </p:cNvPicPr>
            <p:nvPr/>
          </p:nvPicPr>
          <p:blipFill>
            <a:blip r:embed="rId3"/>
            <a:srcRect/>
            <a:stretch>
              <a:fillRect/>
            </a:stretch>
          </p:blipFill>
          <p:spPr bwMode="auto">
            <a:xfrm>
              <a:off x="787108" y="1844824"/>
              <a:ext cx="7582380" cy="4677544"/>
            </a:xfrm>
            <a:prstGeom prst="rect">
              <a:avLst/>
            </a:prstGeom>
            <a:noFill/>
            <a:ln w="38100">
              <a:solidFill>
                <a:srgbClr val="92D050"/>
              </a:solidFill>
              <a:miter lim="800000"/>
              <a:headEnd/>
              <a:tailEnd/>
            </a:ln>
          </p:spPr>
        </p:pic>
        <p:sp>
          <p:nvSpPr>
            <p:cNvPr id="25605" name="Line 5"/>
            <p:cNvSpPr>
              <a:spLocks noChangeShapeType="1"/>
            </p:cNvSpPr>
            <p:nvPr/>
          </p:nvSpPr>
          <p:spPr bwMode="auto">
            <a:xfrm flipV="1">
              <a:off x="3275856" y="2893412"/>
              <a:ext cx="2592288" cy="72008"/>
            </a:xfrm>
            <a:prstGeom prst="line">
              <a:avLst/>
            </a:prstGeom>
            <a:noFill/>
            <a:ln w="76200">
              <a:solidFill>
                <a:srgbClr val="FF3300"/>
              </a:solidFill>
              <a:prstDash val="sysDot"/>
              <a:round/>
              <a:headEnd type="none" w="sm" len="sm"/>
              <a:tailEnd type="none" w="sm" len="sm"/>
            </a:ln>
          </p:spPr>
          <p:txBody>
            <a:bodyPr wrap="none" anchor="ctr"/>
            <a:lstStyle/>
            <a:p>
              <a:endParaRPr lang="it-IT"/>
            </a:p>
          </p:txBody>
        </p:sp>
      </p:grpSp>
    </p:spTree>
    <p:extLst>
      <p:ext uri="{BB962C8B-B14F-4D97-AF65-F5344CB8AC3E}">
        <p14:creationId xmlns:p14="http://schemas.microsoft.com/office/powerpoint/2010/main" val="25191023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267494"/>
            <a:ext cx="8229600" cy="1399032"/>
          </a:xfrm>
        </p:spPr>
        <p:txBody>
          <a:bodyPr/>
          <a:lstStyle/>
          <a:p>
            <a:pPr fontAlgn="auto">
              <a:spcAft>
                <a:spcPts val="0"/>
              </a:spcAft>
              <a:defRPr/>
            </a:pPr>
            <a:r>
              <a:rPr lang="en-US" sz="3600">
                <a:solidFill>
                  <a:schemeClr val="accent1">
                    <a:tint val="83000"/>
                    <a:satMod val="150000"/>
                  </a:schemeClr>
                </a:solidFill>
              </a:rPr>
              <a:t>Photon percentage depth dose comparison</a:t>
            </a:r>
            <a:endParaRPr lang="en-US">
              <a:solidFill>
                <a:schemeClr val="accent1">
                  <a:tint val="83000"/>
                  <a:satMod val="150000"/>
                </a:schemeClr>
              </a:solidFill>
            </a:endParaRPr>
          </a:p>
        </p:txBody>
      </p:sp>
      <p:grpSp>
        <p:nvGrpSpPr>
          <p:cNvPr id="1073" name="Group 8"/>
          <p:cNvGrpSpPr>
            <a:grpSpLocks/>
          </p:cNvGrpSpPr>
          <p:nvPr/>
        </p:nvGrpSpPr>
        <p:grpSpPr bwMode="auto">
          <a:xfrm>
            <a:off x="533400" y="2516188"/>
            <a:ext cx="8077200" cy="2641600"/>
            <a:chOff x="576" y="2763"/>
            <a:chExt cx="5088" cy="1557"/>
          </a:xfrm>
        </p:grpSpPr>
        <p:pic>
          <p:nvPicPr>
            <p:cNvPr id="1079" name="Picture 9" descr="D:\Jake\PDD-photons.jpg"/>
            <p:cNvPicPr>
              <a:picLocks noChangeAspect="1" noChangeArrowheads="1"/>
            </p:cNvPicPr>
            <p:nvPr/>
          </p:nvPicPr>
          <p:blipFill>
            <a:blip r:embed="rId3"/>
            <a:srcRect/>
            <a:stretch>
              <a:fillRect/>
            </a:stretch>
          </p:blipFill>
          <p:spPr bwMode="auto">
            <a:xfrm>
              <a:off x="576" y="2763"/>
              <a:ext cx="2496" cy="1557"/>
            </a:xfrm>
            <a:prstGeom prst="rect">
              <a:avLst/>
            </a:prstGeom>
            <a:noFill/>
            <a:ln w="38100">
              <a:solidFill>
                <a:srgbClr val="FFC000"/>
              </a:solidFill>
              <a:miter lim="800000"/>
              <a:headEnd/>
              <a:tailEnd/>
            </a:ln>
          </p:spPr>
        </p:pic>
        <p:pic>
          <p:nvPicPr>
            <p:cNvPr id="1080" name="Picture 10" descr="D:\Jake\PDD-electrons.jpg"/>
            <p:cNvPicPr>
              <a:picLocks noChangeAspect="1" noChangeArrowheads="1"/>
            </p:cNvPicPr>
            <p:nvPr/>
          </p:nvPicPr>
          <p:blipFill>
            <a:blip r:embed="rId4"/>
            <a:srcRect/>
            <a:stretch>
              <a:fillRect/>
            </a:stretch>
          </p:blipFill>
          <p:spPr bwMode="auto">
            <a:xfrm>
              <a:off x="3216" y="2777"/>
              <a:ext cx="2448" cy="1543"/>
            </a:xfrm>
            <a:prstGeom prst="rect">
              <a:avLst/>
            </a:prstGeom>
            <a:noFill/>
            <a:ln w="38100">
              <a:solidFill>
                <a:srgbClr val="FFC000"/>
              </a:solidFill>
              <a:miter lim="800000"/>
              <a:headEnd/>
              <a:tailEnd/>
            </a:ln>
          </p:spPr>
        </p:pic>
        <p:graphicFrame>
          <p:nvGraphicFramePr>
            <p:cNvPr id="1071" name="Object 47"/>
            <p:cNvGraphicFramePr>
              <a:graphicFrameLocks noChangeAspect="1"/>
            </p:cNvGraphicFramePr>
            <p:nvPr/>
          </p:nvGraphicFramePr>
          <p:xfrm>
            <a:off x="4800" y="3120"/>
            <a:ext cx="637" cy="864"/>
          </p:xfrm>
          <a:graphic>
            <a:graphicData uri="http://schemas.openxmlformats.org/presentationml/2006/ole">
              <mc:AlternateContent xmlns:mc="http://schemas.openxmlformats.org/markup-compatibility/2006">
                <mc:Choice xmlns:v="urn:schemas-microsoft-com:vml" Requires="v">
                  <p:oleObj name="Bitmap Image" r:id="rId5" imgW="2114754" imgH="2866739" progId="PBrush">
                    <p:embed/>
                  </p:oleObj>
                </mc:Choice>
                <mc:Fallback>
                  <p:oleObj name="Bitmap Image" r:id="rId5" imgW="2114754" imgH="2866739" progId="PBrush">
                    <p:embed/>
                    <p:pic>
                      <p:nvPicPr>
                        <p:cNvPr id="1071"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 y="3120"/>
                          <a:ext cx="637"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74" name="Rectangle 12"/>
          <p:cNvSpPr>
            <a:spLocks noGrp="1" noChangeArrowheads="1"/>
          </p:cNvSpPr>
          <p:nvPr>
            <p:ph type="body" sz="half" idx="1"/>
          </p:nvPr>
        </p:nvSpPr>
        <p:spPr>
          <a:xfrm>
            <a:off x="688975" y="1938338"/>
            <a:ext cx="3806825" cy="1643062"/>
          </a:xfrm>
        </p:spPr>
        <p:txBody>
          <a:bodyPr/>
          <a:lstStyle/>
          <a:p>
            <a:r>
              <a:rPr lang="en-US"/>
              <a:t>PHOTONS</a:t>
            </a:r>
          </a:p>
        </p:txBody>
      </p:sp>
      <p:sp>
        <p:nvSpPr>
          <p:cNvPr id="173069" name="Rectangle 13"/>
          <p:cNvSpPr>
            <a:spLocks noGrp="1" noChangeArrowheads="1"/>
          </p:cNvSpPr>
          <p:nvPr>
            <p:ph type="body" sz="half" idx="2"/>
          </p:nvPr>
        </p:nvSpPr>
        <p:spPr>
          <a:xfrm>
            <a:off x="4648200" y="1916113"/>
            <a:ext cx="4038600" cy="649287"/>
          </a:xfrm>
        </p:spPr>
        <p:txBody>
          <a:bodyPr>
            <a:normAutofit/>
          </a:bodyPr>
          <a:lstStyle/>
          <a:p>
            <a:pPr marL="448056" indent="-384048" fontAlgn="auto">
              <a:spcAft>
                <a:spcPts val="0"/>
              </a:spcAft>
              <a:buFont typeface="Wingdings 2"/>
              <a:buChar char=""/>
              <a:defRPr/>
            </a:pPr>
            <a:r>
              <a:rPr lang="en-US" dirty="0"/>
              <a:t>ELECTRONS</a:t>
            </a:r>
          </a:p>
          <a:p>
            <a:pPr marL="64008" indent="0" fontAlgn="auto">
              <a:spcAft>
                <a:spcPts val="0"/>
              </a:spcAft>
              <a:buFont typeface="Wingdings 2"/>
              <a:buNone/>
              <a:defRPr/>
            </a:pPr>
            <a:endParaRPr lang="en-US" sz="1200" dirty="0"/>
          </a:p>
        </p:txBody>
      </p:sp>
      <p:sp>
        <p:nvSpPr>
          <p:cNvPr id="1076" name="Text Box 14"/>
          <p:cNvSpPr txBox="1">
            <a:spLocks noChangeArrowheads="1"/>
          </p:cNvSpPr>
          <p:nvPr/>
        </p:nvSpPr>
        <p:spPr bwMode="auto">
          <a:xfrm>
            <a:off x="3657600" y="5562600"/>
            <a:ext cx="1851789" cy="461665"/>
          </a:xfrm>
          <a:prstGeom prst="rect">
            <a:avLst/>
          </a:prstGeom>
          <a:solidFill>
            <a:schemeClr val="folHlink"/>
          </a:solidFill>
          <a:ln w="57150">
            <a:solidFill>
              <a:srgbClr val="FFC000"/>
            </a:solidFill>
            <a:miter lim="800000"/>
            <a:headEnd type="none" w="sm" len="sm"/>
            <a:tailEnd type="none" w="sm" len="sm"/>
          </a:ln>
        </p:spPr>
        <p:txBody>
          <a:bodyPr wrap="none">
            <a:spAutoFit/>
          </a:bodyPr>
          <a:lstStyle/>
          <a:p>
            <a:r>
              <a:rPr lang="en-US" sz="2400" b="1" dirty="0" err="1">
                <a:solidFill>
                  <a:srgbClr val="FF0000"/>
                </a:solidFill>
                <a:latin typeface="Times New Roman" pitchFamily="18" charset="0"/>
                <a:ea typeface="ＭＳ Ｐゴシック"/>
                <a:cs typeface="ＭＳ Ｐゴシック"/>
              </a:rPr>
              <a:t>Linac</a:t>
            </a:r>
            <a:r>
              <a:rPr lang="en-US" sz="2400" b="1" dirty="0">
                <a:solidFill>
                  <a:srgbClr val="FF0000"/>
                </a:solidFill>
                <a:latin typeface="Times New Roman" pitchFamily="18" charset="0"/>
                <a:ea typeface="ＭＳ Ｐゴシック"/>
                <a:cs typeface="ＭＳ Ｐゴシック"/>
              </a:rPr>
              <a:t> beams</a:t>
            </a:r>
          </a:p>
        </p:txBody>
      </p:sp>
      <p:sp>
        <p:nvSpPr>
          <p:cNvPr id="1077" name="Line 15"/>
          <p:cNvSpPr>
            <a:spLocks noChangeShapeType="1"/>
          </p:cNvSpPr>
          <p:nvPr/>
        </p:nvSpPr>
        <p:spPr bwMode="auto">
          <a:xfrm flipH="1" flipV="1">
            <a:off x="3124200" y="3886200"/>
            <a:ext cx="914400" cy="1676400"/>
          </a:xfrm>
          <a:prstGeom prst="line">
            <a:avLst/>
          </a:prstGeom>
          <a:noFill/>
          <a:ln w="57150">
            <a:solidFill>
              <a:srgbClr val="FFC000"/>
            </a:solidFill>
            <a:round/>
            <a:headEnd type="none" w="sm" len="sm"/>
            <a:tailEnd type="triangle" w="med" len="med"/>
          </a:ln>
        </p:spPr>
        <p:txBody>
          <a:bodyPr wrap="none" anchor="ctr"/>
          <a:lstStyle/>
          <a:p>
            <a:endParaRPr lang="it-IT"/>
          </a:p>
        </p:txBody>
      </p:sp>
      <p:sp>
        <p:nvSpPr>
          <p:cNvPr id="1078" name="Line 16"/>
          <p:cNvSpPr>
            <a:spLocks noChangeShapeType="1"/>
          </p:cNvSpPr>
          <p:nvPr/>
        </p:nvSpPr>
        <p:spPr bwMode="auto">
          <a:xfrm flipV="1">
            <a:off x="4800600" y="4953000"/>
            <a:ext cx="533400" cy="609600"/>
          </a:xfrm>
          <a:prstGeom prst="line">
            <a:avLst/>
          </a:prstGeom>
          <a:noFill/>
          <a:ln w="57150">
            <a:solidFill>
              <a:srgbClr val="FFC000"/>
            </a:solidFill>
            <a:round/>
            <a:headEnd type="none" w="sm" len="sm"/>
            <a:tailEnd type="triangle" w="med" len="med"/>
          </a:ln>
        </p:spPr>
        <p:txBody>
          <a:bodyPr wrap="none" anchor="ctr"/>
          <a:lstStyle/>
          <a:p>
            <a:endParaRPr lang="it-IT"/>
          </a:p>
        </p:txBody>
      </p:sp>
    </p:spTree>
    <p:extLst>
      <p:ext uri="{BB962C8B-B14F-4D97-AF65-F5344CB8AC3E}">
        <p14:creationId xmlns:p14="http://schemas.microsoft.com/office/powerpoint/2010/main" val="10856889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43408"/>
            <a:ext cx="8229600" cy="1399032"/>
          </a:xfrm>
        </p:spPr>
        <p:txBody>
          <a:bodyPr/>
          <a:lstStyle/>
          <a:p>
            <a:pPr marL="484632" fontAlgn="auto">
              <a:spcAft>
                <a:spcPts val="0"/>
              </a:spcAft>
              <a:defRPr/>
            </a:pPr>
            <a:r>
              <a:rPr lang="it-IT" dirty="0">
                <a:solidFill>
                  <a:schemeClr val="accent1">
                    <a:tint val="83000"/>
                    <a:satMod val="150000"/>
                  </a:schemeClr>
                </a:solidFill>
              </a:rPr>
              <a:t>Componenti di un LINAC</a:t>
            </a:r>
          </a:p>
        </p:txBody>
      </p:sp>
      <p:sp>
        <p:nvSpPr>
          <p:cNvPr id="9" name="Segnaposto contenuto 8"/>
          <p:cNvSpPr>
            <a:spLocks noGrp="1"/>
          </p:cNvSpPr>
          <p:nvPr>
            <p:ph idx="1"/>
          </p:nvPr>
        </p:nvSpPr>
        <p:spPr>
          <a:xfrm>
            <a:off x="468313" y="908050"/>
            <a:ext cx="5992812" cy="2665413"/>
          </a:xfrm>
        </p:spPr>
        <p:txBody>
          <a:bodyPr>
            <a:noAutofit/>
          </a:bodyPr>
          <a:lstStyle/>
          <a:p>
            <a:pPr marL="64008" indent="0" fontAlgn="auto">
              <a:spcAft>
                <a:spcPts val="0"/>
              </a:spcAft>
              <a:buFont typeface="Wingdings 2"/>
              <a:buNone/>
              <a:defRPr/>
            </a:pPr>
            <a:r>
              <a:rPr lang="it-IT" sz="2000" dirty="0"/>
              <a:t>Le cinque sezioni principali di un </a:t>
            </a:r>
            <a:r>
              <a:rPr lang="it-IT" sz="2000" dirty="0" err="1"/>
              <a:t>linac</a:t>
            </a:r>
            <a:r>
              <a:rPr lang="it-IT" sz="2000" dirty="0"/>
              <a:t> sono:</a:t>
            </a:r>
          </a:p>
          <a:p>
            <a:pPr marL="448056" indent="-384048" fontAlgn="auto">
              <a:spcAft>
                <a:spcPts val="0"/>
              </a:spcAft>
              <a:buFont typeface="Wingdings 2"/>
              <a:buChar char=""/>
              <a:defRPr/>
            </a:pPr>
            <a:r>
              <a:rPr lang="it-IT" sz="2000" dirty="0" err="1"/>
              <a:t>Gantry</a:t>
            </a:r>
            <a:r>
              <a:rPr lang="it-IT" sz="2000" dirty="0"/>
              <a:t>;</a:t>
            </a:r>
          </a:p>
          <a:p>
            <a:pPr marL="448056" indent="-384048" fontAlgn="auto">
              <a:spcAft>
                <a:spcPts val="0"/>
              </a:spcAft>
              <a:buFont typeface="Wingdings 2"/>
              <a:buChar char=""/>
              <a:defRPr/>
            </a:pPr>
            <a:r>
              <a:rPr lang="it-IT" sz="2000" dirty="0" err="1"/>
              <a:t>Gantry</a:t>
            </a:r>
            <a:r>
              <a:rPr lang="it-IT" sz="2000" dirty="0"/>
              <a:t> stand o supporto;</a:t>
            </a:r>
          </a:p>
          <a:p>
            <a:pPr marL="448056" indent="-384048" fontAlgn="auto">
              <a:spcAft>
                <a:spcPts val="0"/>
              </a:spcAft>
              <a:buFont typeface="Wingdings 2"/>
              <a:buChar char=""/>
              <a:defRPr/>
            </a:pPr>
            <a:r>
              <a:rPr lang="it-IT" sz="2000" dirty="0"/>
              <a:t>Modulator cabinet;</a:t>
            </a:r>
          </a:p>
          <a:p>
            <a:pPr marL="448056" indent="-384048" fontAlgn="auto">
              <a:spcAft>
                <a:spcPts val="0"/>
              </a:spcAft>
              <a:buFont typeface="Wingdings 2"/>
              <a:buChar char=""/>
              <a:defRPr/>
            </a:pPr>
            <a:r>
              <a:rPr lang="it-IT" sz="2000" dirty="0"/>
              <a:t>Supporti per il paziente;</a:t>
            </a:r>
          </a:p>
          <a:p>
            <a:pPr marL="448056" indent="-384048" fontAlgn="auto">
              <a:spcAft>
                <a:spcPts val="0"/>
              </a:spcAft>
              <a:buFont typeface="Wingdings 2"/>
              <a:buChar char=""/>
              <a:defRPr/>
            </a:pPr>
            <a:r>
              <a:rPr lang="it-IT" sz="2000" dirty="0"/>
              <a:t>Console di controllo.</a:t>
            </a:r>
          </a:p>
        </p:txBody>
      </p:sp>
      <p:pic>
        <p:nvPicPr>
          <p:cNvPr id="30723" name="Picture 3" descr="C:\atoto\book\IAEA\slides\mod05BEBEq\Linacdraw.jpg"/>
          <p:cNvPicPr>
            <a:picLocks noChangeAspect="1" noChangeArrowheads="1"/>
          </p:cNvPicPr>
          <p:nvPr/>
        </p:nvPicPr>
        <p:blipFill>
          <a:blip r:embed="rId2"/>
          <a:srcRect/>
          <a:stretch>
            <a:fillRect/>
          </a:stretch>
        </p:blipFill>
        <p:spPr bwMode="auto">
          <a:xfrm>
            <a:off x="3708400" y="2833688"/>
            <a:ext cx="5038725" cy="3830637"/>
          </a:xfrm>
          <a:prstGeom prst="rect">
            <a:avLst/>
          </a:prstGeom>
          <a:noFill/>
          <a:ln w="57150">
            <a:solidFill>
              <a:srgbClr val="92D050"/>
            </a:solidFill>
            <a:miter lim="800000"/>
            <a:headEnd/>
            <a:tailEnd/>
          </a:ln>
        </p:spPr>
      </p:pic>
    </p:spTree>
    <p:extLst>
      <p:ext uri="{BB962C8B-B14F-4D97-AF65-F5344CB8AC3E}">
        <p14:creationId xmlns:p14="http://schemas.microsoft.com/office/powerpoint/2010/main" val="2999848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848" y="373832"/>
            <a:ext cx="4103688" cy="1399032"/>
          </a:xfrm>
        </p:spPr>
        <p:txBody>
          <a:bodyPr/>
          <a:lstStyle/>
          <a:p>
            <a:pPr marL="484632" fontAlgn="auto">
              <a:spcAft>
                <a:spcPts val="0"/>
              </a:spcAft>
              <a:defRPr/>
            </a:pPr>
            <a:r>
              <a:rPr lang="it-IT" dirty="0" err="1">
                <a:solidFill>
                  <a:schemeClr val="accent1">
                    <a:tint val="83000"/>
                    <a:satMod val="150000"/>
                  </a:schemeClr>
                </a:solidFill>
              </a:rPr>
              <a:t>Gantry</a:t>
            </a:r>
            <a:endParaRPr lang="it-IT" dirty="0">
              <a:solidFill>
                <a:schemeClr val="accent1">
                  <a:tint val="83000"/>
                  <a:satMod val="150000"/>
                </a:schemeClr>
              </a:solidFill>
            </a:endParaRPr>
          </a:p>
        </p:txBody>
      </p:sp>
      <p:sp>
        <p:nvSpPr>
          <p:cNvPr id="5" name="Segnaposto contenuto 4"/>
          <p:cNvSpPr>
            <a:spLocks noGrp="1"/>
          </p:cNvSpPr>
          <p:nvPr>
            <p:ph idx="1"/>
          </p:nvPr>
        </p:nvSpPr>
        <p:spPr>
          <a:xfrm>
            <a:off x="406400" y="2060575"/>
            <a:ext cx="4103688" cy="1655763"/>
          </a:xfrm>
        </p:spPr>
        <p:txBody>
          <a:bodyPr>
            <a:normAutofit/>
          </a:bodyPr>
          <a:lstStyle/>
          <a:p>
            <a:pPr marL="64008" indent="0" fontAlgn="auto">
              <a:spcAft>
                <a:spcPts val="0"/>
              </a:spcAft>
              <a:buFont typeface="Wingdings 2"/>
              <a:buNone/>
              <a:defRPr/>
            </a:pPr>
            <a:r>
              <a:rPr lang="it-IT" sz="2000" dirty="0"/>
              <a:t>Il </a:t>
            </a:r>
            <a:r>
              <a:rPr lang="it-IT" sz="2000" dirty="0" err="1"/>
              <a:t>gantry</a:t>
            </a:r>
            <a:r>
              <a:rPr lang="it-IT" sz="2000" dirty="0"/>
              <a:t> consiste di:</a:t>
            </a:r>
          </a:p>
          <a:p>
            <a:pPr marL="448056" indent="-384048" fontAlgn="auto">
              <a:spcAft>
                <a:spcPts val="0"/>
              </a:spcAft>
              <a:buFont typeface="Wingdings 2"/>
              <a:buChar char=""/>
              <a:defRPr/>
            </a:pPr>
            <a:r>
              <a:rPr lang="it-IT" sz="2000" dirty="0"/>
              <a:t>Electron </a:t>
            </a:r>
            <a:r>
              <a:rPr lang="it-IT" sz="2000" dirty="0" err="1"/>
              <a:t>Gun</a:t>
            </a:r>
            <a:endParaRPr lang="it-IT" sz="2000" dirty="0"/>
          </a:p>
          <a:p>
            <a:pPr marL="448056" indent="-384048" fontAlgn="auto">
              <a:spcAft>
                <a:spcPts val="0"/>
              </a:spcAft>
              <a:buFont typeface="Wingdings 2"/>
              <a:buChar char=""/>
              <a:defRPr/>
            </a:pPr>
            <a:r>
              <a:rPr lang="it-IT" sz="2000" dirty="0"/>
              <a:t>Struttura accelerante</a:t>
            </a:r>
          </a:p>
          <a:p>
            <a:pPr marL="448056" indent="-384048" fontAlgn="auto">
              <a:spcAft>
                <a:spcPts val="0"/>
              </a:spcAft>
              <a:buFont typeface="Wingdings 2"/>
              <a:buChar char=""/>
              <a:defRPr/>
            </a:pPr>
            <a:r>
              <a:rPr lang="it-IT" sz="2000" dirty="0"/>
              <a:t>Testata</a:t>
            </a:r>
          </a:p>
        </p:txBody>
      </p:sp>
      <p:sp>
        <p:nvSpPr>
          <p:cNvPr id="4" name="CasellaDiTesto 3"/>
          <p:cNvSpPr txBox="1"/>
          <p:nvPr/>
        </p:nvSpPr>
        <p:spPr>
          <a:xfrm>
            <a:off x="395288" y="5273675"/>
            <a:ext cx="8229600" cy="1323975"/>
          </a:xfrm>
          <a:prstGeom prst="rect">
            <a:avLst/>
          </a:prstGeom>
          <a:noFill/>
        </p:spPr>
        <p:txBody>
          <a:bodyPr>
            <a:spAutoFit/>
          </a:bodyPr>
          <a:lstStyle/>
          <a:p>
            <a:pPr algn="just">
              <a:defRPr/>
            </a:pPr>
            <a:r>
              <a:rPr lang="it-IT" sz="2000" dirty="0">
                <a:latin typeface="+mn-lt"/>
              </a:rPr>
              <a:t>Gli elettroni vengono emessi </a:t>
            </a:r>
            <a:r>
              <a:rPr lang="it-IT" sz="2000" dirty="0" err="1">
                <a:latin typeface="+mn-lt"/>
              </a:rPr>
              <a:t>termoionicamente</a:t>
            </a:r>
            <a:r>
              <a:rPr lang="it-IT" sz="2000" dirty="0">
                <a:latin typeface="+mn-lt"/>
              </a:rPr>
              <a:t> da un catodo, focalizzati in un </a:t>
            </a:r>
            <a:r>
              <a:rPr lang="it-IT" sz="2000" dirty="0" err="1">
                <a:latin typeface="+mn-lt"/>
              </a:rPr>
              <a:t>pencil</a:t>
            </a:r>
            <a:r>
              <a:rPr lang="it-IT" sz="2000" dirty="0">
                <a:latin typeface="+mn-lt"/>
              </a:rPr>
              <a:t> </a:t>
            </a:r>
            <a:r>
              <a:rPr lang="it-IT" sz="2000" dirty="0" err="1">
                <a:latin typeface="+mn-lt"/>
              </a:rPr>
              <a:t>beam</a:t>
            </a:r>
            <a:r>
              <a:rPr lang="it-IT" sz="2000" dirty="0">
                <a:latin typeface="+mn-lt"/>
              </a:rPr>
              <a:t> attraverso un elettrodo focalizzante e accelerati verso un anodo perforato attraverso il quale entrano nella guida d’onda.</a:t>
            </a:r>
          </a:p>
        </p:txBody>
      </p:sp>
      <p:pic>
        <p:nvPicPr>
          <p:cNvPr id="33796" name="Picture 2"/>
          <p:cNvPicPr>
            <a:picLocks noChangeAspect="1" noChangeArrowheads="1"/>
          </p:cNvPicPr>
          <p:nvPr/>
        </p:nvPicPr>
        <p:blipFill>
          <a:blip r:embed="rId2"/>
          <a:srcRect/>
          <a:stretch>
            <a:fillRect/>
          </a:stretch>
        </p:blipFill>
        <p:spPr bwMode="auto">
          <a:xfrm>
            <a:off x="4633913" y="404813"/>
            <a:ext cx="3651250" cy="4283075"/>
          </a:xfrm>
          <a:prstGeom prst="rect">
            <a:avLst/>
          </a:prstGeom>
          <a:noFill/>
          <a:ln w="38100">
            <a:solidFill>
              <a:srgbClr val="FFC000"/>
            </a:solidFill>
            <a:miter lim="800000"/>
            <a:headEnd/>
            <a:tailEnd/>
          </a:ln>
        </p:spPr>
      </p:pic>
      <p:sp>
        <p:nvSpPr>
          <p:cNvPr id="8" name="Titolo 1"/>
          <p:cNvSpPr txBox="1">
            <a:spLocks/>
          </p:cNvSpPr>
          <p:nvPr/>
        </p:nvSpPr>
        <p:spPr>
          <a:xfrm>
            <a:off x="35420" y="3933056"/>
            <a:ext cx="8229600" cy="1399032"/>
          </a:xfrm>
          <a:prstGeom prst="rect">
            <a:avLst/>
          </a:prstGeom>
        </p:spPr>
        <p:txBody>
          <a:bodyPr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defRPr/>
            </a:pPr>
            <a:r>
              <a:rPr lang="it-IT" dirty="0"/>
              <a:t>Electron </a:t>
            </a:r>
            <a:r>
              <a:rPr lang="it-IT" dirty="0" err="1"/>
              <a:t>Gun</a:t>
            </a:r>
            <a:endParaRPr lang="it-IT" dirty="0"/>
          </a:p>
        </p:txBody>
      </p:sp>
    </p:spTree>
    <p:extLst>
      <p:ext uri="{BB962C8B-B14F-4D97-AF65-F5344CB8AC3E}">
        <p14:creationId xmlns:p14="http://schemas.microsoft.com/office/powerpoint/2010/main" val="4193658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contenuto 2"/>
          <p:cNvSpPr>
            <a:spLocks noGrp="1"/>
          </p:cNvSpPr>
          <p:nvPr>
            <p:ph idx="1"/>
          </p:nvPr>
        </p:nvSpPr>
        <p:spPr>
          <a:xfrm>
            <a:off x="179388" y="1052513"/>
            <a:ext cx="8780462" cy="754062"/>
          </a:xfrm>
        </p:spPr>
        <p:txBody>
          <a:bodyPr/>
          <a:lstStyle/>
          <a:p>
            <a:pPr marL="63500" indent="0" algn="just">
              <a:buFont typeface="Wingdings 2" pitchFamily="18" charset="2"/>
              <a:buNone/>
            </a:pPr>
            <a:r>
              <a:rPr lang="it-IT" sz="2000"/>
              <a:t>Può essere montato orizzontalmente (macchine ad alta energia) o verticalmente (macchine a bassa energia)</a:t>
            </a:r>
          </a:p>
        </p:txBody>
      </p:sp>
      <p:sp>
        <p:nvSpPr>
          <p:cNvPr id="4" name="Titolo 3"/>
          <p:cNvSpPr>
            <a:spLocks noGrp="1"/>
          </p:cNvSpPr>
          <p:nvPr>
            <p:ph type="title"/>
          </p:nvPr>
        </p:nvSpPr>
        <p:spPr>
          <a:xfrm>
            <a:off x="457200" y="188640"/>
            <a:ext cx="8229600" cy="738664"/>
          </a:xfrm>
        </p:spPr>
        <p:txBody>
          <a:bodyPr>
            <a:spAutoFit/>
          </a:bodyPr>
          <a:lstStyle/>
          <a:p>
            <a:pPr marL="484632" algn="just" fontAlgn="auto">
              <a:spcAft>
                <a:spcPts val="0"/>
              </a:spcAft>
              <a:defRPr/>
            </a:pPr>
            <a:r>
              <a:rPr lang="it-IT" dirty="0">
                <a:solidFill>
                  <a:schemeClr val="accent1">
                    <a:tint val="83000"/>
                    <a:satMod val="150000"/>
                  </a:schemeClr>
                </a:solidFill>
                <a:effectLst/>
              </a:rPr>
              <a:t>Sistema di iniezione</a:t>
            </a:r>
          </a:p>
        </p:txBody>
      </p:sp>
      <p:pic>
        <p:nvPicPr>
          <p:cNvPr id="34819" name="Picture 2"/>
          <p:cNvPicPr>
            <a:picLocks noChangeAspect="1" noChangeArrowheads="1"/>
          </p:cNvPicPr>
          <p:nvPr/>
        </p:nvPicPr>
        <p:blipFill>
          <a:blip r:embed="rId2"/>
          <a:srcRect/>
          <a:stretch>
            <a:fillRect/>
          </a:stretch>
        </p:blipFill>
        <p:spPr bwMode="auto">
          <a:xfrm>
            <a:off x="366713" y="1916113"/>
            <a:ext cx="4011612" cy="2414587"/>
          </a:xfrm>
          <a:prstGeom prst="rect">
            <a:avLst/>
          </a:prstGeom>
          <a:noFill/>
          <a:ln w="38100">
            <a:solidFill>
              <a:srgbClr val="92D050"/>
            </a:solidFill>
            <a:miter lim="800000"/>
            <a:headEnd/>
            <a:tailEnd/>
          </a:ln>
        </p:spPr>
      </p:pic>
      <p:pic>
        <p:nvPicPr>
          <p:cNvPr id="34820" name="Picture 3"/>
          <p:cNvPicPr>
            <a:picLocks noChangeAspect="1" noChangeArrowheads="1"/>
          </p:cNvPicPr>
          <p:nvPr/>
        </p:nvPicPr>
        <p:blipFill>
          <a:blip r:embed="rId3"/>
          <a:srcRect/>
          <a:stretch>
            <a:fillRect/>
          </a:stretch>
        </p:blipFill>
        <p:spPr bwMode="auto">
          <a:xfrm>
            <a:off x="4716463" y="1901825"/>
            <a:ext cx="4035425" cy="2428875"/>
          </a:xfrm>
          <a:prstGeom prst="rect">
            <a:avLst/>
          </a:prstGeom>
          <a:noFill/>
          <a:ln w="38100">
            <a:solidFill>
              <a:srgbClr val="92D050"/>
            </a:solidFill>
            <a:miter lim="800000"/>
            <a:headEnd/>
            <a:tailEnd/>
          </a:ln>
        </p:spPr>
      </p:pic>
      <p:pic>
        <p:nvPicPr>
          <p:cNvPr id="34821" name="Picture 4"/>
          <p:cNvPicPr>
            <a:picLocks noChangeAspect="1" noChangeArrowheads="1"/>
          </p:cNvPicPr>
          <p:nvPr/>
        </p:nvPicPr>
        <p:blipFill>
          <a:blip r:embed="rId4"/>
          <a:srcRect/>
          <a:stretch>
            <a:fillRect/>
          </a:stretch>
        </p:blipFill>
        <p:spPr bwMode="auto">
          <a:xfrm>
            <a:off x="2484438" y="4433888"/>
            <a:ext cx="4129087" cy="2379662"/>
          </a:xfrm>
          <a:prstGeom prst="rect">
            <a:avLst/>
          </a:prstGeom>
          <a:noFill/>
          <a:ln w="38100">
            <a:solidFill>
              <a:srgbClr val="92D050"/>
            </a:solidFill>
            <a:miter lim="800000"/>
            <a:headEnd/>
            <a:tailEnd/>
          </a:ln>
        </p:spPr>
      </p:pic>
    </p:spTree>
    <p:extLst>
      <p:ext uri="{BB962C8B-B14F-4D97-AF65-F5344CB8AC3E}">
        <p14:creationId xmlns:p14="http://schemas.microsoft.com/office/powerpoint/2010/main" val="2904071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27384"/>
            <a:ext cx="8229600" cy="1399032"/>
          </a:xfrm>
        </p:spPr>
        <p:txBody>
          <a:bodyPr/>
          <a:lstStyle/>
          <a:p>
            <a:pPr marL="484632" fontAlgn="auto">
              <a:spcAft>
                <a:spcPts val="0"/>
              </a:spcAft>
              <a:defRPr/>
            </a:pPr>
            <a:r>
              <a:rPr lang="it-IT" dirty="0">
                <a:solidFill>
                  <a:schemeClr val="accent1">
                    <a:tint val="83000"/>
                    <a:satMod val="150000"/>
                  </a:schemeClr>
                </a:solidFill>
              </a:rPr>
              <a:t>Testata</a:t>
            </a:r>
          </a:p>
        </p:txBody>
      </p:sp>
      <p:sp>
        <p:nvSpPr>
          <p:cNvPr id="35842" name="Segnaposto contenuto 2"/>
          <p:cNvSpPr>
            <a:spLocks noGrp="1"/>
          </p:cNvSpPr>
          <p:nvPr>
            <p:ph idx="1"/>
          </p:nvPr>
        </p:nvSpPr>
        <p:spPr>
          <a:xfrm>
            <a:off x="323850" y="1052513"/>
            <a:ext cx="8569325" cy="1439862"/>
          </a:xfrm>
        </p:spPr>
        <p:txBody>
          <a:bodyPr/>
          <a:lstStyle/>
          <a:p>
            <a:pPr marL="63500" indent="0" algn="just">
              <a:buFont typeface="Wingdings 2" pitchFamily="18" charset="2"/>
              <a:buNone/>
            </a:pPr>
            <a:r>
              <a:rPr lang="it-IT" sz="2000"/>
              <a:t>Nella testata sono collocati i diversi componenti che servono per la produzione, la modulazione e il monitoraggio del fascio.</a:t>
            </a:r>
          </a:p>
          <a:p>
            <a:pPr marL="63500" indent="0" algn="just">
              <a:buFont typeface="Wingdings 2" pitchFamily="18" charset="2"/>
              <a:buNone/>
            </a:pPr>
            <a:r>
              <a:rPr lang="it-IT" sz="2000"/>
              <a:t>Questi componenti sono diversi a seconda che si voglia un fascio clinico di fotoni o di elettroni</a:t>
            </a:r>
          </a:p>
        </p:txBody>
      </p:sp>
      <p:pic>
        <p:nvPicPr>
          <p:cNvPr id="35843" name="Picture 4" descr="46"/>
          <p:cNvPicPr>
            <a:picLocks noChangeAspect="1" noChangeArrowheads="1"/>
          </p:cNvPicPr>
          <p:nvPr/>
        </p:nvPicPr>
        <p:blipFill>
          <a:blip r:embed="rId2"/>
          <a:srcRect l="14116" t="14255" r="38049" b="57805"/>
          <a:stretch>
            <a:fillRect/>
          </a:stretch>
        </p:blipFill>
        <p:spPr bwMode="auto">
          <a:xfrm>
            <a:off x="2236788" y="2492375"/>
            <a:ext cx="4640262" cy="4232275"/>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4536733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3408"/>
            <a:ext cx="8229600" cy="1399032"/>
          </a:xfrm>
        </p:spPr>
        <p:txBody>
          <a:bodyPr/>
          <a:lstStyle/>
          <a:p>
            <a:pPr marL="484632" fontAlgn="auto">
              <a:spcAft>
                <a:spcPts val="0"/>
              </a:spcAft>
              <a:defRPr/>
            </a:pPr>
            <a:r>
              <a:rPr lang="it-IT" dirty="0">
                <a:solidFill>
                  <a:schemeClr val="accent1">
                    <a:tint val="83000"/>
                    <a:satMod val="150000"/>
                  </a:schemeClr>
                </a:solidFill>
              </a:rPr>
              <a:t>Bending </a:t>
            </a:r>
            <a:r>
              <a:rPr lang="it-IT" dirty="0" err="1">
                <a:solidFill>
                  <a:schemeClr val="accent1">
                    <a:tint val="83000"/>
                    <a:satMod val="150000"/>
                  </a:schemeClr>
                </a:solidFill>
              </a:rPr>
              <a:t>Magnet</a:t>
            </a:r>
            <a:endParaRPr lang="it-IT" dirty="0">
              <a:solidFill>
                <a:schemeClr val="accent1">
                  <a:tint val="83000"/>
                  <a:satMod val="150000"/>
                </a:schemeClr>
              </a:solidFill>
            </a:endParaRPr>
          </a:p>
        </p:txBody>
      </p:sp>
      <p:sp>
        <p:nvSpPr>
          <p:cNvPr id="36866" name="Segnaposto contenuto 2"/>
          <p:cNvSpPr>
            <a:spLocks noGrp="1"/>
          </p:cNvSpPr>
          <p:nvPr>
            <p:ph idx="1"/>
          </p:nvPr>
        </p:nvSpPr>
        <p:spPr>
          <a:xfrm>
            <a:off x="250825" y="836613"/>
            <a:ext cx="8642350" cy="1728787"/>
          </a:xfrm>
        </p:spPr>
        <p:txBody>
          <a:bodyPr/>
          <a:lstStyle/>
          <a:p>
            <a:pPr marL="63500" indent="0" algn="just">
              <a:buFont typeface="Wingdings 2" pitchFamily="18" charset="2"/>
              <a:buNone/>
            </a:pPr>
            <a:r>
              <a:rPr lang="it-IT" sz="2000"/>
              <a:t>La guida d’onda è generalmente posta parallelamente all’asse di rotazione del gantry e, quindi, il fascio di elettroni deve essere curvato perché possa passare attraverso la finestra d’uscita.</a:t>
            </a:r>
          </a:p>
          <a:p>
            <a:pPr marL="63500" indent="0" algn="just">
              <a:buFont typeface="Wingdings 2" pitchFamily="18" charset="2"/>
              <a:buNone/>
            </a:pPr>
            <a:r>
              <a:rPr lang="it-IT" sz="2000"/>
              <a:t>Esistono tre tipi di sistemi di curvatura: 90°, 270° (acromatico) e 112.5° (slalom). </a:t>
            </a:r>
          </a:p>
        </p:txBody>
      </p:sp>
      <p:pic>
        <p:nvPicPr>
          <p:cNvPr id="36867" name="Picture 2"/>
          <p:cNvPicPr>
            <a:picLocks noChangeAspect="1" noChangeArrowheads="1"/>
          </p:cNvPicPr>
          <p:nvPr/>
        </p:nvPicPr>
        <p:blipFill>
          <a:blip r:embed="rId2"/>
          <a:srcRect/>
          <a:stretch>
            <a:fillRect/>
          </a:stretch>
        </p:blipFill>
        <p:spPr bwMode="auto">
          <a:xfrm>
            <a:off x="1639888" y="2543175"/>
            <a:ext cx="3201987" cy="2087563"/>
          </a:xfrm>
          <a:prstGeom prst="rect">
            <a:avLst/>
          </a:prstGeom>
          <a:noFill/>
          <a:ln w="38100">
            <a:solidFill>
              <a:srgbClr val="92D050"/>
            </a:solidFill>
            <a:miter lim="800000"/>
            <a:headEnd/>
            <a:tailEnd/>
          </a:ln>
        </p:spPr>
      </p:pic>
      <p:pic>
        <p:nvPicPr>
          <p:cNvPr id="36868" name="Picture 3"/>
          <p:cNvPicPr>
            <a:picLocks noChangeAspect="1" noChangeArrowheads="1"/>
          </p:cNvPicPr>
          <p:nvPr/>
        </p:nvPicPr>
        <p:blipFill>
          <a:blip r:embed="rId3"/>
          <a:srcRect/>
          <a:stretch>
            <a:fillRect/>
          </a:stretch>
        </p:blipFill>
        <p:spPr bwMode="auto">
          <a:xfrm>
            <a:off x="5580063" y="2543175"/>
            <a:ext cx="2417762" cy="2192338"/>
          </a:xfrm>
          <a:prstGeom prst="rect">
            <a:avLst/>
          </a:prstGeom>
          <a:noFill/>
          <a:ln w="38100">
            <a:solidFill>
              <a:srgbClr val="92D050"/>
            </a:solidFill>
            <a:miter lim="800000"/>
            <a:headEnd/>
            <a:tailEnd/>
          </a:ln>
        </p:spPr>
      </p:pic>
      <p:pic>
        <p:nvPicPr>
          <p:cNvPr id="36869" name="Picture 4"/>
          <p:cNvPicPr>
            <a:picLocks noChangeAspect="1" noChangeArrowheads="1"/>
          </p:cNvPicPr>
          <p:nvPr/>
        </p:nvPicPr>
        <p:blipFill>
          <a:blip r:embed="rId4"/>
          <a:srcRect/>
          <a:stretch>
            <a:fillRect/>
          </a:stretch>
        </p:blipFill>
        <p:spPr bwMode="auto">
          <a:xfrm>
            <a:off x="2771775" y="4797425"/>
            <a:ext cx="4141788" cy="1916113"/>
          </a:xfrm>
          <a:prstGeom prst="rect">
            <a:avLst/>
          </a:prstGeom>
          <a:noFill/>
          <a:ln w="38100">
            <a:solidFill>
              <a:srgbClr val="92D050"/>
            </a:solidFill>
            <a:miter lim="800000"/>
            <a:headEnd/>
            <a:tailEnd/>
          </a:ln>
        </p:spPr>
      </p:pic>
    </p:spTree>
    <p:extLst>
      <p:ext uri="{BB962C8B-B14F-4D97-AF65-F5344CB8AC3E}">
        <p14:creationId xmlns:p14="http://schemas.microsoft.com/office/powerpoint/2010/main" val="75870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18864" y="-202280"/>
            <a:ext cx="8229600" cy="1399032"/>
          </a:xfrm>
          <a:prstGeom prst="rect">
            <a:avLst/>
          </a:prstGeom>
        </p:spPr>
        <p:txBody>
          <a:bodyPr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defRPr/>
            </a:pPr>
            <a:r>
              <a:rPr lang="it-IT" dirty="0"/>
              <a:t>X </a:t>
            </a:r>
            <a:r>
              <a:rPr lang="it-IT" dirty="0" err="1"/>
              <a:t>ray</a:t>
            </a:r>
            <a:r>
              <a:rPr lang="it-IT" dirty="0"/>
              <a:t> target</a:t>
            </a:r>
          </a:p>
        </p:txBody>
      </p:sp>
      <p:sp>
        <p:nvSpPr>
          <p:cNvPr id="5" name="CasellaDiTesto 4"/>
          <p:cNvSpPr txBox="1"/>
          <p:nvPr/>
        </p:nvSpPr>
        <p:spPr>
          <a:xfrm>
            <a:off x="323850" y="836613"/>
            <a:ext cx="8569325" cy="3478212"/>
          </a:xfrm>
          <a:prstGeom prst="rect">
            <a:avLst/>
          </a:prstGeom>
          <a:noFill/>
        </p:spPr>
        <p:txBody>
          <a:bodyPr>
            <a:spAutoFit/>
          </a:bodyPr>
          <a:lstStyle/>
          <a:p>
            <a:pPr algn="just">
              <a:defRPr/>
            </a:pPr>
            <a:r>
              <a:rPr lang="it-IT" sz="2000" dirty="0">
                <a:latin typeface="+mn-lt"/>
              </a:rPr>
              <a:t>Per produrre un fascio di fotoni è necessario che gli elettroni incontrino sul loro percorso un bersaglio per la produzione di raggi X.</a:t>
            </a:r>
          </a:p>
          <a:p>
            <a:pPr algn="just">
              <a:defRPr/>
            </a:pPr>
            <a:r>
              <a:rPr lang="it-IT" sz="2000" dirty="0">
                <a:latin typeface="+mn-lt"/>
              </a:rPr>
              <a:t>L’efficienza di produzione dipende sia dal numero atomico del target sia dal suo spessore. All’aumentare dello spessore aumenta l’efficienza di produzione, ma diminuisce l’energia del fascio di fotoni prodotto. </a:t>
            </a:r>
          </a:p>
          <a:p>
            <a:pPr algn="just">
              <a:defRPr/>
            </a:pPr>
            <a:r>
              <a:rPr lang="it-IT" sz="2000" dirty="0">
                <a:latin typeface="+mn-lt"/>
              </a:rPr>
              <a:t>Per energie degli elettroni inferiori a 15 </a:t>
            </a:r>
            <a:r>
              <a:rPr lang="it-IT" sz="2000" dirty="0" err="1">
                <a:latin typeface="+mn-lt"/>
              </a:rPr>
              <a:t>MeV</a:t>
            </a:r>
            <a:r>
              <a:rPr lang="it-IT" sz="2000" dirty="0">
                <a:latin typeface="+mn-lt"/>
              </a:rPr>
              <a:t>, i bersagli ottimali hanno un alto numero atomico Z, mentre per energie superiori ai 15 </a:t>
            </a:r>
            <a:r>
              <a:rPr lang="it-IT" sz="2000" dirty="0" err="1">
                <a:latin typeface="+mn-lt"/>
              </a:rPr>
              <a:t>MeV</a:t>
            </a:r>
            <a:r>
              <a:rPr lang="it-IT" sz="2000" dirty="0">
                <a:latin typeface="+mn-lt"/>
              </a:rPr>
              <a:t> vengono preferiti materiali  che hanno un basso numero atomico.</a:t>
            </a:r>
          </a:p>
        </p:txBody>
      </p:sp>
      <p:pic>
        <p:nvPicPr>
          <p:cNvPr id="37891" name="Picture 2"/>
          <p:cNvPicPr>
            <a:picLocks noChangeAspect="1" noChangeArrowheads="1"/>
          </p:cNvPicPr>
          <p:nvPr/>
        </p:nvPicPr>
        <p:blipFill>
          <a:blip r:embed="rId2"/>
          <a:srcRect/>
          <a:stretch>
            <a:fillRect/>
          </a:stretch>
        </p:blipFill>
        <p:spPr bwMode="auto">
          <a:xfrm>
            <a:off x="2627313" y="4122738"/>
            <a:ext cx="3887787" cy="2593975"/>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3967853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46856" y="85752"/>
            <a:ext cx="8229600" cy="1399032"/>
          </a:xfrm>
        </p:spPr>
        <p:txBody>
          <a:bodyPr/>
          <a:lstStyle/>
          <a:p>
            <a:pPr marL="484632" fontAlgn="auto">
              <a:spcAft>
                <a:spcPts val="0"/>
              </a:spcAft>
              <a:defRPr/>
            </a:pPr>
            <a:r>
              <a:rPr lang="it-IT" dirty="0" err="1">
                <a:solidFill>
                  <a:schemeClr val="accent1">
                    <a:tint val="83000"/>
                    <a:satMod val="150000"/>
                  </a:schemeClr>
                </a:solidFill>
              </a:rPr>
              <a:t>Flattening</a:t>
            </a:r>
            <a:r>
              <a:rPr lang="it-IT" dirty="0">
                <a:solidFill>
                  <a:schemeClr val="accent1">
                    <a:tint val="83000"/>
                    <a:satMod val="150000"/>
                  </a:schemeClr>
                </a:solidFill>
              </a:rPr>
              <a:t> </a:t>
            </a:r>
            <a:r>
              <a:rPr lang="it-IT" dirty="0" err="1">
                <a:solidFill>
                  <a:schemeClr val="accent1">
                    <a:tint val="83000"/>
                    <a:satMod val="150000"/>
                  </a:schemeClr>
                </a:solidFill>
              </a:rPr>
              <a:t>Filter</a:t>
            </a:r>
            <a:endParaRPr lang="it-IT" dirty="0">
              <a:solidFill>
                <a:schemeClr val="accent1">
                  <a:tint val="83000"/>
                  <a:satMod val="150000"/>
                </a:schemeClr>
              </a:solidFill>
            </a:endParaRPr>
          </a:p>
        </p:txBody>
      </p:sp>
      <p:sp>
        <p:nvSpPr>
          <p:cNvPr id="38914" name="Segnaposto contenuto 4"/>
          <p:cNvSpPr>
            <a:spLocks noGrp="1"/>
          </p:cNvSpPr>
          <p:nvPr>
            <p:ph idx="1"/>
          </p:nvPr>
        </p:nvSpPr>
        <p:spPr>
          <a:xfrm>
            <a:off x="271463" y="1844675"/>
            <a:ext cx="4445000" cy="4464050"/>
          </a:xfrm>
        </p:spPr>
        <p:txBody>
          <a:bodyPr/>
          <a:lstStyle/>
          <a:p>
            <a:pPr marL="63500" indent="0" algn="just">
              <a:buFont typeface="Wingdings 2" pitchFamily="18" charset="2"/>
              <a:buNone/>
            </a:pPr>
            <a:r>
              <a:rPr lang="it-IT" sz="2000"/>
              <a:t>Assorbitore metallico conico che serve a rendere omogenea la distribuzione di dose. Questo filtro modifica anche lo spettro energetico del fascio, pertanto per minimizzare quest’effetto si usano materiali con medio numero atomico, come l’alluminio.</a:t>
            </a:r>
          </a:p>
          <a:p>
            <a:pPr marL="63500" indent="0" algn="just">
              <a:buFont typeface="Wingdings 2" pitchFamily="18" charset="2"/>
              <a:buNone/>
            </a:pPr>
            <a:r>
              <a:rPr lang="it-IT" sz="2000"/>
              <a:t>Negli acceleratori che producono fotoni di due diverse energie vengono utilizzati 2 flattening filters.</a:t>
            </a:r>
          </a:p>
        </p:txBody>
      </p:sp>
      <p:pic>
        <p:nvPicPr>
          <p:cNvPr id="38915" name="Immagine 5"/>
          <p:cNvPicPr>
            <a:picLocks noChangeAspect="1"/>
          </p:cNvPicPr>
          <p:nvPr/>
        </p:nvPicPr>
        <p:blipFill>
          <a:blip r:embed="rId2"/>
          <a:srcRect/>
          <a:stretch>
            <a:fillRect/>
          </a:stretch>
        </p:blipFill>
        <p:spPr bwMode="auto">
          <a:xfrm>
            <a:off x="5121275" y="1341438"/>
            <a:ext cx="3462338" cy="4967287"/>
          </a:xfrm>
          <a:prstGeom prst="rect">
            <a:avLst/>
          </a:prstGeom>
          <a:noFill/>
          <a:ln w="38100">
            <a:solidFill>
              <a:srgbClr val="92D050"/>
            </a:solidFill>
            <a:miter lim="800000"/>
            <a:headEnd/>
            <a:tailEnd/>
          </a:ln>
        </p:spPr>
      </p:pic>
    </p:spTree>
    <p:extLst>
      <p:ext uri="{BB962C8B-B14F-4D97-AF65-F5344CB8AC3E}">
        <p14:creationId xmlns:p14="http://schemas.microsoft.com/office/powerpoint/2010/main" val="4170909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311150" y="1260475"/>
            <a:ext cx="8737600" cy="1016000"/>
          </a:xfrm>
          <a:prstGeom prst="rect">
            <a:avLst/>
          </a:prstGeom>
          <a:noFill/>
        </p:spPr>
        <p:txBody>
          <a:bodyPr>
            <a:spAutoFit/>
          </a:bodyPr>
          <a:lstStyle/>
          <a:p>
            <a:pPr algn="just">
              <a:defRPr/>
            </a:pPr>
            <a:r>
              <a:rPr lang="it-IT" sz="2000" dirty="0">
                <a:latin typeface="+mn-lt"/>
              </a:rPr>
              <a:t>Dispositivi di metallo pesante usati per conformare il fascio clinico alla forma del tumore, risparmiando così i tessuti sani adiacenti. </a:t>
            </a:r>
          </a:p>
          <a:p>
            <a:pPr algn="just">
              <a:defRPr/>
            </a:pPr>
            <a:r>
              <a:rPr lang="it-IT" sz="2000" dirty="0">
                <a:latin typeface="+mn-lt"/>
              </a:rPr>
              <a:t>Sono un elemento chiave nei trattamenti IMRT</a:t>
            </a:r>
          </a:p>
        </p:txBody>
      </p:sp>
      <p:pic>
        <p:nvPicPr>
          <p:cNvPr id="43010" name="Picture 3"/>
          <p:cNvPicPr>
            <a:picLocks noChangeAspect="1" noChangeArrowheads="1"/>
          </p:cNvPicPr>
          <p:nvPr/>
        </p:nvPicPr>
        <p:blipFill>
          <a:blip r:embed="rId2"/>
          <a:srcRect/>
          <a:stretch>
            <a:fillRect/>
          </a:stretch>
        </p:blipFill>
        <p:spPr bwMode="auto">
          <a:xfrm>
            <a:off x="1428750" y="2466975"/>
            <a:ext cx="6264275" cy="2684463"/>
          </a:xfrm>
          <a:prstGeom prst="rect">
            <a:avLst/>
          </a:prstGeom>
          <a:noFill/>
          <a:ln w="38100">
            <a:solidFill>
              <a:srgbClr val="FFC000"/>
            </a:solidFill>
            <a:miter lim="800000"/>
            <a:headEnd/>
            <a:tailEnd/>
          </a:ln>
        </p:spPr>
      </p:pic>
      <p:sp>
        <p:nvSpPr>
          <p:cNvPr id="7" name="Titolo 6"/>
          <p:cNvSpPr>
            <a:spLocks noGrp="1"/>
          </p:cNvSpPr>
          <p:nvPr>
            <p:ph type="title"/>
          </p:nvPr>
        </p:nvSpPr>
        <p:spPr>
          <a:xfrm>
            <a:off x="457200" y="13744"/>
            <a:ext cx="8229600" cy="1399032"/>
          </a:xfrm>
        </p:spPr>
        <p:txBody>
          <a:bodyPr/>
          <a:lstStyle/>
          <a:p>
            <a:pPr marL="484632" fontAlgn="auto">
              <a:spcAft>
                <a:spcPts val="0"/>
              </a:spcAft>
              <a:defRPr/>
            </a:pPr>
            <a:r>
              <a:rPr lang="it-IT" b="1" dirty="0" err="1">
                <a:solidFill>
                  <a:schemeClr val="accent1">
                    <a:tint val="83000"/>
                    <a:satMod val="150000"/>
                  </a:schemeClr>
                </a:solidFill>
                <a:effectLst/>
              </a:rPr>
              <a:t>M</a:t>
            </a:r>
            <a:r>
              <a:rPr lang="it-IT" dirty="0" err="1">
                <a:solidFill>
                  <a:schemeClr val="accent1">
                    <a:tint val="83000"/>
                    <a:satMod val="150000"/>
                  </a:schemeClr>
                </a:solidFill>
                <a:effectLst/>
              </a:rPr>
              <a:t>ulti</a:t>
            </a:r>
            <a:r>
              <a:rPr lang="it-IT" b="1" dirty="0" err="1">
                <a:solidFill>
                  <a:schemeClr val="accent1">
                    <a:tint val="83000"/>
                    <a:satMod val="150000"/>
                  </a:schemeClr>
                </a:solidFill>
                <a:effectLst/>
              </a:rPr>
              <a:t>l</a:t>
            </a:r>
            <a:r>
              <a:rPr lang="it-IT" dirty="0" err="1">
                <a:solidFill>
                  <a:schemeClr val="accent1">
                    <a:tint val="83000"/>
                    <a:satMod val="150000"/>
                  </a:schemeClr>
                </a:solidFill>
                <a:effectLst/>
              </a:rPr>
              <a:t>eaf</a:t>
            </a:r>
            <a:r>
              <a:rPr lang="it-IT" dirty="0">
                <a:solidFill>
                  <a:schemeClr val="accent1">
                    <a:tint val="83000"/>
                    <a:satMod val="150000"/>
                  </a:schemeClr>
                </a:solidFill>
                <a:effectLst/>
              </a:rPr>
              <a:t> </a:t>
            </a:r>
            <a:r>
              <a:rPr lang="it-IT" b="1" dirty="0" err="1">
                <a:solidFill>
                  <a:schemeClr val="accent1">
                    <a:tint val="83000"/>
                    <a:satMod val="150000"/>
                  </a:schemeClr>
                </a:solidFill>
                <a:effectLst/>
              </a:rPr>
              <a:t>C</a:t>
            </a:r>
            <a:r>
              <a:rPr lang="it-IT" dirty="0" err="1">
                <a:solidFill>
                  <a:schemeClr val="accent1">
                    <a:tint val="83000"/>
                    <a:satMod val="150000"/>
                  </a:schemeClr>
                </a:solidFill>
                <a:effectLst/>
              </a:rPr>
              <a:t>ollimator</a:t>
            </a:r>
            <a:r>
              <a:rPr lang="it-IT" dirty="0">
                <a:solidFill>
                  <a:schemeClr val="accent1">
                    <a:tint val="83000"/>
                    <a:satMod val="150000"/>
                  </a:schemeClr>
                </a:solidFill>
                <a:effectLst/>
              </a:rPr>
              <a:t> (MLC)</a:t>
            </a:r>
          </a:p>
        </p:txBody>
      </p:sp>
      <p:sp>
        <p:nvSpPr>
          <p:cNvPr id="4" name="Rettangolo 3"/>
          <p:cNvSpPr/>
          <p:nvPr/>
        </p:nvSpPr>
        <p:spPr>
          <a:xfrm>
            <a:off x="468313" y="5300663"/>
            <a:ext cx="8424862" cy="1447800"/>
          </a:xfrm>
          <a:prstGeom prst="rect">
            <a:avLst/>
          </a:prstGeom>
        </p:spPr>
        <p:txBody>
          <a:bodyPr>
            <a:spAutoFit/>
          </a:bodyPr>
          <a:lstStyle/>
          <a:p>
            <a:pPr marL="448056" indent="-384048" fontAlgn="auto">
              <a:spcBef>
                <a:spcPct val="20000"/>
              </a:spcBef>
              <a:spcAft>
                <a:spcPts val="0"/>
              </a:spcAft>
              <a:buClr>
                <a:srgbClr val="7FD13B"/>
              </a:buClr>
              <a:buSzPct val="80000"/>
              <a:buFont typeface="Wingdings 2"/>
              <a:buChar char=""/>
              <a:defRPr/>
            </a:pPr>
            <a:r>
              <a:rPr lang="it-IT" sz="2000" dirty="0">
                <a:solidFill>
                  <a:prstClr val="white"/>
                </a:solidFill>
                <a:latin typeface="+mn-lt"/>
              </a:rPr>
              <a:t>Diverse variazioni sul tema:</a:t>
            </a:r>
          </a:p>
          <a:p>
            <a:pPr marL="822960" lvl="1" indent="-285750" fontAlgn="auto">
              <a:spcBef>
                <a:spcPct val="20000"/>
              </a:spcBef>
              <a:spcAft>
                <a:spcPts val="0"/>
              </a:spcAft>
              <a:buClr>
                <a:srgbClr val="7FD13B"/>
              </a:buClr>
              <a:buSzPct val="95000"/>
              <a:buFont typeface="Verdana"/>
              <a:buChar char="›"/>
              <a:defRPr/>
            </a:pPr>
            <a:r>
              <a:rPr lang="it-IT" sz="2000" dirty="0">
                <a:solidFill>
                  <a:prstClr val="white"/>
                </a:solidFill>
                <a:latin typeface="+mn-lt"/>
              </a:rPr>
              <a:t>differenti spessori delle lamelle (da 1 cm a 0.4 cm);</a:t>
            </a:r>
          </a:p>
          <a:p>
            <a:pPr marL="822960" lvl="1" indent="-285750" fontAlgn="auto">
              <a:spcBef>
                <a:spcPct val="20000"/>
              </a:spcBef>
              <a:spcAft>
                <a:spcPts val="0"/>
              </a:spcAft>
              <a:buClr>
                <a:srgbClr val="7FD13B"/>
              </a:buClr>
              <a:buSzPct val="95000"/>
              <a:buFont typeface="Verdana"/>
              <a:buChar char="›"/>
              <a:defRPr/>
            </a:pPr>
            <a:r>
              <a:rPr lang="it-IT" sz="2000" dirty="0">
                <a:solidFill>
                  <a:prstClr val="white"/>
                </a:solidFill>
                <a:latin typeface="+mn-lt"/>
              </a:rPr>
              <a:t>sostituiscono I collimatori o vengono utilizzati in aggiunta ai normali collimatori.</a:t>
            </a:r>
          </a:p>
        </p:txBody>
      </p:sp>
    </p:spTree>
    <p:extLst>
      <p:ext uri="{BB962C8B-B14F-4D97-AF65-F5344CB8AC3E}">
        <p14:creationId xmlns:p14="http://schemas.microsoft.com/office/powerpoint/2010/main" val="371585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FBFDDFC8-AE4F-1C47-9A0B-0720272C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4925"/>
            <a:ext cx="8353425" cy="6270625"/>
          </a:xfrm>
          <a:prstGeom prst="rect">
            <a:avLst/>
          </a:prstGeom>
          <a:noFill/>
          <a:ln>
            <a:noFill/>
          </a:ln>
          <a:effectLst>
            <a:outerShdw dist="17961" dir="2700000" algn="ctr" rotWithShape="0">
              <a:srgbClr val="70868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Segnaposto numero diapositiva 2">
            <a:extLst>
              <a:ext uri="{FF2B5EF4-FFF2-40B4-BE49-F238E27FC236}">
                <a16:creationId xmlns:a16="http://schemas.microsoft.com/office/drawing/2014/main" id="{2DF0A83C-26D3-D240-B0D8-6B090BE34CCA}"/>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625BA3E0-D8E3-4A4B-A533-F09B4F556178}" type="slidenum">
              <a:rPr lang="it-IT" altLang="it-IT" sz="1400"/>
              <a:pPr>
                <a:spcBef>
                  <a:spcPct val="0"/>
                </a:spcBef>
                <a:buFontTx/>
                <a:buNone/>
              </a:pPr>
              <a:t>9</a:t>
            </a:fld>
            <a:endParaRPr lang="it-IT" altLang="it-IT" sz="1400"/>
          </a:p>
        </p:txBody>
      </p:sp>
      <p:sp>
        <p:nvSpPr>
          <p:cNvPr id="48131" name="CasellaDiTesto 4">
            <a:extLst>
              <a:ext uri="{FF2B5EF4-FFF2-40B4-BE49-F238E27FC236}">
                <a16:creationId xmlns:a16="http://schemas.microsoft.com/office/drawing/2014/main" id="{4201B182-B584-3B40-B196-8A9B391F4C8F}"/>
              </a:ext>
            </a:extLst>
          </p:cNvPr>
          <p:cNvSpPr txBox="1">
            <a:spLocks noChangeArrowheads="1"/>
          </p:cNvSpPr>
          <p:nvPr/>
        </p:nvSpPr>
        <p:spPr bwMode="auto">
          <a:xfrm>
            <a:off x="250825" y="6327775"/>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solidFill>
                  <a:srgbClr val="3333CC"/>
                </a:solidFill>
                <a:latin typeface="Palatino" pitchFamily="2" charset="77"/>
              </a:rPr>
              <a:t>Courtesy of Mike Craddock</a:t>
            </a:r>
          </a:p>
        </p:txBody>
      </p:sp>
    </p:spTree>
    <p:extLst>
      <p:ext uri="{BB962C8B-B14F-4D97-AF65-F5344CB8AC3E}">
        <p14:creationId xmlns:p14="http://schemas.microsoft.com/office/powerpoint/2010/main" val="2840996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260648"/>
            <a:ext cx="7772400" cy="1143000"/>
          </a:xfrm>
          <a:prstGeom prst="rect">
            <a:avLst/>
          </a:prstGeom>
        </p:spPr>
        <p:txBody>
          <a:bodyPr anchor="ctr">
            <a:normAutofit/>
          </a:bodyPr>
          <a:lstStyle>
            <a:lvl1pPr marL="484632" algn="l" rtl="0" eaLnBrk="1" latinLnBrk="0" hangingPunct="1">
              <a:spcBef>
                <a:spcPct val="0"/>
              </a:spcBef>
              <a:buNone/>
              <a:defRPr kumimoji="0" sz="4200" b="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defRPr/>
            </a:pPr>
            <a:r>
              <a:rPr lang="en-US" dirty="0"/>
              <a:t>MLC</a:t>
            </a:r>
          </a:p>
        </p:txBody>
      </p:sp>
      <p:sp>
        <p:nvSpPr>
          <p:cNvPr id="44034" name="Rectangle 4"/>
          <p:cNvSpPr txBox="1">
            <a:spLocks noChangeArrowheads="1"/>
          </p:cNvSpPr>
          <p:nvPr/>
        </p:nvSpPr>
        <p:spPr bwMode="auto">
          <a:xfrm>
            <a:off x="5105400" y="1897063"/>
            <a:ext cx="3859213" cy="4052887"/>
          </a:xfrm>
          <a:prstGeom prst="rect">
            <a:avLst/>
          </a:prstGeom>
          <a:noFill/>
          <a:ln w="9525">
            <a:noFill/>
            <a:miter lim="800000"/>
            <a:headEnd/>
            <a:tailEnd/>
          </a:ln>
        </p:spPr>
        <p:txBody>
          <a:bodyPr/>
          <a:lstStyle/>
          <a:p>
            <a:pPr marL="447675" indent="-382588" algn="just">
              <a:spcBef>
                <a:spcPct val="20000"/>
              </a:spcBef>
              <a:buClr>
                <a:schemeClr val="accent1"/>
              </a:buClr>
              <a:buSzPct val="80000"/>
              <a:buFont typeface="Wingdings 2" pitchFamily="18" charset="2"/>
              <a:buChar char=""/>
            </a:pPr>
            <a:r>
              <a:rPr lang="it-IT" sz="2000">
                <a:latin typeface="Century Gothic" pitchFamily="34" charset="0"/>
              </a:rPr>
              <a:t>La qualità di definizione del campo dipende dalla larghezza delle lamelle</a:t>
            </a:r>
          </a:p>
          <a:p>
            <a:pPr marL="447675" indent="-382588" algn="just">
              <a:spcBef>
                <a:spcPct val="20000"/>
              </a:spcBef>
              <a:buClr>
                <a:schemeClr val="accent1"/>
              </a:buClr>
              <a:buSzPct val="80000"/>
              <a:buFont typeface="Wingdings 2" pitchFamily="18" charset="2"/>
              <a:buChar char=""/>
            </a:pPr>
            <a:r>
              <a:rPr lang="it-IT" sz="2000">
                <a:latin typeface="Century Gothic" pitchFamily="34" charset="0"/>
              </a:rPr>
              <a:t>C’è sempre qualche fuga di fascio tra le lamelle</a:t>
            </a:r>
          </a:p>
          <a:p>
            <a:pPr marL="447675" indent="-382588" algn="just">
              <a:spcBef>
                <a:spcPct val="20000"/>
              </a:spcBef>
              <a:buClr>
                <a:schemeClr val="accent1"/>
              </a:buClr>
              <a:buSzPct val="80000"/>
              <a:buFont typeface="Wingdings 2" pitchFamily="18" charset="2"/>
              <a:buChar char=""/>
            </a:pPr>
            <a:r>
              <a:rPr lang="it-IT" sz="2000">
                <a:latin typeface="Century Gothic" pitchFamily="34" charset="0"/>
              </a:rPr>
              <a:t>Tipicamente la trasmissione attraverso il Multileaf Collimator è maggiore di quella che si ha in un collimatore standard</a:t>
            </a:r>
          </a:p>
        </p:txBody>
      </p:sp>
      <p:pic>
        <p:nvPicPr>
          <p:cNvPr id="44035" name="Picture 6" descr="E:\My Documents\Manila\john30.jpg"/>
          <p:cNvPicPr>
            <a:picLocks noChangeAspect="1" noChangeArrowheads="1"/>
          </p:cNvPicPr>
          <p:nvPr/>
        </p:nvPicPr>
        <p:blipFill>
          <a:blip r:embed="rId2"/>
          <a:srcRect/>
          <a:stretch>
            <a:fillRect/>
          </a:stretch>
        </p:blipFill>
        <p:spPr bwMode="auto">
          <a:xfrm>
            <a:off x="611188" y="1700213"/>
            <a:ext cx="4267200" cy="4154487"/>
          </a:xfrm>
          <a:prstGeom prst="rect">
            <a:avLst/>
          </a:prstGeom>
          <a:noFill/>
          <a:ln w="38100">
            <a:solidFill>
              <a:srgbClr val="92D050"/>
            </a:solidFill>
            <a:miter lim="800000"/>
            <a:headEnd/>
            <a:tailEnd/>
          </a:ln>
        </p:spPr>
      </p:pic>
      <p:sp>
        <p:nvSpPr>
          <p:cNvPr id="44036" name="Line 7"/>
          <p:cNvSpPr>
            <a:spLocks noChangeShapeType="1"/>
          </p:cNvSpPr>
          <p:nvPr/>
        </p:nvSpPr>
        <p:spPr bwMode="auto">
          <a:xfrm flipH="1" flipV="1">
            <a:off x="1676400" y="2286000"/>
            <a:ext cx="3581400" cy="782638"/>
          </a:xfrm>
          <a:prstGeom prst="line">
            <a:avLst/>
          </a:prstGeom>
          <a:noFill/>
          <a:ln w="38100">
            <a:solidFill>
              <a:srgbClr val="FFFF00"/>
            </a:solidFill>
            <a:round/>
            <a:headEnd type="none" w="sm" len="sm"/>
            <a:tailEnd type="none" w="sm" len="sm"/>
          </a:ln>
        </p:spPr>
        <p:txBody>
          <a:bodyPr wrap="none" anchor="ctr"/>
          <a:lstStyle/>
          <a:p>
            <a:endParaRPr lang="it-IT"/>
          </a:p>
        </p:txBody>
      </p:sp>
      <p:sp>
        <p:nvSpPr>
          <p:cNvPr id="44037" name="Line 8"/>
          <p:cNvSpPr>
            <a:spLocks noChangeShapeType="1"/>
          </p:cNvSpPr>
          <p:nvPr/>
        </p:nvSpPr>
        <p:spPr bwMode="auto">
          <a:xfrm flipH="1">
            <a:off x="4267200" y="3810000"/>
            <a:ext cx="990600" cy="1066800"/>
          </a:xfrm>
          <a:prstGeom prst="line">
            <a:avLst/>
          </a:prstGeom>
          <a:noFill/>
          <a:ln w="38100">
            <a:solidFill>
              <a:srgbClr val="FFFF00"/>
            </a:solidFill>
            <a:round/>
            <a:headEnd type="none" w="sm" len="sm"/>
            <a:tailEnd type="none" w="sm" len="sm"/>
          </a:ln>
        </p:spPr>
        <p:txBody>
          <a:bodyPr wrap="none" anchor="ctr"/>
          <a:lstStyle/>
          <a:p>
            <a:endParaRPr lang="it-IT"/>
          </a:p>
        </p:txBody>
      </p:sp>
    </p:spTree>
    <p:extLst>
      <p:ext uri="{BB962C8B-B14F-4D97-AF65-F5344CB8AC3E}">
        <p14:creationId xmlns:p14="http://schemas.microsoft.com/office/powerpoint/2010/main" val="3993411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85752"/>
            <a:ext cx="8229600" cy="1399032"/>
          </a:xfrm>
        </p:spPr>
        <p:txBody>
          <a:bodyPr/>
          <a:lstStyle/>
          <a:p>
            <a:pPr marL="484632" fontAlgn="auto">
              <a:spcAft>
                <a:spcPts val="0"/>
              </a:spcAft>
              <a:defRPr/>
            </a:pPr>
            <a:r>
              <a:rPr lang="en-US" dirty="0">
                <a:solidFill>
                  <a:schemeClr val="accent1">
                    <a:tint val="83000"/>
                    <a:satMod val="150000"/>
                  </a:schemeClr>
                </a:solidFill>
              </a:rPr>
              <a:t>Dynamic MLC</a:t>
            </a:r>
          </a:p>
        </p:txBody>
      </p:sp>
      <p:sp>
        <p:nvSpPr>
          <p:cNvPr id="47106" name="Rectangle 3"/>
          <p:cNvSpPr>
            <a:spLocks noGrp="1" noChangeArrowheads="1"/>
          </p:cNvSpPr>
          <p:nvPr>
            <p:ph type="body" idx="1"/>
          </p:nvPr>
        </p:nvSpPr>
        <p:spPr>
          <a:xfrm>
            <a:off x="457200" y="1882775"/>
            <a:ext cx="4978400" cy="3562350"/>
          </a:xfrm>
        </p:spPr>
        <p:txBody>
          <a:bodyPr/>
          <a:lstStyle/>
          <a:p>
            <a:pPr algn="just"/>
            <a:r>
              <a:rPr lang="it-IT" sz="2000"/>
              <a:t>Concettualmente simile ai cunei dinamici</a:t>
            </a:r>
          </a:p>
          <a:p>
            <a:pPr algn="just"/>
            <a:r>
              <a:rPr lang="it-IT" sz="2000"/>
              <a:t>Quando il Multileaf Collimator si muove durante il trattamento vengono schermate diverse parti del campo e ciò dà luogo a livelli complessivi di radiazione differenti nelle diverse parti del campo: Radioterapia a Intensità Modulata (IMRT).</a:t>
            </a:r>
          </a:p>
        </p:txBody>
      </p:sp>
      <p:pic>
        <p:nvPicPr>
          <p:cNvPr id="47107" name="Picture 5" descr="M:\tomotherapy\teaching\slides\MLCIMRTs.jpg"/>
          <p:cNvPicPr>
            <a:picLocks noChangeAspect="1" noChangeArrowheads="1"/>
          </p:cNvPicPr>
          <p:nvPr/>
        </p:nvPicPr>
        <p:blipFill>
          <a:blip r:embed="rId3"/>
          <a:srcRect/>
          <a:stretch>
            <a:fillRect/>
          </a:stretch>
        </p:blipFill>
        <p:spPr bwMode="auto">
          <a:xfrm>
            <a:off x="6096000" y="914400"/>
            <a:ext cx="2695575" cy="5638800"/>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788621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71710" y="260648"/>
            <a:ext cx="7772400" cy="914400"/>
          </a:xfrm>
        </p:spPr>
        <p:txBody>
          <a:bodyPr/>
          <a:lstStyle/>
          <a:p>
            <a:pPr marL="484632" fontAlgn="auto">
              <a:spcAft>
                <a:spcPts val="0"/>
              </a:spcAft>
              <a:defRPr/>
            </a:pPr>
            <a:r>
              <a:rPr lang="en-GB" dirty="0">
                <a:solidFill>
                  <a:schemeClr val="accent1">
                    <a:tint val="83000"/>
                    <a:satMod val="150000"/>
                  </a:schemeClr>
                </a:solidFill>
              </a:rPr>
              <a:t>Due </a:t>
            </a:r>
            <a:r>
              <a:rPr lang="en-GB" dirty="0" err="1">
                <a:solidFill>
                  <a:schemeClr val="accent1">
                    <a:tint val="83000"/>
                    <a:satMod val="150000"/>
                  </a:schemeClr>
                </a:solidFill>
              </a:rPr>
              <a:t>approcci</a:t>
            </a:r>
            <a:r>
              <a:rPr lang="en-GB" dirty="0">
                <a:solidFill>
                  <a:schemeClr val="accent1">
                    <a:tint val="83000"/>
                    <a:satMod val="150000"/>
                  </a:schemeClr>
                </a:solidFill>
              </a:rPr>
              <a:t> </a:t>
            </a:r>
            <a:r>
              <a:rPr lang="en-GB" dirty="0" err="1">
                <a:solidFill>
                  <a:schemeClr val="accent1">
                    <a:tint val="83000"/>
                    <a:satMod val="150000"/>
                  </a:schemeClr>
                </a:solidFill>
              </a:rPr>
              <a:t>all’IMRT</a:t>
            </a:r>
            <a:endParaRPr lang="en-GB" dirty="0">
              <a:solidFill>
                <a:schemeClr val="accent1">
                  <a:tint val="83000"/>
                  <a:satMod val="150000"/>
                </a:schemeClr>
              </a:solidFill>
            </a:endParaRPr>
          </a:p>
        </p:txBody>
      </p:sp>
      <p:sp>
        <p:nvSpPr>
          <p:cNvPr id="49154" name="Rectangle 3"/>
          <p:cNvSpPr txBox="1">
            <a:spLocks noChangeArrowheads="1"/>
          </p:cNvSpPr>
          <p:nvPr/>
        </p:nvSpPr>
        <p:spPr bwMode="auto">
          <a:xfrm>
            <a:off x="107950" y="1700213"/>
            <a:ext cx="4248150" cy="1223962"/>
          </a:xfrm>
          <a:prstGeom prst="rect">
            <a:avLst/>
          </a:prstGeom>
          <a:noFill/>
          <a:ln w="9525">
            <a:noFill/>
            <a:miter lim="800000"/>
            <a:headEnd/>
            <a:tailEnd/>
          </a:ln>
        </p:spPr>
        <p:txBody>
          <a:bodyPr/>
          <a:lstStyle/>
          <a:p>
            <a:pPr marL="447675" indent="-382588" algn="just">
              <a:spcBef>
                <a:spcPct val="20000"/>
              </a:spcBef>
              <a:buClr>
                <a:schemeClr val="accent1"/>
              </a:buClr>
              <a:buSzPct val="80000"/>
              <a:buFont typeface="Wingdings 2" pitchFamily="18" charset="2"/>
              <a:buChar char=""/>
            </a:pPr>
            <a:r>
              <a:rPr lang="en-GB" sz="2000">
                <a:latin typeface="Century Gothic" pitchFamily="34" charset="0"/>
              </a:rPr>
              <a:t>Campi indipendenti multipli, ciascuno dei quali a intensità modulata nelle due dimensioni</a:t>
            </a:r>
          </a:p>
        </p:txBody>
      </p:sp>
      <p:grpSp>
        <p:nvGrpSpPr>
          <p:cNvPr id="49155" name="Gruppo 33"/>
          <p:cNvGrpSpPr>
            <a:grpSpLocks/>
          </p:cNvGrpSpPr>
          <p:nvPr/>
        </p:nvGrpSpPr>
        <p:grpSpPr bwMode="auto">
          <a:xfrm>
            <a:off x="323850" y="3006725"/>
            <a:ext cx="3525838" cy="2438400"/>
            <a:chOff x="443110" y="3537248"/>
            <a:chExt cx="3525838" cy="2438400"/>
          </a:xfrm>
        </p:grpSpPr>
        <p:grpSp>
          <p:nvGrpSpPr>
            <p:cNvPr id="49159" name="Group 4"/>
            <p:cNvGrpSpPr>
              <a:grpSpLocks/>
            </p:cNvGrpSpPr>
            <p:nvPr/>
          </p:nvGrpSpPr>
          <p:grpSpPr bwMode="auto">
            <a:xfrm>
              <a:off x="443110" y="4375448"/>
              <a:ext cx="1143000" cy="838200"/>
              <a:chOff x="384" y="2544"/>
              <a:chExt cx="720" cy="528"/>
            </a:xfrm>
          </p:grpSpPr>
          <p:sp>
            <p:nvSpPr>
              <p:cNvPr id="49177" name="AutoShape 5"/>
              <p:cNvSpPr>
                <a:spLocks noChangeArrowheads="1"/>
              </p:cNvSpPr>
              <p:nvPr/>
            </p:nvSpPr>
            <p:spPr bwMode="auto">
              <a:xfrm>
                <a:off x="384" y="2544"/>
                <a:ext cx="720" cy="528"/>
              </a:xfrm>
              <a:prstGeom prst="rightArrow">
                <a:avLst>
                  <a:gd name="adj1" fmla="val 72731"/>
                  <a:gd name="adj2" fmla="val 44318"/>
                </a:avLst>
              </a:prstGeom>
              <a:solidFill>
                <a:srgbClr val="FF0000"/>
              </a:solidFill>
              <a:ln w="9525">
                <a:solidFill>
                  <a:srgbClr val="FF0000"/>
                </a:solidFill>
                <a:miter lim="800000"/>
                <a:headEnd/>
                <a:tailEnd/>
              </a:ln>
            </p:spPr>
            <p:txBody>
              <a:bodyPr wrap="none" anchor="ctr"/>
              <a:lstStyle/>
              <a:p>
                <a:endParaRPr lang="it-IT"/>
              </a:p>
            </p:txBody>
          </p:sp>
          <p:sp>
            <p:nvSpPr>
              <p:cNvPr id="49178" name="AutoShape 6"/>
              <p:cNvSpPr>
                <a:spLocks noChangeArrowheads="1"/>
              </p:cNvSpPr>
              <p:nvPr/>
            </p:nvSpPr>
            <p:spPr bwMode="auto">
              <a:xfrm>
                <a:off x="384" y="2592"/>
                <a:ext cx="576" cy="192"/>
              </a:xfrm>
              <a:prstGeom prst="rightArrow">
                <a:avLst>
                  <a:gd name="adj1" fmla="val 75000"/>
                  <a:gd name="adj2" fmla="val 48958"/>
                </a:avLst>
              </a:prstGeom>
              <a:solidFill>
                <a:srgbClr val="FF6600"/>
              </a:solidFill>
              <a:ln w="9525">
                <a:solidFill>
                  <a:srgbClr val="FF0000"/>
                </a:solidFill>
                <a:miter lim="800000"/>
                <a:headEnd/>
                <a:tailEnd/>
              </a:ln>
            </p:spPr>
            <p:txBody>
              <a:bodyPr wrap="none" anchor="ctr"/>
              <a:lstStyle/>
              <a:p>
                <a:endParaRPr lang="it-IT"/>
              </a:p>
            </p:txBody>
          </p:sp>
          <p:sp>
            <p:nvSpPr>
              <p:cNvPr id="49179" name="AutoShape 7"/>
              <p:cNvSpPr>
                <a:spLocks noChangeArrowheads="1"/>
              </p:cNvSpPr>
              <p:nvPr/>
            </p:nvSpPr>
            <p:spPr bwMode="auto">
              <a:xfrm>
                <a:off x="384" y="2688"/>
                <a:ext cx="672" cy="192"/>
              </a:xfrm>
              <a:prstGeom prst="rightArrow">
                <a:avLst>
                  <a:gd name="adj1" fmla="val 75000"/>
                  <a:gd name="adj2" fmla="val 57118"/>
                </a:avLst>
              </a:prstGeom>
              <a:solidFill>
                <a:srgbClr val="CC0000"/>
              </a:solidFill>
              <a:ln w="9525">
                <a:solidFill>
                  <a:srgbClr val="FF0000"/>
                </a:solidFill>
                <a:miter lim="800000"/>
                <a:headEnd/>
                <a:tailEnd/>
              </a:ln>
            </p:spPr>
            <p:txBody>
              <a:bodyPr wrap="none" anchor="ctr"/>
              <a:lstStyle/>
              <a:p>
                <a:endParaRPr lang="it-IT"/>
              </a:p>
            </p:txBody>
          </p:sp>
          <p:sp>
            <p:nvSpPr>
              <p:cNvPr id="49180" name="AutoShape 8"/>
              <p:cNvSpPr>
                <a:spLocks noChangeArrowheads="1"/>
              </p:cNvSpPr>
              <p:nvPr/>
            </p:nvSpPr>
            <p:spPr bwMode="auto">
              <a:xfrm>
                <a:off x="384" y="2784"/>
                <a:ext cx="672" cy="96"/>
              </a:xfrm>
              <a:prstGeom prst="rightArrow">
                <a:avLst>
                  <a:gd name="adj1" fmla="val 75000"/>
                  <a:gd name="adj2" fmla="val 114236"/>
                </a:avLst>
              </a:prstGeom>
              <a:solidFill>
                <a:srgbClr val="FF5050"/>
              </a:solidFill>
              <a:ln w="9525">
                <a:solidFill>
                  <a:srgbClr val="FF0000"/>
                </a:solidFill>
                <a:miter lim="800000"/>
                <a:headEnd/>
                <a:tailEnd/>
              </a:ln>
            </p:spPr>
            <p:txBody>
              <a:bodyPr wrap="none" anchor="ctr"/>
              <a:lstStyle/>
              <a:p>
                <a:endParaRPr lang="it-IT"/>
              </a:p>
            </p:txBody>
          </p:sp>
          <p:sp>
            <p:nvSpPr>
              <p:cNvPr id="49181" name="AutoShape 9"/>
              <p:cNvSpPr>
                <a:spLocks noChangeArrowheads="1"/>
              </p:cNvSpPr>
              <p:nvPr/>
            </p:nvSpPr>
            <p:spPr bwMode="auto">
              <a:xfrm>
                <a:off x="384" y="2928"/>
                <a:ext cx="576" cy="96"/>
              </a:xfrm>
              <a:prstGeom prst="rightArrow">
                <a:avLst>
                  <a:gd name="adj1" fmla="val 75000"/>
                  <a:gd name="adj2" fmla="val 97917"/>
                </a:avLst>
              </a:prstGeom>
              <a:solidFill>
                <a:srgbClr val="FF5050"/>
              </a:solidFill>
              <a:ln w="9525">
                <a:solidFill>
                  <a:srgbClr val="FF0000"/>
                </a:solidFill>
                <a:miter lim="800000"/>
                <a:headEnd/>
                <a:tailEnd/>
              </a:ln>
            </p:spPr>
            <p:txBody>
              <a:bodyPr wrap="none" anchor="ctr"/>
              <a:lstStyle/>
              <a:p>
                <a:endParaRPr lang="it-IT"/>
              </a:p>
            </p:txBody>
          </p:sp>
        </p:grpSp>
        <p:sp>
          <p:nvSpPr>
            <p:cNvPr id="49160" name="AutoShape 10"/>
            <p:cNvSpPr>
              <a:spLocks noChangeArrowheads="1"/>
            </p:cNvSpPr>
            <p:nvPr/>
          </p:nvSpPr>
          <p:spPr bwMode="auto">
            <a:xfrm rot="-8463022">
              <a:off x="2652910" y="4985048"/>
              <a:ext cx="1143000" cy="990600"/>
            </a:xfrm>
            <a:prstGeom prst="rightArrow">
              <a:avLst>
                <a:gd name="adj1" fmla="val 72731"/>
                <a:gd name="adj2" fmla="val 37500"/>
              </a:avLst>
            </a:prstGeom>
            <a:solidFill>
              <a:srgbClr val="FF0000"/>
            </a:solidFill>
            <a:ln w="9525">
              <a:solidFill>
                <a:srgbClr val="FF0000"/>
              </a:solidFill>
              <a:miter lim="800000"/>
              <a:headEnd/>
              <a:tailEnd/>
            </a:ln>
          </p:spPr>
          <p:txBody>
            <a:bodyPr wrap="none" anchor="ctr"/>
            <a:lstStyle/>
            <a:p>
              <a:endParaRPr lang="it-IT"/>
            </a:p>
          </p:txBody>
        </p:sp>
        <p:sp>
          <p:nvSpPr>
            <p:cNvPr id="49161" name="AutoShape 11"/>
            <p:cNvSpPr>
              <a:spLocks noChangeArrowheads="1"/>
            </p:cNvSpPr>
            <p:nvPr/>
          </p:nvSpPr>
          <p:spPr bwMode="auto">
            <a:xfrm rot="-8463022">
              <a:off x="2714823" y="5543848"/>
              <a:ext cx="914400" cy="360363"/>
            </a:xfrm>
            <a:prstGeom prst="rightArrow">
              <a:avLst>
                <a:gd name="adj1" fmla="val 75000"/>
                <a:gd name="adj2" fmla="val 41410"/>
              </a:avLst>
            </a:prstGeom>
            <a:solidFill>
              <a:srgbClr val="FF5050"/>
            </a:solidFill>
            <a:ln w="9525">
              <a:solidFill>
                <a:srgbClr val="FF0000"/>
              </a:solidFill>
              <a:miter lim="800000"/>
              <a:headEnd/>
              <a:tailEnd/>
            </a:ln>
          </p:spPr>
          <p:txBody>
            <a:bodyPr wrap="none" anchor="ctr"/>
            <a:lstStyle/>
            <a:p>
              <a:endParaRPr lang="it-IT"/>
            </a:p>
          </p:txBody>
        </p:sp>
        <p:sp>
          <p:nvSpPr>
            <p:cNvPr id="49162" name="AutoShape 12"/>
            <p:cNvSpPr>
              <a:spLocks noChangeArrowheads="1"/>
            </p:cNvSpPr>
            <p:nvPr/>
          </p:nvSpPr>
          <p:spPr bwMode="auto">
            <a:xfrm rot="-8463022">
              <a:off x="2692598" y="5356523"/>
              <a:ext cx="1066800" cy="360363"/>
            </a:xfrm>
            <a:prstGeom prst="rightArrow">
              <a:avLst>
                <a:gd name="adj1" fmla="val 75000"/>
                <a:gd name="adj2" fmla="val 48311"/>
              </a:avLst>
            </a:prstGeom>
            <a:solidFill>
              <a:srgbClr val="CC0000"/>
            </a:solidFill>
            <a:ln w="9525">
              <a:solidFill>
                <a:srgbClr val="FF0000"/>
              </a:solidFill>
              <a:miter lim="800000"/>
              <a:headEnd/>
              <a:tailEnd/>
            </a:ln>
          </p:spPr>
          <p:txBody>
            <a:bodyPr wrap="none" anchor="ctr"/>
            <a:lstStyle/>
            <a:p>
              <a:endParaRPr lang="it-IT"/>
            </a:p>
          </p:txBody>
        </p:sp>
        <p:sp>
          <p:nvSpPr>
            <p:cNvPr id="49163" name="AutoShape 13"/>
            <p:cNvSpPr>
              <a:spLocks noChangeArrowheads="1"/>
            </p:cNvSpPr>
            <p:nvPr/>
          </p:nvSpPr>
          <p:spPr bwMode="auto">
            <a:xfrm rot="-8463022">
              <a:off x="2748160" y="5377161"/>
              <a:ext cx="1066800" cy="179387"/>
            </a:xfrm>
            <a:prstGeom prst="rightArrow">
              <a:avLst>
                <a:gd name="adj1" fmla="val 75000"/>
                <a:gd name="adj2" fmla="val 97050"/>
              </a:avLst>
            </a:prstGeom>
            <a:solidFill>
              <a:srgbClr val="FF3399"/>
            </a:solidFill>
            <a:ln w="9525">
              <a:solidFill>
                <a:srgbClr val="FF0000"/>
              </a:solidFill>
              <a:miter lim="800000"/>
              <a:headEnd/>
              <a:tailEnd/>
            </a:ln>
          </p:spPr>
          <p:txBody>
            <a:bodyPr wrap="none" anchor="ctr"/>
            <a:lstStyle/>
            <a:p>
              <a:endParaRPr lang="it-IT"/>
            </a:p>
          </p:txBody>
        </p:sp>
        <p:sp>
          <p:nvSpPr>
            <p:cNvPr id="49164" name="AutoShape 14"/>
            <p:cNvSpPr>
              <a:spLocks noChangeArrowheads="1"/>
            </p:cNvSpPr>
            <p:nvPr/>
          </p:nvSpPr>
          <p:spPr bwMode="auto">
            <a:xfrm rot="-8463022">
              <a:off x="3054548" y="5215236"/>
              <a:ext cx="914400" cy="179387"/>
            </a:xfrm>
            <a:prstGeom prst="rightArrow">
              <a:avLst>
                <a:gd name="adj1" fmla="val 75000"/>
                <a:gd name="adj2" fmla="val 83186"/>
              </a:avLst>
            </a:prstGeom>
            <a:solidFill>
              <a:srgbClr val="FF5050"/>
            </a:solidFill>
            <a:ln w="9525">
              <a:solidFill>
                <a:srgbClr val="FF0000"/>
              </a:solidFill>
              <a:miter lim="800000"/>
              <a:headEnd/>
              <a:tailEnd/>
            </a:ln>
          </p:spPr>
          <p:txBody>
            <a:bodyPr wrap="none" anchor="ctr"/>
            <a:lstStyle/>
            <a:p>
              <a:endParaRPr lang="it-IT"/>
            </a:p>
          </p:txBody>
        </p:sp>
        <p:sp>
          <p:nvSpPr>
            <p:cNvPr id="49165" name="AutoShape 15"/>
            <p:cNvSpPr>
              <a:spLocks noChangeArrowheads="1"/>
            </p:cNvSpPr>
            <p:nvPr/>
          </p:nvSpPr>
          <p:spPr bwMode="auto">
            <a:xfrm rot="-1982734">
              <a:off x="747910" y="5289848"/>
              <a:ext cx="1143000" cy="609600"/>
            </a:xfrm>
            <a:prstGeom prst="rightArrow">
              <a:avLst>
                <a:gd name="adj1" fmla="val 72731"/>
                <a:gd name="adj2" fmla="val 60938"/>
              </a:avLst>
            </a:prstGeom>
            <a:solidFill>
              <a:srgbClr val="FF0000"/>
            </a:solidFill>
            <a:ln w="9525">
              <a:solidFill>
                <a:srgbClr val="FF0000"/>
              </a:solidFill>
              <a:miter lim="800000"/>
              <a:headEnd/>
              <a:tailEnd/>
            </a:ln>
          </p:spPr>
          <p:txBody>
            <a:bodyPr wrap="none" anchor="ctr"/>
            <a:lstStyle/>
            <a:p>
              <a:endParaRPr lang="it-IT"/>
            </a:p>
          </p:txBody>
        </p:sp>
        <p:sp>
          <p:nvSpPr>
            <p:cNvPr id="49166" name="AutoShape 16"/>
            <p:cNvSpPr>
              <a:spLocks noChangeArrowheads="1"/>
            </p:cNvSpPr>
            <p:nvPr/>
          </p:nvSpPr>
          <p:spPr bwMode="auto">
            <a:xfrm rot="-1982734">
              <a:off x="690760" y="5429548"/>
              <a:ext cx="914400" cy="222250"/>
            </a:xfrm>
            <a:prstGeom prst="rightArrow">
              <a:avLst>
                <a:gd name="adj1" fmla="val 75000"/>
                <a:gd name="adj2" fmla="val 67143"/>
              </a:avLst>
            </a:prstGeom>
            <a:solidFill>
              <a:srgbClr val="FF6600"/>
            </a:solidFill>
            <a:ln w="9525">
              <a:solidFill>
                <a:srgbClr val="FF0000"/>
              </a:solidFill>
              <a:miter lim="800000"/>
              <a:headEnd/>
              <a:tailEnd/>
            </a:ln>
          </p:spPr>
          <p:txBody>
            <a:bodyPr wrap="none" anchor="ctr"/>
            <a:lstStyle/>
            <a:p>
              <a:endParaRPr lang="it-IT"/>
            </a:p>
          </p:txBody>
        </p:sp>
        <p:sp>
          <p:nvSpPr>
            <p:cNvPr id="49167" name="AutoShape 17"/>
            <p:cNvSpPr>
              <a:spLocks noChangeArrowheads="1"/>
            </p:cNvSpPr>
            <p:nvPr/>
          </p:nvSpPr>
          <p:spPr bwMode="auto">
            <a:xfrm rot="-1982734">
              <a:off x="738385" y="5480348"/>
              <a:ext cx="1066800" cy="220663"/>
            </a:xfrm>
            <a:prstGeom prst="rightArrow">
              <a:avLst>
                <a:gd name="adj1" fmla="val 75000"/>
                <a:gd name="adj2" fmla="val 78897"/>
              </a:avLst>
            </a:prstGeom>
            <a:solidFill>
              <a:srgbClr val="FF9966"/>
            </a:solidFill>
            <a:ln w="9525">
              <a:solidFill>
                <a:srgbClr val="FF0000"/>
              </a:solidFill>
              <a:miter lim="800000"/>
              <a:headEnd/>
              <a:tailEnd/>
            </a:ln>
          </p:spPr>
          <p:txBody>
            <a:bodyPr wrap="none" anchor="ctr"/>
            <a:lstStyle/>
            <a:p>
              <a:endParaRPr lang="it-IT"/>
            </a:p>
          </p:txBody>
        </p:sp>
        <p:sp>
          <p:nvSpPr>
            <p:cNvPr id="49168" name="AutoShape 18"/>
            <p:cNvSpPr>
              <a:spLocks noChangeArrowheads="1"/>
            </p:cNvSpPr>
            <p:nvPr/>
          </p:nvSpPr>
          <p:spPr bwMode="auto">
            <a:xfrm rot="-1982734">
              <a:off x="768548" y="5583536"/>
              <a:ext cx="1066800" cy="109537"/>
            </a:xfrm>
            <a:prstGeom prst="rightArrow">
              <a:avLst>
                <a:gd name="adj1" fmla="val 75000"/>
                <a:gd name="adj2" fmla="val 158938"/>
              </a:avLst>
            </a:prstGeom>
            <a:solidFill>
              <a:srgbClr val="FF5050"/>
            </a:solidFill>
            <a:ln w="9525">
              <a:solidFill>
                <a:srgbClr val="FF0000"/>
              </a:solidFill>
              <a:miter lim="800000"/>
              <a:headEnd/>
              <a:tailEnd/>
            </a:ln>
          </p:spPr>
          <p:txBody>
            <a:bodyPr wrap="none" anchor="ctr"/>
            <a:lstStyle/>
            <a:p>
              <a:endParaRPr lang="it-IT"/>
            </a:p>
          </p:txBody>
        </p:sp>
        <p:sp>
          <p:nvSpPr>
            <p:cNvPr id="49169" name="AutoShape 19"/>
            <p:cNvSpPr>
              <a:spLocks noChangeArrowheads="1"/>
            </p:cNvSpPr>
            <p:nvPr/>
          </p:nvSpPr>
          <p:spPr bwMode="auto">
            <a:xfrm rot="-1982734">
              <a:off x="871735" y="5762923"/>
              <a:ext cx="914400" cy="111125"/>
            </a:xfrm>
            <a:prstGeom prst="rightArrow">
              <a:avLst>
                <a:gd name="adj1" fmla="val 75000"/>
                <a:gd name="adj2" fmla="val 134286"/>
              </a:avLst>
            </a:prstGeom>
            <a:solidFill>
              <a:srgbClr val="FF3399"/>
            </a:solidFill>
            <a:ln w="9525">
              <a:solidFill>
                <a:srgbClr val="FF0000"/>
              </a:solidFill>
              <a:miter lim="800000"/>
              <a:headEnd/>
              <a:tailEnd/>
            </a:ln>
          </p:spPr>
          <p:txBody>
            <a:bodyPr wrap="none" anchor="ctr"/>
            <a:lstStyle/>
            <a:p>
              <a:endParaRPr lang="it-IT"/>
            </a:p>
          </p:txBody>
        </p:sp>
        <p:grpSp>
          <p:nvGrpSpPr>
            <p:cNvPr id="49170" name="Group 20"/>
            <p:cNvGrpSpPr>
              <a:grpSpLocks/>
            </p:cNvGrpSpPr>
            <p:nvPr/>
          </p:nvGrpSpPr>
          <p:grpSpPr bwMode="auto">
            <a:xfrm rot="1508077">
              <a:off x="2652910" y="3537248"/>
              <a:ext cx="838200" cy="1063625"/>
              <a:chOff x="1620" y="2173"/>
              <a:chExt cx="528" cy="670"/>
            </a:xfrm>
          </p:grpSpPr>
          <p:sp>
            <p:nvSpPr>
              <p:cNvPr id="49172" name="AutoShape 21"/>
              <p:cNvSpPr>
                <a:spLocks noChangeArrowheads="1"/>
              </p:cNvSpPr>
              <p:nvPr/>
            </p:nvSpPr>
            <p:spPr bwMode="auto">
              <a:xfrm rot="6400248">
                <a:off x="1572" y="2267"/>
                <a:ext cx="624" cy="528"/>
              </a:xfrm>
              <a:prstGeom prst="rightArrow">
                <a:avLst>
                  <a:gd name="adj1" fmla="val 72731"/>
                  <a:gd name="adj2" fmla="val 38409"/>
                </a:avLst>
              </a:prstGeom>
              <a:solidFill>
                <a:srgbClr val="FF0000"/>
              </a:solidFill>
              <a:ln w="9525">
                <a:solidFill>
                  <a:srgbClr val="FF0000"/>
                </a:solidFill>
                <a:miter lim="800000"/>
                <a:headEnd/>
                <a:tailEnd/>
              </a:ln>
            </p:spPr>
            <p:txBody>
              <a:bodyPr wrap="none" anchor="ctr"/>
              <a:lstStyle/>
              <a:p>
                <a:endParaRPr lang="it-IT"/>
              </a:p>
            </p:txBody>
          </p:sp>
          <p:sp>
            <p:nvSpPr>
              <p:cNvPr id="49173" name="AutoShape 22"/>
              <p:cNvSpPr>
                <a:spLocks noChangeArrowheads="1"/>
              </p:cNvSpPr>
              <p:nvPr/>
            </p:nvSpPr>
            <p:spPr bwMode="auto">
              <a:xfrm rot="6400248">
                <a:off x="1766" y="2410"/>
                <a:ext cx="499" cy="192"/>
              </a:xfrm>
              <a:prstGeom prst="rightArrow">
                <a:avLst>
                  <a:gd name="adj1" fmla="val 75000"/>
                  <a:gd name="adj2" fmla="val 42414"/>
                </a:avLst>
              </a:prstGeom>
              <a:solidFill>
                <a:srgbClr val="FF6600"/>
              </a:solidFill>
              <a:ln w="9525">
                <a:solidFill>
                  <a:srgbClr val="FF0000"/>
                </a:solidFill>
                <a:miter lim="800000"/>
                <a:headEnd/>
                <a:tailEnd/>
              </a:ln>
            </p:spPr>
            <p:txBody>
              <a:bodyPr wrap="none" anchor="ctr"/>
              <a:lstStyle/>
              <a:p>
                <a:endParaRPr lang="it-IT"/>
              </a:p>
            </p:txBody>
          </p:sp>
          <p:sp>
            <p:nvSpPr>
              <p:cNvPr id="49174" name="AutoShape 23"/>
              <p:cNvSpPr>
                <a:spLocks noChangeArrowheads="1"/>
              </p:cNvSpPr>
              <p:nvPr/>
            </p:nvSpPr>
            <p:spPr bwMode="auto">
              <a:xfrm rot="6400248">
                <a:off x="1622" y="2421"/>
                <a:ext cx="582" cy="192"/>
              </a:xfrm>
              <a:prstGeom prst="rightArrow">
                <a:avLst>
                  <a:gd name="adj1" fmla="val 75000"/>
                  <a:gd name="adj2" fmla="val 49468"/>
                </a:avLst>
              </a:prstGeom>
              <a:solidFill>
                <a:srgbClr val="CC0000"/>
              </a:solidFill>
              <a:ln w="9525">
                <a:solidFill>
                  <a:srgbClr val="FF0000"/>
                </a:solidFill>
                <a:miter lim="800000"/>
                <a:headEnd/>
                <a:tailEnd/>
              </a:ln>
            </p:spPr>
            <p:txBody>
              <a:bodyPr wrap="none" anchor="ctr"/>
              <a:lstStyle/>
              <a:p>
                <a:endParaRPr lang="it-IT"/>
              </a:p>
            </p:txBody>
          </p:sp>
          <p:sp>
            <p:nvSpPr>
              <p:cNvPr id="49175" name="AutoShape 24"/>
              <p:cNvSpPr>
                <a:spLocks noChangeArrowheads="1"/>
              </p:cNvSpPr>
              <p:nvPr/>
            </p:nvSpPr>
            <p:spPr bwMode="auto">
              <a:xfrm rot="6400248">
                <a:off x="1576" y="2455"/>
                <a:ext cx="582" cy="96"/>
              </a:xfrm>
              <a:prstGeom prst="rightArrow">
                <a:avLst>
                  <a:gd name="adj1" fmla="val 75000"/>
                  <a:gd name="adj2" fmla="val 98937"/>
                </a:avLst>
              </a:prstGeom>
              <a:solidFill>
                <a:srgbClr val="FF5050"/>
              </a:solidFill>
              <a:ln w="9525">
                <a:solidFill>
                  <a:srgbClr val="FF0000"/>
                </a:solidFill>
                <a:miter lim="800000"/>
                <a:headEnd/>
                <a:tailEnd/>
              </a:ln>
            </p:spPr>
            <p:txBody>
              <a:bodyPr wrap="none" anchor="ctr"/>
              <a:lstStyle/>
              <a:p>
                <a:endParaRPr lang="it-IT"/>
              </a:p>
            </p:txBody>
          </p:sp>
          <p:sp>
            <p:nvSpPr>
              <p:cNvPr id="49176" name="AutoShape 25"/>
              <p:cNvSpPr>
                <a:spLocks noChangeArrowheads="1"/>
              </p:cNvSpPr>
              <p:nvPr/>
            </p:nvSpPr>
            <p:spPr bwMode="auto">
              <a:xfrm rot="6400248">
                <a:off x="1490" y="2375"/>
                <a:ext cx="499" cy="96"/>
              </a:xfrm>
              <a:prstGeom prst="rightArrow">
                <a:avLst>
                  <a:gd name="adj1" fmla="val 75000"/>
                  <a:gd name="adj2" fmla="val 84827"/>
                </a:avLst>
              </a:prstGeom>
              <a:solidFill>
                <a:srgbClr val="FF3399"/>
              </a:solidFill>
              <a:ln w="9525">
                <a:solidFill>
                  <a:srgbClr val="FF0000"/>
                </a:solidFill>
                <a:miter lim="800000"/>
                <a:headEnd/>
                <a:tailEnd/>
              </a:ln>
            </p:spPr>
            <p:txBody>
              <a:bodyPr wrap="none" anchor="ctr"/>
              <a:lstStyle/>
              <a:p>
                <a:endParaRPr lang="it-IT"/>
              </a:p>
            </p:txBody>
          </p:sp>
        </p:grpSp>
        <p:sp>
          <p:nvSpPr>
            <p:cNvPr id="49171" name="Oval 26"/>
            <p:cNvSpPr>
              <a:spLocks noChangeArrowheads="1"/>
            </p:cNvSpPr>
            <p:nvPr/>
          </p:nvSpPr>
          <p:spPr bwMode="auto">
            <a:xfrm>
              <a:off x="1714544" y="4493568"/>
              <a:ext cx="990600" cy="762000"/>
            </a:xfrm>
            <a:prstGeom prst="ellipse">
              <a:avLst/>
            </a:prstGeom>
            <a:solidFill>
              <a:srgbClr val="CCFFFF"/>
            </a:solidFill>
            <a:ln w="9525">
              <a:solidFill>
                <a:schemeClr val="tx1"/>
              </a:solidFill>
              <a:round/>
              <a:headEnd/>
              <a:tailEnd/>
            </a:ln>
          </p:spPr>
          <p:txBody>
            <a:bodyPr wrap="none" anchor="ctr"/>
            <a:lstStyle/>
            <a:p>
              <a:endParaRPr lang="it-IT"/>
            </a:p>
          </p:txBody>
        </p:sp>
      </p:grpSp>
      <p:pic>
        <p:nvPicPr>
          <p:cNvPr id="49156" name="Picture 27" descr="L:\Current\Talks\DMLC\M0UUI3J4.GIF"/>
          <p:cNvPicPr>
            <a:picLocks noChangeAspect="1" noChangeArrowheads="1"/>
          </p:cNvPicPr>
          <p:nvPr/>
        </p:nvPicPr>
        <p:blipFill>
          <a:blip r:embed="rId2"/>
          <a:srcRect/>
          <a:stretch>
            <a:fillRect/>
          </a:stretch>
        </p:blipFill>
        <p:spPr bwMode="auto">
          <a:xfrm>
            <a:off x="5427663" y="1881188"/>
            <a:ext cx="3608387" cy="4572000"/>
          </a:xfrm>
          <a:prstGeom prst="rect">
            <a:avLst/>
          </a:prstGeom>
          <a:noFill/>
          <a:ln w="38100">
            <a:solidFill>
              <a:srgbClr val="92D050"/>
            </a:solidFill>
            <a:miter lim="800000"/>
            <a:headEnd/>
            <a:tailEnd/>
          </a:ln>
        </p:spPr>
      </p:pic>
      <p:sp>
        <p:nvSpPr>
          <p:cNvPr id="32" name="Text Box 28"/>
          <p:cNvSpPr txBox="1">
            <a:spLocks noChangeArrowheads="1"/>
          </p:cNvSpPr>
          <p:nvPr/>
        </p:nvSpPr>
        <p:spPr bwMode="auto">
          <a:xfrm>
            <a:off x="6226175" y="1268413"/>
            <a:ext cx="2489200" cy="461962"/>
          </a:xfrm>
          <a:prstGeom prst="rect">
            <a:avLst/>
          </a:prstGeom>
          <a:solidFill>
            <a:schemeClr val="tx2">
              <a:lumMod val="25000"/>
            </a:schemeClr>
          </a:solidFill>
          <a:ln w="38100">
            <a:solidFill>
              <a:srgbClr val="92D050"/>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GB" dirty="0" err="1"/>
              <a:t>Linac</a:t>
            </a:r>
            <a:r>
              <a:rPr lang="en-GB" dirty="0"/>
              <a:t> based IMRT</a:t>
            </a:r>
          </a:p>
        </p:txBody>
      </p:sp>
      <p:pic>
        <p:nvPicPr>
          <p:cNvPr id="33" name="Picture 29" descr="M:\books\IAEA\pictures\0[8].gif"/>
          <p:cNvPicPr>
            <a:picLocks noChangeAspect="1" noChangeArrowheads="1"/>
          </p:cNvPicPr>
          <p:nvPr/>
        </p:nvPicPr>
        <p:blipFill>
          <a:blip r:embed="rId3"/>
          <a:srcRect/>
          <a:stretch>
            <a:fillRect/>
          </a:stretch>
        </p:blipFill>
        <p:spPr bwMode="auto">
          <a:xfrm>
            <a:off x="3916363" y="4581525"/>
            <a:ext cx="2743200" cy="2082800"/>
          </a:xfrm>
          <a:prstGeom prst="rect">
            <a:avLst/>
          </a:prstGeom>
          <a:noFill/>
          <a:ln w="38100">
            <a:solidFill>
              <a:srgbClr val="92D050"/>
            </a:solidFill>
            <a:miter lim="800000"/>
            <a:headEnd/>
            <a:tailEnd/>
          </a:ln>
        </p:spPr>
      </p:pic>
    </p:spTree>
    <p:extLst>
      <p:ext uri="{BB962C8B-B14F-4D97-AF65-F5344CB8AC3E}">
        <p14:creationId xmlns:p14="http://schemas.microsoft.com/office/powerpoint/2010/main" val="336971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3568" y="116632"/>
            <a:ext cx="7772400" cy="1143000"/>
          </a:xfrm>
        </p:spPr>
        <p:txBody>
          <a:bodyPr/>
          <a:lstStyle/>
          <a:p>
            <a:pPr marL="484632" fontAlgn="auto">
              <a:spcAft>
                <a:spcPts val="0"/>
              </a:spcAft>
              <a:defRPr/>
            </a:pPr>
            <a:r>
              <a:rPr lang="it-IT">
                <a:solidFill>
                  <a:schemeClr val="accent1">
                    <a:tint val="83000"/>
                    <a:satMod val="150000"/>
                  </a:schemeClr>
                </a:solidFill>
              </a:rPr>
              <a:t>Due approcci all’IMRT</a:t>
            </a:r>
          </a:p>
        </p:txBody>
      </p:sp>
      <p:sp>
        <p:nvSpPr>
          <p:cNvPr id="50178" name="Rectangle 3"/>
          <p:cNvSpPr txBox="1">
            <a:spLocks noChangeArrowheads="1"/>
          </p:cNvSpPr>
          <p:nvPr/>
        </p:nvSpPr>
        <p:spPr bwMode="auto">
          <a:xfrm>
            <a:off x="5021263" y="1628775"/>
            <a:ext cx="3654425" cy="1833563"/>
          </a:xfrm>
          <a:prstGeom prst="rect">
            <a:avLst/>
          </a:prstGeom>
          <a:noFill/>
          <a:ln w="9525">
            <a:noFill/>
            <a:miter lim="800000"/>
            <a:headEnd/>
            <a:tailEnd/>
          </a:ln>
        </p:spPr>
        <p:txBody>
          <a:bodyPr/>
          <a:lstStyle/>
          <a:p>
            <a:pPr marL="447675" indent="-382588" algn="just">
              <a:spcBef>
                <a:spcPct val="20000"/>
              </a:spcBef>
              <a:buClr>
                <a:schemeClr val="accent1"/>
              </a:buClr>
              <a:buSzPct val="80000"/>
              <a:buFont typeface="Wingdings 2" pitchFamily="18" charset="2"/>
              <a:buChar char=""/>
            </a:pPr>
            <a:r>
              <a:rPr lang="it-IT" sz="2000">
                <a:latin typeface="Century Gothic" pitchFamily="34" charset="0"/>
              </a:rPr>
              <a:t>Rotazione continua di un fascio a ventaglio unidimensionale che consiste di molti fasci elementari che possono essere accesi o spenti</a:t>
            </a:r>
          </a:p>
        </p:txBody>
      </p:sp>
      <p:grpSp>
        <p:nvGrpSpPr>
          <p:cNvPr id="50179" name="Gruppo 37"/>
          <p:cNvGrpSpPr>
            <a:grpSpLocks/>
          </p:cNvGrpSpPr>
          <p:nvPr/>
        </p:nvGrpSpPr>
        <p:grpSpPr bwMode="auto">
          <a:xfrm>
            <a:off x="5705475" y="3962400"/>
            <a:ext cx="2611438" cy="2058988"/>
            <a:chOff x="5528451" y="3884613"/>
            <a:chExt cx="2611438" cy="2058987"/>
          </a:xfrm>
        </p:grpSpPr>
        <p:sp>
          <p:nvSpPr>
            <p:cNvPr id="50182" name="Oval 4"/>
            <p:cNvSpPr>
              <a:spLocks noChangeArrowheads="1"/>
            </p:cNvSpPr>
            <p:nvPr/>
          </p:nvSpPr>
          <p:spPr bwMode="auto">
            <a:xfrm>
              <a:off x="6214251" y="4648200"/>
              <a:ext cx="990600" cy="762000"/>
            </a:xfrm>
            <a:prstGeom prst="ellipse">
              <a:avLst/>
            </a:prstGeom>
            <a:solidFill>
              <a:srgbClr val="CCFFFF"/>
            </a:solidFill>
            <a:ln w="9525">
              <a:solidFill>
                <a:schemeClr val="tx1"/>
              </a:solidFill>
              <a:round/>
              <a:headEnd/>
              <a:tailEnd/>
            </a:ln>
          </p:spPr>
          <p:txBody>
            <a:bodyPr wrap="none" anchor="ctr"/>
            <a:lstStyle/>
            <a:p>
              <a:endParaRPr lang="it-IT"/>
            </a:p>
          </p:txBody>
        </p:sp>
        <p:grpSp>
          <p:nvGrpSpPr>
            <p:cNvPr id="50183" name="Group 5"/>
            <p:cNvGrpSpPr>
              <a:grpSpLocks/>
            </p:cNvGrpSpPr>
            <p:nvPr/>
          </p:nvGrpSpPr>
          <p:grpSpPr bwMode="auto">
            <a:xfrm rot="-2519824">
              <a:off x="5604651" y="5257800"/>
              <a:ext cx="685800" cy="685800"/>
              <a:chOff x="3264" y="3504"/>
              <a:chExt cx="432" cy="432"/>
            </a:xfrm>
          </p:grpSpPr>
          <p:sp>
            <p:nvSpPr>
              <p:cNvPr id="50203" name="AutoShape 6"/>
              <p:cNvSpPr>
                <a:spLocks noChangeArrowheads="1"/>
              </p:cNvSpPr>
              <p:nvPr/>
            </p:nvSpPr>
            <p:spPr bwMode="auto">
              <a:xfrm>
                <a:off x="3264" y="3504"/>
                <a:ext cx="432" cy="48"/>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04" name="AutoShape 7"/>
              <p:cNvSpPr>
                <a:spLocks noChangeArrowheads="1"/>
              </p:cNvSpPr>
              <p:nvPr/>
            </p:nvSpPr>
            <p:spPr bwMode="auto">
              <a:xfrm>
                <a:off x="3264" y="3552"/>
                <a:ext cx="432" cy="48"/>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05" name="AutoShape 8"/>
              <p:cNvSpPr>
                <a:spLocks noChangeArrowheads="1"/>
              </p:cNvSpPr>
              <p:nvPr/>
            </p:nvSpPr>
            <p:spPr bwMode="auto">
              <a:xfrm>
                <a:off x="3264" y="3648"/>
                <a:ext cx="432" cy="48"/>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06" name="AutoShape 9"/>
              <p:cNvSpPr>
                <a:spLocks noChangeArrowheads="1"/>
              </p:cNvSpPr>
              <p:nvPr/>
            </p:nvSpPr>
            <p:spPr bwMode="auto">
              <a:xfrm>
                <a:off x="3264" y="3600"/>
                <a:ext cx="432" cy="48"/>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207" name="AutoShape 10"/>
              <p:cNvSpPr>
                <a:spLocks noChangeArrowheads="1"/>
              </p:cNvSpPr>
              <p:nvPr/>
            </p:nvSpPr>
            <p:spPr bwMode="auto">
              <a:xfrm>
                <a:off x="3264" y="3696"/>
                <a:ext cx="432" cy="48"/>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208" name="AutoShape 11"/>
              <p:cNvSpPr>
                <a:spLocks noChangeArrowheads="1"/>
              </p:cNvSpPr>
              <p:nvPr/>
            </p:nvSpPr>
            <p:spPr bwMode="auto">
              <a:xfrm>
                <a:off x="3264" y="3744"/>
                <a:ext cx="432" cy="48"/>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209" name="AutoShape 12"/>
              <p:cNvSpPr>
                <a:spLocks noChangeArrowheads="1"/>
              </p:cNvSpPr>
              <p:nvPr/>
            </p:nvSpPr>
            <p:spPr bwMode="auto">
              <a:xfrm>
                <a:off x="3264" y="3792"/>
                <a:ext cx="432" cy="48"/>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10" name="AutoShape 13"/>
              <p:cNvSpPr>
                <a:spLocks noChangeArrowheads="1"/>
              </p:cNvSpPr>
              <p:nvPr/>
            </p:nvSpPr>
            <p:spPr bwMode="auto">
              <a:xfrm>
                <a:off x="3264" y="3840"/>
                <a:ext cx="432" cy="48"/>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11" name="AutoShape 14"/>
              <p:cNvSpPr>
                <a:spLocks noChangeArrowheads="1"/>
              </p:cNvSpPr>
              <p:nvPr/>
            </p:nvSpPr>
            <p:spPr bwMode="auto">
              <a:xfrm>
                <a:off x="3264" y="3888"/>
                <a:ext cx="432" cy="48"/>
              </a:xfrm>
              <a:prstGeom prst="homePlate">
                <a:avLst>
                  <a:gd name="adj" fmla="val 75000"/>
                </a:avLst>
              </a:prstGeom>
              <a:noFill/>
              <a:ln w="9525">
                <a:solidFill>
                  <a:srgbClr val="FF0000"/>
                </a:solidFill>
                <a:miter lim="800000"/>
                <a:headEnd/>
                <a:tailEnd/>
              </a:ln>
            </p:spPr>
            <p:txBody>
              <a:bodyPr wrap="none" anchor="ctr"/>
              <a:lstStyle/>
              <a:p>
                <a:endParaRPr lang="it-IT"/>
              </a:p>
            </p:txBody>
          </p:sp>
        </p:grpSp>
        <p:sp>
          <p:nvSpPr>
            <p:cNvPr id="50184" name="AutoShape 15"/>
            <p:cNvSpPr>
              <a:spLocks noChangeArrowheads="1"/>
            </p:cNvSpPr>
            <p:nvPr/>
          </p:nvSpPr>
          <p:spPr bwMode="auto">
            <a:xfrm rot="-8713801">
              <a:off x="7106426" y="5735638"/>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85" name="AutoShape 16"/>
            <p:cNvSpPr>
              <a:spLocks noChangeArrowheads="1"/>
            </p:cNvSpPr>
            <p:nvPr/>
          </p:nvSpPr>
          <p:spPr bwMode="auto">
            <a:xfrm rot="-8713801">
              <a:off x="7149289" y="5673725"/>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86" name="AutoShape 17"/>
            <p:cNvSpPr>
              <a:spLocks noChangeArrowheads="1"/>
            </p:cNvSpPr>
            <p:nvPr/>
          </p:nvSpPr>
          <p:spPr bwMode="auto">
            <a:xfrm rot="-8713801">
              <a:off x="7236601" y="5548313"/>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87" name="AutoShape 18"/>
            <p:cNvSpPr>
              <a:spLocks noChangeArrowheads="1"/>
            </p:cNvSpPr>
            <p:nvPr/>
          </p:nvSpPr>
          <p:spPr bwMode="auto">
            <a:xfrm rot="-8713801">
              <a:off x="7193739" y="5610225"/>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88" name="AutoShape 19"/>
            <p:cNvSpPr>
              <a:spLocks noChangeArrowheads="1"/>
            </p:cNvSpPr>
            <p:nvPr/>
          </p:nvSpPr>
          <p:spPr bwMode="auto">
            <a:xfrm rot="-8713801">
              <a:off x="7281051" y="5486400"/>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89" name="AutoShape 20"/>
            <p:cNvSpPr>
              <a:spLocks noChangeArrowheads="1"/>
            </p:cNvSpPr>
            <p:nvPr/>
          </p:nvSpPr>
          <p:spPr bwMode="auto">
            <a:xfrm rot="-8713801">
              <a:off x="7323914" y="5422900"/>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90" name="AutoShape 21"/>
            <p:cNvSpPr>
              <a:spLocks noChangeArrowheads="1"/>
            </p:cNvSpPr>
            <p:nvPr/>
          </p:nvSpPr>
          <p:spPr bwMode="auto">
            <a:xfrm rot="-8713801">
              <a:off x="7366776" y="5360988"/>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91" name="AutoShape 22"/>
            <p:cNvSpPr>
              <a:spLocks noChangeArrowheads="1"/>
            </p:cNvSpPr>
            <p:nvPr/>
          </p:nvSpPr>
          <p:spPr bwMode="auto">
            <a:xfrm rot="-8713801">
              <a:off x="7411226" y="5297488"/>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92" name="AutoShape 23"/>
            <p:cNvSpPr>
              <a:spLocks noChangeArrowheads="1"/>
            </p:cNvSpPr>
            <p:nvPr/>
          </p:nvSpPr>
          <p:spPr bwMode="auto">
            <a:xfrm rot="-8713801">
              <a:off x="7454089" y="5235575"/>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93" name="AutoShape 24"/>
            <p:cNvSpPr>
              <a:spLocks noChangeArrowheads="1"/>
            </p:cNvSpPr>
            <p:nvPr/>
          </p:nvSpPr>
          <p:spPr bwMode="auto">
            <a:xfrm rot="5411794">
              <a:off x="6671451" y="4191000"/>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94" name="AutoShape 25"/>
            <p:cNvSpPr>
              <a:spLocks noChangeArrowheads="1"/>
            </p:cNvSpPr>
            <p:nvPr/>
          </p:nvSpPr>
          <p:spPr bwMode="auto">
            <a:xfrm rot="5411794">
              <a:off x="6595251" y="4191000"/>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95" name="AutoShape 26"/>
            <p:cNvSpPr>
              <a:spLocks noChangeArrowheads="1"/>
            </p:cNvSpPr>
            <p:nvPr/>
          </p:nvSpPr>
          <p:spPr bwMode="auto">
            <a:xfrm rot="5411794">
              <a:off x="6442851" y="4191000"/>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196" name="AutoShape 27"/>
            <p:cNvSpPr>
              <a:spLocks noChangeArrowheads="1"/>
            </p:cNvSpPr>
            <p:nvPr/>
          </p:nvSpPr>
          <p:spPr bwMode="auto">
            <a:xfrm rot="5411794">
              <a:off x="6519051" y="4191000"/>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97" name="AutoShape 28"/>
            <p:cNvSpPr>
              <a:spLocks noChangeArrowheads="1"/>
            </p:cNvSpPr>
            <p:nvPr/>
          </p:nvSpPr>
          <p:spPr bwMode="auto">
            <a:xfrm rot="5411794">
              <a:off x="6368239" y="4191000"/>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98" name="AutoShape 29"/>
            <p:cNvSpPr>
              <a:spLocks noChangeArrowheads="1"/>
            </p:cNvSpPr>
            <p:nvPr/>
          </p:nvSpPr>
          <p:spPr bwMode="auto">
            <a:xfrm rot="5411794">
              <a:off x="6292039" y="4189413"/>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199" name="AutoShape 30"/>
            <p:cNvSpPr>
              <a:spLocks noChangeArrowheads="1"/>
            </p:cNvSpPr>
            <p:nvPr/>
          </p:nvSpPr>
          <p:spPr bwMode="auto">
            <a:xfrm rot="5411794">
              <a:off x="6215839" y="4189413"/>
              <a:ext cx="685800" cy="76200"/>
            </a:xfrm>
            <a:prstGeom prst="homePlate">
              <a:avLst>
                <a:gd name="adj" fmla="val 75000"/>
              </a:avLst>
            </a:prstGeom>
            <a:noFill/>
            <a:ln w="9525">
              <a:solidFill>
                <a:srgbClr val="FF0000"/>
              </a:solidFill>
              <a:miter lim="800000"/>
              <a:headEnd/>
              <a:tailEnd/>
            </a:ln>
          </p:spPr>
          <p:txBody>
            <a:bodyPr wrap="none" anchor="ctr"/>
            <a:lstStyle/>
            <a:p>
              <a:endParaRPr lang="it-IT"/>
            </a:p>
          </p:txBody>
        </p:sp>
        <p:sp>
          <p:nvSpPr>
            <p:cNvPr id="50200" name="AutoShape 31"/>
            <p:cNvSpPr>
              <a:spLocks noChangeArrowheads="1"/>
            </p:cNvSpPr>
            <p:nvPr/>
          </p:nvSpPr>
          <p:spPr bwMode="auto">
            <a:xfrm rot="5411794">
              <a:off x="6139639" y="4189413"/>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01" name="AutoShape 32"/>
            <p:cNvSpPr>
              <a:spLocks noChangeArrowheads="1"/>
            </p:cNvSpPr>
            <p:nvPr/>
          </p:nvSpPr>
          <p:spPr bwMode="auto">
            <a:xfrm rot="5411794">
              <a:off x="6063439" y="4189413"/>
              <a:ext cx="685800" cy="76200"/>
            </a:xfrm>
            <a:prstGeom prst="homePlate">
              <a:avLst>
                <a:gd name="adj" fmla="val 75000"/>
              </a:avLst>
            </a:prstGeom>
            <a:solidFill>
              <a:srgbClr val="FF0000"/>
            </a:solidFill>
            <a:ln w="9525">
              <a:solidFill>
                <a:srgbClr val="FF0000"/>
              </a:solidFill>
              <a:miter lim="800000"/>
              <a:headEnd/>
              <a:tailEnd/>
            </a:ln>
          </p:spPr>
          <p:txBody>
            <a:bodyPr wrap="none" anchor="ctr"/>
            <a:lstStyle/>
            <a:p>
              <a:endParaRPr lang="it-IT"/>
            </a:p>
          </p:txBody>
        </p:sp>
        <p:sp>
          <p:nvSpPr>
            <p:cNvPr id="50202" name="AutoShape 33"/>
            <p:cNvSpPr>
              <a:spLocks noChangeArrowheads="1"/>
            </p:cNvSpPr>
            <p:nvPr/>
          </p:nvSpPr>
          <p:spPr bwMode="auto">
            <a:xfrm>
              <a:off x="5528451" y="4038600"/>
              <a:ext cx="2286000" cy="1905000"/>
            </a:xfrm>
            <a:custGeom>
              <a:avLst/>
              <a:gdLst>
                <a:gd name="T0" fmla="*/ 40602534 w 21600"/>
                <a:gd name="T1" fmla="*/ 21211291 h 21600"/>
                <a:gd name="T2" fmla="*/ 104648094 w 21600"/>
                <a:gd name="T3" fmla="*/ 162612285 h 21600"/>
                <a:gd name="T4" fmla="*/ 49372621 w 21600"/>
                <a:gd name="T5" fmla="*/ 28056153 h 21600"/>
                <a:gd name="T6" fmla="*/ 272120791 w 21600"/>
                <a:gd name="T7" fmla="*/ 81329470 h 21600"/>
                <a:gd name="T8" fmla="*/ 236222560 w 21600"/>
                <a:gd name="T9" fmla="*/ 107557805 h 21600"/>
                <a:gd name="T10" fmla="*/ 198465104 w 21600"/>
                <a:gd name="T11" fmla="*/ 8262848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418" y="10555"/>
                  </a:moveTo>
                  <a:cubicBezTo>
                    <a:pt x="20286" y="5338"/>
                    <a:pt x="16018" y="1177"/>
                    <a:pt x="10800" y="1177"/>
                  </a:cubicBezTo>
                  <a:cubicBezTo>
                    <a:pt x="5485" y="1178"/>
                    <a:pt x="1178" y="5485"/>
                    <a:pt x="1178" y="10800"/>
                  </a:cubicBezTo>
                  <a:cubicBezTo>
                    <a:pt x="1177" y="15583"/>
                    <a:pt x="4692" y="19641"/>
                    <a:pt x="9427" y="20323"/>
                  </a:cubicBezTo>
                  <a:lnTo>
                    <a:pt x="9259" y="21489"/>
                  </a:lnTo>
                  <a:cubicBezTo>
                    <a:pt x="3944" y="20723"/>
                    <a:pt x="0" y="16169"/>
                    <a:pt x="0" y="10800"/>
                  </a:cubicBezTo>
                  <a:cubicBezTo>
                    <a:pt x="0" y="4835"/>
                    <a:pt x="4835" y="0"/>
                    <a:pt x="10800" y="0"/>
                  </a:cubicBezTo>
                  <a:cubicBezTo>
                    <a:pt x="16657" y="0"/>
                    <a:pt x="21447" y="4669"/>
                    <a:pt x="21596" y="10525"/>
                  </a:cubicBezTo>
                  <a:lnTo>
                    <a:pt x="24295" y="10456"/>
                  </a:lnTo>
                  <a:lnTo>
                    <a:pt x="21090" y="13828"/>
                  </a:lnTo>
                  <a:lnTo>
                    <a:pt x="17719" y="10623"/>
                  </a:lnTo>
                  <a:lnTo>
                    <a:pt x="20418" y="10555"/>
                  </a:lnTo>
                  <a:close/>
                </a:path>
              </a:pathLst>
            </a:custGeom>
            <a:solidFill>
              <a:srgbClr val="66FF33"/>
            </a:solidFill>
            <a:ln w="9525">
              <a:solidFill>
                <a:schemeClr val="tx1"/>
              </a:solidFill>
              <a:miter lim="800000"/>
              <a:headEnd/>
              <a:tailEnd/>
            </a:ln>
          </p:spPr>
          <p:txBody>
            <a:bodyPr wrap="none" anchor="ctr"/>
            <a:lstStyle/>
            <a:p>
              <a:endParaRPr lang="it-IT"/>
            </a:p>
          </p:txBody>
        </p:sp>
      </p:grpSp>
      <p:pic>
        <p:nvPicPr>
          <p:cNvPr id="50180" name="Picture 34" descr="M:\tomotherapy\teaching\tomouw.jpg"/>
          <p:cNvPicPr>
            <a:picLocks noChangeAspect="1" noChangeArrowheads="1"/>
          </p:cNvPicPr>
          <p:nvPr/>
        </p:nvPicPr>
        <p:blipFill>
          <a:blip r:embed="rId2"/>
          <a:srcRect/>
          <a:stretch>
            <a:fillRect/>
          </a:stretch>
        </p:blipFill>
        <p:spPr bwMode="auto">
          <a:xfrm>
            <a:off x="762000" y="1484313"/>
            <a:ext cx="3906838" cy="3452812"/>
          </a:xfrm>
          <a:prstGeom prst="rect">
            <a:avLst/>
          </a:prstGeom>
          <a:noFill/>
          <a:ln w="38100">
            <a:solidFill>
              <a:srgbClr val="FFC000"/>
            </a:solidFill>
            <a:miter lim="800000"/>
            <a:headEnd/>
            <a:tailEnd/>
          </a:ln>
        </p:spPr>
      </p:pic>
      <p:sp>
        <p:nvSpPr>
          <p:cNvPr id="37" name="Text Box 35"/>
          <p:cNvSpPr txBox="1">
            <a:spLocks noChangeArrowheads="1"/>
          </p:cNvSpPr>
          <p:nvPr/>
        </p:nvSpPr>
        <p:spPr bwMode="auto">
          <a:xfrm>
            <a:off x="609600" y="5229225"/>
            <a:ext cx="1824038" cy="457200"/>
          </a:xfrm>
          <a:prstGeom prst="rect">
            <a:avLst/>
          </a:prstGeom>
          <a:solidFill>
            <a:schemeClr val="tx2">
              <a:lumMod val="25000"/>
            </a:schemeClr>
          </a:solidFill>
          <a:ln w="38100">
            <a:solidFill>
              <a:srgbClr val="FFC000"/>
            </a:solidFill>
          </a:ln>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GB" dirty="0" err="1"/>
              <a:t>Tomotherapy</a:t>
            </a:r>
            <a:endParaRPr lang="en-GB" dirty="0"/>
          </a:p>
        </p:txBody>
      </p:sp>
    </p:spTree>
    <p:extLst>
      <p:ext uri="{BB962C8B-B14F-4D97-AF65-F5344CB8AC3E}">
        <p14:creationId xmlns:p14="http://schemas.microsoft.com/office/powerpoint/2010/main" val="42139669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M:\tomotherapy\teaching\tomotherapy\images\BSO\fig1Btomo.jpg"/>
          <p:cNvPicPr>
            <a:picLocks noChangeAspect="1" noChangeArrowheads="1"/>
          </p:cNvPicPr>
          <p:nvPr/>
        </p:nvPicPr>
        <p:blipFill>
          <a:blip r:embed="rId3"/>
          <a:srcRect/>
          <a:stretch>
            <a:fillRect/>
          </a:stretch>
        </p:blipFill>
        <p:spPr bwMode="auto">
          <a:xfrm>
            <a:off x="457200" y="1524000"/>
            <a:ext cx="5334000" cy="4117975"/>
          </a:xfrm>
          <a:prstGeom prst="rect">
            <a:avLst/>
          </a:prstGeom>
          <a:noFill/>
          <a:ln w="38100">
            <a:solidFill>
              <a:srgbClr val="92D050"/>
            </a:solidFill>
            <a:miter lim="800000"/>
            <a:headEnd/>
            <a:tailEnd/>
          </a:ln>
        </p:spPr>
      </p:pic>
      <p:sp>
        <p:nvSpPr>
          <p:cNvPr id="86021" name="Text Box 3"/>
          <p:cNvSpPr txBox="1">
            <a:spLocks noChangeArrowheads="1"/>
          </p:cNvSpPr>
          <p:nvPr/>
        </p:nvSpPr>
        <p:spPr bwMode="auto">
          <a:xfrm>
            <a:off x="430213" y="304800"/>
            <a:ext cx="3986212" cy="954088"/>
          </a:xfrm>
          <a:prstGeom prst="rect">
            <a:avLst/>
          </a:prstGeom>
          <a:solidFill>
            <a:schemeClr val="tx2">
              <a:lumMod val="25000"/>
            </a:schemeClr>
          </a:solidFill>
          <a:ln w="57150">
            <a:solidFill>
              <a:srgbClr val="FFC000"/>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sz="2800" b="1" dirty="0" err="1">
                <a:latin typeface="+mn-lt"/>
              </a:rPr>
              <a:t>Componenti</a:t>
            </a:r>
            <a:r>
              <a:rPr lang="en-US" sz="2800" b="1" dirty="0">
                <a:latin typeface="+mn-lt"/>
              </a:rPr>
              <a:t>  </a:t>
            </a:r>
            <a:r>
              <a:rPr lang="en-US" sz="2800" b="1" dirty="0" err="1">
                <a:latin typeface="+mn-lt"/>
              </a:rPr>
              <a:t>della</a:t>
            </a:r>
            <a:endParaRPr lang="en-US" sz="2800" b="1" dirty="0">
              <a:latin typeface="+mn-lt"/>
            </a:endParaRPr>
          </a:p>
          <a:p>
            <a:pPr algn="ctr" eaLnBrk="1" hangingPunct="1">
              <a:defRPr/>
            </a:pPr>
            <a:r>
              <a:rPr lang="en-US" sz="2800" b="1" dirty="0" err="1">
                <a:latin typeface="+mn-lt"/>
              </a:rPr>
              <a:t>Tomografia</a:t>
            </a:r>
            <a:r>
              <a:rPr lang="en-US" sz="2800" b="1" dirty="0">
                <a:latin typeface="+mn-lt"/>
              </a:rPr>
              <a:t> </a:t>
            </a:r>
            <a:r>
              <a:rPr lang="en-US" sz="2800" b="1" dirty="0" err="1">
                <a:latin typeface="+mn-lt"/>
              </a:rPr>
              <a:t>elicoidale</a:t>
            </a:r>
            <a:endParaRPr lang="en-US" sz="2800" b="1" dirty="0">
              <a:latin typeface="+mn-lt"/>
            </a:endParaRPr>
          </a:p>
        </p:txBody>
      </p:sp>
      <p:grpSp>
        <p:nvGrpSpPr>
          <p:cNvPr id="86022" name="Group 4"/>
          <p:cNvGrpSpPr>
            <a:grpSpLocks/>
          </p:cNvGrpSpPr>
          <p:nvPr/>
        </p:nvGrpSpPr>
        <p:grpSpPr bwMode="auto">
          <a:xfrm>
            <a:off x="4038600" y="228600"/>
            <a:ext cx="4805363" cy="6356350"/>
            <a:chOff x="2544" y="144"/>
            <a:chExt cx="3027" cy="4004"/>
          </a:xfrm>
          <a:solidFill>
            <a:schemeClr val="tx2">
              <a:lumMod val="25000"/>
            </a:schemeClr>
          </a:solidFill>
        </p:grpSpPr>
        <p:pic>
          <p:nvPicPr>
            <p:cNvPr id="86030" name="Picture 5" descr="A:\Mvc-007s.jpg"/>
            <p:cNvPicPr>
              <a:picLocks noChangeAspect="1" noChangeArrowheads="1"/>
            </p:cNvPicPr>
            <p:nvPr/>
          </p:nvPicPr>
          <p:blipFill>
            <a:blip r:embed="rId4" cstate="print"/>
            <a:srcRect/>
            <a:stretch>
              <a:fillRect/>
            </a:stretch>
          </p:blipFill>
          <p:spPr bwMode="auto">
            <a:xfrm>
              <a:off x="4272" y="2304"/>
              <a:ext cx="1229" cy="1844"/>
            </a:xfrm>
            <a:prstGeom prst="rect">
              <a:avLst/>
            </a:prstGeom>
            <a:grpFill/>
            <a:ln w="38100">
              <a:solidFill>
                <a:srgbClr val="92D050"/>
              </a:solidFill>
              <a:miter lim="800000"/>
              <a:headEnd/>
              <a:tailEnd/>
            </a:ln>
          </p:spPr>
        </p:pic>
        <p:grpSp>
          <p:nvGrpSpPr>
            <p:cNvPr id="86031" name="Group 6"/>
            <p:cNvGrpSpPr>
              <a:grpSpLocks/>
            </p:cNvGrpSpPr>
            <p:nvPr/>
          </p:nvGrpSpPr>
          <p:grpSpPr bwMode="auto">
            <a:xfrm>
              <a:off x="2544" y="144"/>
              <a:ext cx="3027" cy="2112"/>
              <a:chOff x="2544" y="144"/>
              <a:chExt cx="3027" cy="2112"/>
            </a:xfrm>
            <a:grpFill/>
          </p:grpSpPr>
          <p:pic>
            <p:nvPicPr>
              <p:cNvPr id="86032" name="Picture 7" descr="M:\tomotherapy\teaching\tomotherapy\images\BSO\fig2BMLCopen.jpg"/>
              <p:cNvPicPr>
                <a:picLocks noChangeAspect="1" noChangeArrowheads="1"/>
              </p:cNvPicPr>
              <p:nvPr/>
            </p:nvPicPr>
            <p:blipFill>
              <a:blip r:embed="rId5" cstate="print"/>
              <a:srcRect/>
              <a:stretch>
                <a:fillRect/>
              </a:stretch>
            </p:blipFill>
            <p:spPr bwMode="auto">
              <a:xfrm>
                <a:off x="3838" y="192"/>
                <a:ext cx="1733" cy="2064"/>
              </a:xfrm>
              <a:prstGeom prst="rect">
                <a:avLst/>
              </a:prstGeom>
              <a:grpFill/>
              <a:ln w="38100">
                <a:solidFill>
                  <a:srgbClr val="FFC000"/>
                </a:solidFill>
                <a:miter lim="800000"/>
                <a:headEnd/>
                <a:tailEnd/>
              </a:ln>
            </p:spPr>
          </p:pic>
          <p:sp>
            <p:nvSpPr>
              <p:cNvPr id="86033" name="Line 8"/>
              <p:cNvSpPr>
                <a:spLocks noChangeShapeType="1"/>
              </p:cNvSpPr>
              <p:nvPr/>
            </p:nvSpPr>
            <p:spPr bwMode="auto">
              <a:xfrm flipH="1">
                <a:off x="2544" y="912"/>
                <a:ext cx="1488" cy="672"/>
              </a:xfrm>
              <a:prstGeom prst="line">
                <a:avLst/>
              </a:prstGeom>
              <a:grpFill/>
              <a:ln w="57150">
                <a:solidFill>
                  <a:srgbClr val="92D050"/>
                </a:solidFill>
                <a:round/>
                <a:headEnd/>
                <a:tailEnd type="triangle" w="med" len="med"/>
              </a:ln>
            </p:spPr>
            <p:txBody>
              <a:bodyPr wrap="none" anchor="ctr"/>
              <a:lstStyle/>
              <a:p>
                <a:pPr>
                  <a:defRPr/>
                </a:pPr>
                <a:endParaRPr lang="it-IT"/>
              </a:p>
            </p:txBody>
          </p:sp>
          <p:sp>
            <p:nvSpPr>
              <p:cNvPr id="86034" name="Text Box 9"/>
              <p:cNvSpPr txBox="1">
                <a:spLocks noChangeArrowheads="1"/>
              </p:cNvSpPr>
              <p:nvPr/>
            </p:nvSpPr>
            <p:spPr bwMode="auto">
              <a:xfrm>
                <a:off x="3334" y="144"/>
                <a:ext cx="586" cy="446"/>
              </a:xfrm>
              <a:prstGeom prst="rect">
                <a:avLst/>
              </a:prstGeom>
              <a:grpFill/>
              <a:ln w="38100">
                <a:solidFill>
                  <a:srgbClr val="92D050"/>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GB" sz="2000" dirty="0">
                    <a:latin typeface="+mn-lt"/>
                  </a:rPr>
                  <a:t>Binary</a:t>
                </a:r>
              </a:p>
              <a:p>
                <a:pPr algn="ctr" eaLnBrk="1" hangingPunct="1">
                  <a:defRPr/>
                </a:pPr>
                <a:r>
                  <a:rPr lang="en-GB" sz="2000" dirty="0">
                    <a:latin typeface="+mn-lt"/>
                  </a:rPr>
                  <a:t>MLC</a:t>
                </a:r>
              </a:p>
            </p:txBody>
          </p:sp>
        </p:grpSp>
      </p:grpSp>
      <p:grpSp>
        <p:nvGrpSpPr>
          <p:cNvPr id="5" name="Group 14"/>
          <p:cNvGrpSpPr>
            <a:grpSpLocks/>
          </p:cNvGrpSpPr>
          <p:nvPr/>
        </p:nvGrpSpPr>
        <p:grpSpPr bwMode="auto">
          <a:xfrm>
            <a:off x="304800" y="4724400"/>
            <a:ext cx="3281363" cy="1466850"/>
            <a:chOff x="192" y="2976"/>
            <a:chExt cx="2067" cy="924"/>
          </a:xfrm>
        </p:grpSpPr>
        <p:sp>
          <p:nvSpPr>
            <p:cNvPr id="51209" name="Line 15"/>
            <p:cNvSpPr>
              <a:spLocks noChangeShapeType="1"/>
            </p:cNvSpPr>
            <p:nvPr/>
          </p:nvSpPr>
          <p:spPr bwMode="auto">
            <a:xfrm flipV="1">
              <a:off x="1008" y="2976"/>
              <a:ext cx="528" cy="720"/>
            </a:xfrm>
            <a:prstGeom prst="line">
              <a:avLst/>
            </a:prstGeom>
            <a:noFill/>
            <a:ln w="57150">
              <a:solidFill>
                <a:srgbClr val="92D050"/>
              </a:solidFill>
              <a:round/>
              <a:headEnd/>
              <a:tailEnd type="triangle" w="med" len="med"/>
            </a:ln>
          </p:spPr>
          <p:txBody>
            <a:bodyPr wrap="none" anchor="ctr"/>
            <a:lstStyle/>
            <a:p>
              <a:endParaRPr lang="it-IT"/>
            </a:p>
          </p:txBody>
        </p:sp>
        <p:sp>
          <p:nvSpPr>
            <p:cNvPr id="86026" name="Text Box 16"/>
            <p:cNvSpPr txBox="1">
              <a:spLocks noChangeArrowheads="1"/>
            </p:cNvSpPr>
            <p:nvPr/>
          </p:nvSpPr>
          <p:spPr bwMode="auto">
            <a:xfrm>
              <a:off x="192" y="3648"/>
              <a:ext cx="2067" cy="252"/>
            </a:xfrm>
            <a:prstGeom prst="rect">
              <a:avLst/>
            </a:prstGeom>
            <a:solidFill>
              <a:schemeClr val="tx2">
                <a:lumMod val="25000"/>
              </a:schemeClr>
            </a:solidFill>
            <a:ln w="38100">
              <a:solidFill>
                <a:srgbClr val="92D050"/>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GB" sz="2000" dirty="0">
                  <a:latin typeface="+mn-lt"/>
                </a:rPr>
                <a:t>Ring detector at exit side</a:t>
              </a:r>
            </a:p>
          </p:txBody>
        </p:sp>
      </p:grpSp>
      <p:grpSp>
        <p:nvGrpSpPr>
          <p:cNvPr id="4" name="Group 10"/>
          <p:cNvGrpSpPr>
            <a:grpSpLocks/>
          </p:cNvGrpSpPr>
          <p:nvPr/>
        </p:nvGrpSpPr>
        <p:grpSpPr bwMode="auto">
          <a:xfrm>
            <a:off x="3924300" y="3581400"/>
            <a:ext cx="4914900" cy="3003550"/>
            <a:chOff x="2472" y="2256"/>
            <a:chExt cx="3096" cy="1892"/>
          </a:xfrm>
        </p:grpSpPr>
        <p:pic>
          <p:nvPicPr>
            <p:cNvPr id="257035" name="Picture 11" descr="C:\My Documents\spiral_scan.TIF"/>
            <p:cNvPicPr>
              <a:picLocks noChangeAspect="1" noChangeArrowheads="1"/>
            </p:cNvPicPr>
            <p:nvPr/>
          </p:nvPicPr>
          <p:blipFill>
            <a:blip r:embed="rId6"/>
            <a:srcRect/>
            <a:stretch>
              <a:fillRect/>
            </a:stretch>
          </p:blipFill>
          <p:spPr bwMode="auto">
            <a:xfrm>
              <a:off x="3264" y="2256"/>
              <a:ext cx="2304" cy="1892"/>
            </a:xfrm>
            <a:prstGeom prst="rect">
              <a:avLst/>
            </a:prstGeom>
            <a:noFill/>
            <a:ln w="38100">
              <a:solidFill>
                <a:srgbClr val="FFC000"/>
              </a:solidFill>
              <a:miter lim="800000"/>
              <a:headEnd/>
              <a:tailEnd/>
            </a:ln>
            <a:effectLst>
              <a:outerShdw blurRad="63500" dist="107763" dir="2700000" algn="ctr" rotWithShape="0">
                <a:srgbClr val="000000">
                  <a:alpha val="74998"/>
                </a:srgbClr>
              </a:outerShdw>
            </a:effectLst>
          </p:spPr>
        </p:pic>
        <p:sp>
          <p:nvSpPr>
            <p:cNvPr id="51207" name="Line 12"/>
            <p:cNvSpPr>
              <a:spLocks noChangeShapeType="1"/>
            </p:cNvSpPr>
            <p:nvPr/>
          </p:nvSpPr>
          <p:spPr bwMode="auto">
            <a:xfrm flipH="1" flipV="1">
              <a:off x="2640" y="2832"/>
              <a:ext cx="1008" cy="288"/>
            </a:xfrm>
            <a:prstGeom prst="line">
              <a:avLst/>
            </a:prstGeom>
            <a:noFill/>
            <a:ln w="57150">
              <a:solidFill>
                <a:srgbClr val="92D050"/>
              </a:solidFill>
              <a:round/>
              <a:headEnd/>
              <a:tailEnd type="triangle" w="med" len="med"/>
            </a:ln>
          </p:spPr>
          <p:txBody>
            <a:bodyPr wrap="none" anchor="ctr"/>
            <a:lstStyle/>
            <a:p>
              <a:endParaRPr lang="it-IT"/>
            </a:p>
          </p:txBody>
        </p:sp>
        <p:sp>
          <p:nvSpPr>
            <p:cNvPr id="86029" name="Text Box 13"/>
            <p:cNvSpPr txBox="1">
              <a:spLocks noChangeArrowheads="1"/>
            </p:cNvSpPr>
            <p:nvPr/>
          </p:nvSpPr>
          <p:spPr bwMode="auto">
            <a:xfrm>
              <a:off x="2472" y="3888"/>
              <a:ext cx="1542" cy="252"/>
            </a:xfrm>
            <a:prstGeom prst="rect">
              <a:avLst/>
            </a:prstGeom>
            <a:solidFill>
              <a:schemeClr val="tx2">
                <a:lumMod val="25000"/>
              </a:schemeClr>
            </a:solidFill>
            <a:ln w="38100">
              <a:solidFill>
                <a:srgbClr val="92D050"/>
              </a:solidFill>
              <a:miter lim="800000"/>
              <a:headEnd/>
              <a:tailEnd/>
            </a:ln>
          </p:spPr>
          <p:txBody>
            <a:bodyPr>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GB" sz="2000">
                  <a:latin typeface="+mn-lt"/>
                </a:rPr>
                <a:t>Helical Scanning</a:t>
              </a:r>
            </a:p>
          </p:txBody>
        </p:sp>
      </p:grpSp>
    </p:spTree>
    <p:extLst>
      <p:ext uri="{BB962C8B-B14F-4D97-AF65-F5344CB8AC3E}">
        <p14:creationId xmlns:p14="http://schemas.microsoft.com/office/powerpoint/2010/main" val="494856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528" y="157760"/>
            <a:ext cx="9144000" cy="1399032"/>
          </a:xfrm>
        </p:spPr>
        <p:txBody>
          <a:bodyPr/>
          <a:lstStyle/>
          <a:p>
            <a:pPr marL="484632" fontAlgn="auto">
              <a:spcAft>
                <a:spcPts val="0"/>
              </a:spcAft>
              <a:defRPr/>
            </a:pPr>
            <a:r>
              <a:rPr lang="it-IT" dirty="0" err="1">
                <a:solidFill>
                  <a:schemeClr val="accent1">
                    <a:tint val="83000"/>
                    <a:satMod val="150000"/>
                  </a:schemeClr>
                </a:solidFill>
                <a:effectLst/>
              </a:rPr>
              <a:t>LINACs</a:t>
            </a:r>
            <a:r>
              <a:rPr lang="it-IT" dirty="0">
                <a:solidFill>
                  <a:schemeClr val="accent1">
                    <a:tint val="83000"/>
                    <a:satMod val="150000"/>
                  </a:schemeClr>
                </a:solidFill>
                <a:effectLst/>
              </a:rPr>
              <a:t> per IORT (</a:t>
            </a:r>
            <a:r>
              <a:rPr lang="it-IT" b="1" dirty="0">
                <a:solidFill>
                  <a:schemeClr val="accent1">
                    <a:tint val="83000"/>
                    <a:satMod val="150000"/>
                  </a:schemeClr>
                </a:solidFill>
                <a:effectLst/>
              </a:rPr>
              <a:t>I</a:t>
            </a:r>
            <a:r>
              <a:rPr lang="it-IT" dirty="0">
                <a:solidFill>
                  <a:schemeClr val="accent1">
                    <a:tint val="83000"/>
                    <a:satMod val="150000"/>
                  </a:schemeClr>
                </a:solidFill>
                <a:effectLst/>
              </a:rPr>
              <a:t>ntra-</a:t>
            </a:r>
            <a:r>
              <a:rPr lang="it-IT" b="1" dirty="0">
                <a:solidFill>
                  <a:schemeClr val="accent1">
                    <a:tint val="83000"/>
                    <a:satMod val="150000"/>
                  </a:schemeClr>
                </a:solidFill>
                <a:effectLst/>
              </a:rPr>
              <a:t>O</a:t>
            </a:r>
            <a:r>
              <a:rPr lang="it-IT" dirty="0">
                <a:solidFill>
                  <a:schemeClr val="accent1">
                    <a:tint val="83000"/>
                    <a:satMod val="150000"/>
                  </a:schemeClr>
                </a:solidFill>
                <a:effectLst/>
              </a:rPr>
              <a:t>perative </a:t>
            </a:r>
            <a:r>
              <a:rPr lang="it-IT" b="1" dirty="0" err="1">
                <a:solidFill>
                  <a:schemeClr val="accent1">
                    <a:tint val="83000"/>
                    <a:satMod val="150000"/>
                  </a:schemeClr>
                </a:solidFill>
                <a:effectLst/>
              </a:rPr>
              <a:t>R</a:t>
            </a:r>
            <a:r>
              <a:rPr lang="it-IT" dirty="0" err="1">
                <a:solidFill>
                  <a:schemeClr val="accent1">
                    <a:tint val="83000"/>
                    <a:satMod val="150000"/>
                  </a:schemeClr>
                </a:solidFill>
                <a:effectLst/>
              </a:rPr>
              <a:t>adio</a:t>
            </a:r>
            <a:r>
              <a:rPr lang="it-IT" b="1" dirty="0" err="1">
                <a:solidFill>
                  <a:schemeClr val="accent1">
                    <a:tint val="83000"/>
                    <a:satMod val="150000"/>
                  </a:schemeClr>
                </a:solidFill>
                <a:effectLst/>
              </a:rPr>
              <a:t>T</a:t>
            </a:r>
            <a:r>
              <a:rPr lang="it-IT" dirty="0" err="1">
                <a:solidFill>
                  <a:schemeClr val="accent1">
                    <a:tint val="83000"/>
                    <a:satMod val="150000"/>
                  </a:schemeClr>
                </a:solidFill>
                <a:effectLst/>
              </a:rPr>
              <a:t>herapy</a:t>
            </a:r>
            <a:r>
              <a:rPr lang="it-IT" dirty="0">
                <a:solidFill>
                  <a:schemeClr val="accent1">
                    <a:tint val="83000"/>
                    <a:satMod val="150000"/>
                  </a:schemeClr>
                </a:solidFill>
                <a:effectLst/>
              </a:rPr>
              <a:t>)</a:t>
            </a:r>
          </a:p>
        </p:txBody>
      </p:sp>
      <p:pic>
        <p:nvPicPr>
          <p:cNvPr id="69634" name="Immagine 3"/>
          <p:cNvPicPr>
            <a:picLocks noChangeAspect="1"/>
          </p:cNvPicPr>
          <p:nvPr/>
        </p:nvPicPr>
        <p:blipFill>
          <a:blip r:embed="rId2"/>
          <a:srcRect/>
          <a:stretch>
            <a:fillRect/>
          </a:stretch>
        </p:blipFill>
        <p:spPr bwMode="auto">
          <a:xfrm>
            <a:off x="665163" y="1844675"/>
            <a:ext cx="3454400" cy="4605338"/>
          </a:xfrm>
          <a:prstGeom prst="rect">
            <a:avLst/>
          </a:prstGeom>
          <a:noFill/>
          <a:ln w="38100">
            <a:solidFill>
              <a:srgbClr val="92D050"/>
            </a:solidFill>
            <a:miter lim="800000"/>
            <a:headEnd/>
            <a:tailEnd/>
          </a:ln>
        </p:spPr>
      </p:pic>
      <p:sp>
        <p:nvSpPr>
          <p:cNvPr id="5" name="Rettangolo 4"/>
          <p:cNvSpPr/>
          <p:nvPr/>
        </p:nvSpPr>
        <p:spPr>
          <a:xfrm>
            <a:off x="4427538" y="2425700"/>
            <a:ext cx="4537075" cy="1939925"/>
          </a:xfrm>
          <a:prstGeom prst="rect">
            <a:avLst/>
          </a:prstGeom>
        </p:spPr>
        <p:txBody>
          <a:bodyPr>
            <a:spAutoFit/>
          </a:bodyPr>
          <a:lstStyle/>
          <a:p>
            <a:pPr algn="just">
              <a:defRPr/>
            </a:pPr>
            <a:r>
              <a:rPr lang="it-IT" sz="2000" dirty="0">
                <a:latin typeface="+mn-lt"/>
              </a:rPr>
              <a:t>La Radioterapia Intraoperatoria consiste nel trattamento, mediante un fascio di elettroni, di tessuti interessati da processi neoplastici resi accessibili mediante un intervento chirurgico</a:t>
            </a:r>
          </a:p>
        </p:txBody>
      </p:sp>
    </p:spTree>
    <p:extLst>
      <p:ext uri="{BB962C8B-B14F-4D97-AF65-F5344CB8AC3E}">
        <p14:creationId xmlns:p14="http://schemas.microsoft.com/office/powerpoint/2010/main" val="36039625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FEB72F9-3013-0943-A8EB-E92B6FDDC158}"/>
              </a:ext>
            </a:extLst>
          </p:cNvPr>
          <p:cNvSpPr>
            <a:spLocks noGrp="1" noRot="1" noChangeArrowheads="1"/>
          </p:cNvSpPr>
          <p:nvPr>
            <p:ph type="title"/>
          </p:nvPr>
        </p:nvSpPr>
        <p:spPr>
          <a:xfrm>
            <a:off x="457200" y="-76200"/>
            <a:ext cx="8229600" cy="1143000"/>
          </a:xfrm>
        </p:spPr>
        <p:txBody>
          <a:bodyPr/>
          <a:lstStyle/>
          <a:p>
            <a:pPr eaLnBrk="1" hangingPunct="1">
              <a:defRPr/>
            </a:pPr>
            <a:r>
              <a:rPr lang="it-IT" altLang="it-IT"/>
              <a:t>Grazie!!</a:t>
            </a:r>
          </a:p>
        </p:txBody>
      </p:sp>
      <p:pic>
        <p:nvPicPr>
          <p:cNvPr id="110594" name="Picture 4" descr="Lampedusa">
            <a:extLst>
              <a:ext uri="{FF2B5EF4-FFF2-40B4-BE49-F238E27FC236}">
                <a16:creationId xmlns:a16="http://schemas.microsoft.com/office/drawing/2014/main" id="{2D7EF118-0259-F24D-8D03-B6C153EAA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188"/>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12149</TotalTime>
  <Words>3117</Words>
  <Application>Microsoft Macintosh PowerPoint</Application>
  <PresentationFormat>Presentazione su schermo (4:3)</PresentationFormat>
  <Paragraphs>408</Paragraphs>
  <Slides>96</Slides>
  <Notes>21</Notes>
  <HiddenSlides>0</HiddenSlides>
  <MMClips>0</MMClips>
  <ScaleCrop>false</ScaleCrop>
  <HeadingPairs>
    <vt:vector size="8" baseType="variant">
      <vt:variant>
        <vt:lpstr>Caratteri utilizzati</vt:lpstr>
      </vt:variant>
      <vt:variant>
        <vt:i4>17</vt:i4>
      </vt:variant>
      <vt:variant>
        <vt:lpstr>Tema</vt:lpstr>
      </vt:variant>
      <vt:variant>
        <vt:i4>1</vt:i4>
      </vt:variant>
      <vt:variant>
        <vt:lpstr>Server OLE incorporati</vt:lpstr>
      </vt:variant>
      <vt:variant>
        <vt:i4>4</vt:i4>
      </vt:variant>
      <vt:variant>
        <vt:lpstr>Titoli diapositive</vt:lpstr>
      </vt:variant>
      <vt:variant>
        <vt:i4>96</vt:i4>
      </vt:variant>
    </vt:vector>
  </HeadingPairs>
  <TitlesOfParts>
    <vt:vector size="118" baseType="lpstr">
      <vt:lpstr>Arial</vt:lpstr>
      <vt:lpstr>Arial Bold</vt:lpstr>
      <vt:lpstr>Century Gothic</vt:lpstr>
      <vt:lpstr>Chalkduster</vt:lpstr>
      <vt:lpstr>Comic Sans MS</vt:lpstr>
      <vt:lpstr>Eurostile</vt:lpstr>
      <vt:lpstr>Garamond</vt:lpstr>
      <vt:lpstr>Gill Sans</vt:lpstr>
      <vt:lpstr>Helvetica</vt:lpstr>
      <vt:lpstr>Impact</vt:lpstr>
      <vt:lpstr>Lucida Grande</vt:lpstr>
      <vt:lpstr>Palatino</vt:lpstr>
      <vt:lpstr>Symbol</vt:lpstr>
      <vt:lpstr>Times New Roman</vt:lpstr>
      <vt:lpstr>Verdana</vt:lpstr>
      <vt:lpstr>Wingdings</vt:lpstr>
      <vt:lpstr>Wingdings 2</vt:lpstr>
      <vt:lpstr>Flusso</vt:lpstr>
      <vt:lpstr>Equation</vt:lpstr>
      <vt:lpstr>Immagine bitmap</vt:lpstr>
      <vt:lpstr>Photo Editor Photo</vt:lpstr>
      <vt:lpstr>Bitmap Image</vt:lpstr>
      <vt:lpstr>The use of accelerators for the treatment of cancers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Basic Physical Principles Lorentz Force</vt:lpstr>
      <vt:lpstr>Classic Cyclotron</vt:lpstr>
      <vt:lpstr>Presentazione standard di PowerPoint</vt:lpstr>
      <vt:lpstr>Presentazione standard di PowerPoint</vt:lpstr>
      <vt:lpstr>Presentazione standard di PowerPoint</vt:lpstr>
      <vt:lpstr>Presentazione standard di PowerPoint</vt:lpstr>
      <vt:lpstr>Relativistic Effect</vt:lpstr>
      <vt:lpstr>Relativistic Effect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PET</vt:lpstr>
      <vt:lpstr>Presentazione standard di PowerPoint</vt:lpstr>
      <vt:lpstr>Caratteristiche Ciclotrone IBA 18/9</vt:lpstr>
      <vt:lpstr>Focalizzazione del Fascio</vt:lpstr>
      <vt:lpstr>Sorgente</vt:lpstr>
      <vt:lpstr>Sistema di Estrazione</vt:lpstr>
      <vt:lpstr>Sistema a Radio Frequenza</vt:lpstr>
      <vt:lpstr>Magnet System Magnet</vt:lpstr>
      <vt:lpstr>Magnet System Magnet Pole</vt:lpstr>
      <vt:lpstr>Parts in the RF Cavity</vt:lpstr>
      <vt:lpstr>RF inside tank</vt:lpstr>
      <vt:lpstr>The Extraction system</vt:lpstr>
      <vt:lpstr>The Extraction system</vt:lpstr>
      <vt:lpstr>The Extraction system</vt:lpstr>
      <vt:lpstr>Presentazione standard di PowerPoint</vt:lpstr>
      <vt:lpstr>Presentazione standard di PowerPoint</vt:lpstr>
      <vt:lpstr>Presentazione standard di PowerPoint</vt:lpstr>
      <vt:lpstr>Presentazione standard di PowerPoint</vt:lpstr>
      <vt:lpstr>The 235 Mev Cyclotron at MGH in Boston</vt:lpstr>
      <vt:lpstr>The 235 Mev Cyclotron at MGH in Boston</vt:lpstr>
      <vt:lpstr>Presentazione standard di PowerPoint</vt:lpstr>
      <vt:lpstr>Presentazione standard di PowerPoint</vt:lpstr>
      <vt:lpstr>Presentazione standard di PowerPoint</vt:lpstr>
      <vt:lpstr>Presentazione standard di PowerPoint</vt:lpstr>
      <vt:lpstr>Presentazione standard di PowerPoint</vt:lpstr>
      <vt:lpstr>Mevion Magnetic Power</vt:lpstr>
      <vt:lpstr>Presentazione standard di PowerPoint</vt:lpstr>
      <vt:lpstr>Presentazione standard di PowerPoint</vt:lpstr>
      <vt:lpstr>Presentazione standard di PowerPoint</vt:lpstr>
      <vt:lpstr>Presentazione standard di PowerPoint</vt:lpstr>
      <vt:lpstr>Gunma  University: 2010</vt:lpstr>
      <vt:lpstr>HIT at Heidelberg</vt:lpstr>
      <vt:lpstr>Presentazione standard di PowerPoint</vt:lpstr>
      <vt:lpstr>Presentazione standard di PowerPoint</vt:lpstr>
      <vt:lpstr>Presentazione standard di PowerPoint</vt:lpstr>
      <vt:lpstr>Presentazione standard di PowerPoint</vt:lpstr>
      <vt:lpstr>Cos’è un acceleratore lineare?</vt:lpstr>
      <vt:lpstr>Electron LINAC</vt:lpstr>
      <vt:lpstr>La guida d’onda</vt:lpstr>
      <vt:lpstr>Travelling wave</vt:lpstr>
      <vt:lpstr>Standing wave</vt:lpstr>
      <vt:lpstr>Electron Accelerators</vt:lpstr>
      <vt:lpstr>Electron Accelerators</vt:lpstr>
      <vt:lpstr>Photon percentage depth dose comparison</vt:lpstr>
      <vt:lpstr>Componenti di un LINAC</vt:lpstr>
      <vt:lpstr>Gantry</vt:lpstr>
      <vt:lpstr>Sistema di iniezione</vt:lpstr>
      <vt:lpstr>Testata</vt:lpstr>
      <vt:lpstr>Bending Magnet</vt:lpstr>
      <vt:lpstr>Presentazione standard di PowerPoint</vt:lpstr>
      <vt:lpstr>Flattening Filter</vt:lpstr>
      <vt:lpstr>Multileaf Collimator (MLC)</vt:lpstr>
      <vt:lpstr>Presentazione standard di PowerPoint</vt:lpstr>
      <vt:lpstr>Dynamic MLC</vt:lpstr>
      <vt:lpstr>Due approcci all’IMRT</vt:lpstr>
      <vt:lpstr>Due approcci all’IMRT</vt:lpstr>
      <vt:lpstr>Presentazione standard di PowerPoint</vt:lpstr>
      <vt:lpstr>LINACs per IORT (Intra-Operative RadioTherapy)</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Giacomo Cuttone</cp:lastModifiedBy>
  <cp:revision>84</cp:revision>
  <cp:lastPrinted>1601-01-01T00:00:00Z</cp:lastPrinted>
  <dcterms:created xsi:type="dcterms:W3CDTF">1601-01-01T00:00:00Z</dcterms:created>
  <dcterms:modified xsi:type="dcterms:W3CDTF">2022-06-27T06:55:22Z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