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304" r:id="rId3"/>
    <p:sldId id="322" r:id="rId4"/>
    <p:sldId id="312" r:id="rId5"/>
    <p:sldId id="278" r:id="rId6"/>
    <p:sldId id="315" r:id="rId7"/>
    <p:sldId id="306" r:id="rId8"/>
    <p:sldId id="333" r:id="rId9"/>
    <p:sldId id="323" r:id="rId10"/>
    <p:sldId id="320" r:id="rId11"/>
    <p:sldId id="324" r:id="rId12"/>
    <p:sldId id="335" r:id="rId13"/>
    <p:sldId id="316" r:id="rId14"/>
    <p:sldId id="339" r:id="rId15"/>
    <p:sldId id="340" r:id="rId16"/>
    <p:sldId id="325" r:id="rId17"/>
    <p:sldId id="326" r:id="rId18"/>
    <p:sldId id="288" r:id="rId19"/>
    <p:sldId id="289" r:id="rId20"/>
    <p:sldId id="310" r:id="rId21"/>
    <p:sldId id="327" r:id="rId22"/>
    <p:sldId id="302" r:id="rId23"/>
    <p:sldId id="329" r:id="rId24"/>
    <p:sldId id="317" r:id="rId25"/>
    <p:sldId id="334" r:id="rId26"/>
    <p:sldId id="318" r:id="rId27"/>
    <p:sldId id="337" r:id="rId28"/>
    <p:sldId id="338" r:id="rId29"/>
    <p:sldId id="336" r:id="rId30"/>
    <p:sldId id="342" r:id="rId31"/>
    <p:sldId id="344" r:id="rId32"/>
    <p:sldId id="345" r:id="rId33"/>
    <p:sldId id="346" r:id="rId34"/>
    <p:sldId id="309" r:id="rId35"/>
    <p:sldId id="311" r:id="rId36"/>
    <p:sldId id="29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2F92"/>
    <a:srgbClr val="FFFFFF"/>
    <a:srgbClr val="FF8AD8"/>
    <a:srgbClr val="D883FF"/>
    <a:srgbClr val="D64EDA"/>
    <a:srgbClr val="FFFD78"/>
    <a:srgbClr val="009193"/>
    <a:srgbClr val="00FD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060"/>
    <p:restoredTop sz="94694"/>
  </p:normalViewPr>
  <p:slideViewPr>
    <p:cSldViewPr snapToGrid="0" snapToObjects="1">
      <p:cViewPr varScale="1">
        <p:scale>
          <a:sx n="113" d="100"/>
          <a:sy n="113" d="100"/>
        </p:scale>
        <p:origin x="200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507D5-434F-2448-9A23-DF250DB9094A}" type="datetimeFigureOut">
              <a:rPr lang="en-US" smtClean="0"/>
              <a:t>3/15/21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18F04-F593-B74E-ADD2-CA37F89B9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5AFE-EE33-994C-BA98-1AFD6966D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C1785D-346B-0D44-9F4F-C77684CE4F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DD215-4E25-F04C-BBB4-21BF88E7D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C505E-7FE4-9E4E-86C4-D24E4D48C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07F3C-7401-C446-9D29-2AA579C05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6D56-E131-C846-9B56-36F72E89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34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443A1-CEF1-6346-A801-958370DC4D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2356"/>
            <a:ext cx="12192000" cy="1173891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	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A594A-879B-A54A-9FBB-778259BE6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6E81B-370B-0844-9B3D-48D325942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F8CFF-9D23-0940-AD21-096037E52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3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GSSI Colloquium – March 10, 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799FE-E8BC-B24A-A7C6-1A9304759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6D56-E131-C846-9B56-36F72E89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75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E0EEDB-9A65-5A4E-9CEA-A673B259D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F2D7D-1C10-904D-B316-6488F9B75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88FC8-E97C-8344-88D1-2C8B5809DB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9351D-E9F4-454C-97A8-C09CFE996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GSSI Colloquium – March 10, 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7A729-7F94-1A44-8672-2AC8FCD5D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86D56-E131-C846-9B56-36F72E899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microsoft.com/office/2007/relationships/hdphoto" Target="../media/hdphoto6.wdp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tiff"/><Relationship Id="rId7" Type="http://schemas.openxmlformats.org/officeDocument/2006/relationships/image" Target="../media/image22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10" Type="http://schemas.openxmlformats.org/officeDocument/2006/relationships/image" Target="../media/image24.tiff"/><Relationship Id="rId4" Type="http://schemas.openxmlformats.org/officeDocument/2006/relationships/image" Target="../media/image19.tiff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tar in space&#10;&#10;Description automatically generated">
            <a:extLst>
              <a:ext uri="{FF2B5EF4-FFF2-40B4-BE49-F238E27FC236}">
                <a16:creationId xmlns:a16="http://schemas.microsoft.com/office/drawing/2014/main" id="{60A80E06-BBEF-AE49-A456-9526037E8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044C0D-82DF-A944-8F91-EF2C1AADD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4628" y="1149974"/>
            <a:ext cx="9144000" cy="19610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Angle matters: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studying neutron star merger from a new perspective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4749AA-0A9C-9D42-96BD-84D509926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434" y="5109716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Eleonora Troja</a:t>
            </a:r>
          </a:p>
          <a:p>
            <a:r>
              <a:rPr lang="en-US" dirty="0">
                <a:solidFill>
                  <a:schemeClr val="bg1"/>
                </a:solidFill>
              </a:rPr>
              <a:t>University of Maryland, College Park</a:t>
            </a:r>
          </a:p>
          <a:p>
            <a:r>
              <a:rPr lang="en-US" dirty="0">
                <a:solidFill>
                  <a:schemeClr val="bg1"/>
                </a:solidFill>
              </a:rPr>
              <a:t>NASA Goddard Space Flight Center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FD397-F7EE-6B41-8DB4-3EA3808FB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441" l="4167" r="89744">
                        <a14:foregroundMark x1="20833" y1="45342" x2="55128" y2="64596"/>
                        <a14:foregroundMark x1="55128" y1="64596" x2="59936" y2="53416"/>
                        <a14:foregroundMark x1="63782" y1="72050" x2="62821" y2="73913"/>
                        <a14:foregroundMark x1="63782" y1="41615" x2="63782" y2="41615"/>
                        <a14:foregroundMark x1="62821" y1="41615" x2="60897" y2="34161"/>
                        <a14:foregroundMark x1="6090" y1="77640" x2="6090" y2="77640"/>
                        <a14:foregroundMark x1="4167" y1="70186" x2="10897" y2="79503"/>
                        <a14:backgroundMark x1="60897" y1="43478" x2="60897" y2="434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1473" y="5903252"/>
            <a:ext cx="1338016" cy="690451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86C975-F4E2-4B47-AEF7-818240935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2" b="98558" l="6173" r="89712">
                        <a14:foregroundMark x1="65844" y1="24038" x2="11111" y2="66827"/>
                        <a14:foregroundMark x1="11111" y1="66827" x2="79012" y2="69231"/>
                        <a14:foregroundMark x1="79012" y1="69231" x2="51029" y2="24038"/>
                        <a14:foregroundMark x1="51029" y1="22115" x2="70782" y2="22115"/>
                        <a14:foregroundMark x1="6584" y1="38942" x2="59259" y2="20192"/>
                        <a14:foregroundMark x1="59259" y1="16346" x2="11523" y2="31250"/>
                        <a14:foregroundMark x1="39506" y1="16346" x2="39506" y2="16346"/>
                        <a14:foregroundMark x1="60905" y1="18269" x2="60905" y2="18269"/>
                        <a14:foregroundMark x1="77366" y1="56250" x2="18107" y2="69712"/>
                        <a14:foregroundMark x1="18107" y1="69712" x2="52263" y2="12500"/>
                        <a14:foregroundMark x1="52263" y1="12500" x2="80658" y2="50481"/>
                        <a14:foregroundMark x1="51029" y1="12500" x2="26337" y2="37019"/>
                        <a14:foregroundMark x1="64198" y1="14423" x2="7819" y2="40865"/>
                        <a14:foregroundMark x1="7819" y1="40865" x2="68724" y2="95673"/>
                        <a14:foregroundMark x1="68724" y1="95673" x2="74074" y2="24038"/>
                        <a14:foregroundMark x1="74074" y1="24038" x2="55967" y2="962"/>
                        <a14:foregroundMark x1="59259" y1="96635" x2="59259" y2="985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4592" y="5911927"/>
            <a:ext cx="796499" cy="68177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CEFFF7-2C53-064B-B640-72CF647B0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56" y="5935852"/>
            <a:ext cx="701613" cy="70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54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65D5-F759-8646-802F-11BCD7C5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Jets from short GRBs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85F7E9-0238-1943-9DE5-FB906711E4E0}"/>
              </a:ext>
            </a:extLst>
          </p:cNvPr>
          <p:cNvCxnSpPr/>
          <p:nvPr/>
        </p:nvCxnSpPr>
        <p:spPr>
          <a:xfrm flipV="1">
            <a:off x="3027406" y="3064478"/>
            <a:ext cx="0" cy="2743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BE2E79-252D-5E49-917A-7B4F18AB164E}"/>
              </a:ext>
            </a:extLst>
          </p:cNvPr>
          <p:cNvCxnSpPr>
            <a:cxnSpLocks/>
          </p:cNvCxnSpPr>
          <p:nvPr/>
        </p:nvCxnSpPr>
        <p:spPr>
          <a:xfrm flipH="1">
            <a:off x="2557850" y="3494902"/>
            <a:ext cx="2743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FDB9092-7E2E-D34B-B026-E69838DC9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58" y="1292355"/>
            <a:ext cx="5156882" cy="486000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29EDA-93DE-1346-986F-386D1F533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E50EBC-D110-C449-AD77-597AA023F762}"/>
              </a:ext>
            </a:extLst>
          </p:cNvPr>
          <p:cNvCxnSpPr>
            <a:cxnSpLocks/>
          </p:cNvCxnSpPr>
          <p:nvPr/>
        </p:nvCxnSpPr>
        <p:spPr>
          <a:xfrm>
            <a:off x="6936828" y="4088524"/>
            <a:ext cx="1895419" cy="13309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49B1AE-EA35-5A4C-849B-72DF8843C000}"/>
              </a:ext>
            </a:extLst>
          </p:cNvPr>
          <p:cNvCxnSpPr>
            <a:cxnSpLocks/>
          </p:cNvCxnSpPr>
          <p:nvPr/>
        </p:nvCxnSpPr>
        <p:spPr>
          <a:xfrm>
            <a:off x="6936828" y="3605048"/>
            <a:ext cx="1960067" cy="1432919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3C30DF-0CDA-9449-956F-CF7672B857F6}"/>
              </a:ext>
            </a:extLst>
          </p:cNvPr>
          <p:cNvCxnSpPr>
            <a:cxnSpLocks/>
          </p:cNvCxnSpPr>
          <p:nvPr/>
        </p:nvCxnSpPr>
        <p:spPr>
          <a:xfrm>
            <a:off x="6936828" y="2764221"/>
            <a:ext cx="2227766" cy="152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C11D611-AC40-1342-9EFC-C77D134C8B42}"/>
              </a:ext>
            </a:extLst>
          </p:cNvPr>
          <p:cNvSpPr txBox="1"/>
          <p:nvPr/>
        </p:nvSpPr>
        <p:spPr>
          <a:xfrm>
            <a:off x="9528064" y="4072777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Spherical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12CED1-DBED-8A44-9FAD-291FCD447526}"/>
              </a:ext>
            </a:extLst>
          </p:cNvPr>
          <p:cNvSpPr/>
          <p:nvPr/>
        </p:nvSpPr>
        <p:spPr>
          <a:xfrm>
            <a:off x="1818677" y="5379777"/>
            <a:ext cx="138095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>
                <a:latin typeface="Arial" panose="020B0604020202020204" pitchFamily="34" charset="0"/>
                <a:cs typeface="Arial" panose="020B0604020202020204" pitchFamily="34" charset="0"/>
              </a:rPr>
              <a:t>Troja et al. 2016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DBC5A1-1735-2842-9C70-B4E0C0CE65AA}"/>
              </a:ext>
            </a:extLst>
          </p:cNvPr>
          <p:cNvGrpSpPr>
            <a:grpSpLocks noChangeAspect="1"/>
          </p:cNvGrpSpPr>
          <p:nvPr/>
        </p:nvGrpSpPr>
        <p:grpSpPr>
          <a:xfrm>
            <a:off x="9648218" y="2011242"/>
            <a:ext cx="1828800" cy="1828800"/>
            <a:chOff x="9054360" y="1448536"/>
            <a:chExt cx="2354513" cy="2351955"/>
          </a:xfrm>
          <a:solidFill>
            <a:srgbClr val="00B0F0"/>
          </a:solidFill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2313F60-2DB9-6445-984A-FE9188F67D3B}"/>
                </a:ext>
              </a:extLst>
            </p:cNvPr>
            <p:cNvGrpSpPr/>
            <p:nvPr/>
          </p:nvGrpSpPr>
          <p:grpSpPr>
            <a:xfrm>
              <a:off x="9072392" y="1451289"/>
              <a:ext cx="2336481" cy="2349202"/>
              <a:chOff x="9072392" y="1451289"/>
              <a:chExt cx="2336481" cy="2349202"/>
            </a:xfrm>
            <a:grpFill/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E904ED9-347E-3D44-A759-FBDD1B00C124}"/>
                  </a:ext>
                </a:extLst>
              </p:cNvPr>
              <p:cNvGrpSpPr/>
              <p:nvPr/>
            </p:nvGrpSpPr>
            <p:grpSpPr>
              <a:xfrm rot="2700000">
                <a:off x="9066032" y="1457649"/>
                <a:ext cx="2349202" cy="2336481"/>
                <a:chOff x="9054360" y="1448536"/>
                <a:chExt cx="2349202" cy="2336481"/>
              </a:xfrm>
              <a:grpFill/>
            </p:grpSpPr>
            <p:sp>
              <p:nvSpPr>
                <p:cNvPr id="22" name="Right Arrow 21">
                  <a:extLst>
                    <a:ext uri="{FF2B5EF4-FFF2-40B4-BE49-F238E27FC236}">
                      <a16:creationId xmlns:a16="http://schemas.microsoft.com/office/drawing/2014/main" id="{AF68FAD5-AC67-1D4B-B9FE-F87A3E0CD50D}"/>
                    </a:ext>
                  </a:extLst>
                </p:cNvPr>
                <p:cNvSpPr/>
                <p:nvPr/>
              </p:nvSpPr>
              <p:spPr>
                <a:xfrm>
                  <a:off x="11098762" y="2469931"/>
                  <a:ext cx="304800" cy="261524"/>
                </a:xfrm>
                <a:prstGeom prst="rightArrow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ight Arrow 22">
                  <a:extLst>
                    <a:ext uri="{FF2B5EF4-FFF2-40B4-BE49-F238E27FC236}">
                      <a16:creationId xmlns:a16="http://schemas.microsoft.com/office/drawing/2014/main" id="{4598D90F-8B68-8944-A56A-B3E1D30188CD}"/>
                    </a:ext>
                  </a:extLst>
                </p:cNvPr>
                <p:cNvSpPr/>
                <p:nvPr/>
              </p:nvSpPr>
              <p:spPr>
                <a:xfrm rot="16200000">
                  <a:off x="10084676" y="1470174"/>
                  <a:ext cx="304800" cy="261524"/>
                </a:xfrm>
                <a:prstGeom prst="rightArrow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ight Arrow 23">
                  <a:extLst>
                    <a:ext uri="{FF2B5EF4-FFF2-40B4-BE49-F238E27FC236}">
                      <a16:creationId xmlns:a16="http://schemas.microsoft.com/office/drawing/2014/main" id="{AB0A7102-B514-FD48-AAF7-4983BC00E119}"/>
                    </a:ext>
                  </a:extLst>
                </p:cNvPr>
                <p:cNvSpPr/>
                <p:nvPr/>
              </p:nvSpPr>
              <p:spPr>
                <a:xfrm rot="10800000">
                  <a:off x="9054360" y="2497016"/>
                  <a:ext cx="304800" cy="261524"/>
                </a:xfrm>
                <a:prstGeom prst="rightArrow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ight Arrow 24">
                  <a:extLst>
                    <a:ext uri="{FF2B5EF4-FFF2-40B4-BE49-F238E27FC236}">
                      <a16:creationId xmlns:a16="http://schemas.microsoft.com/office/drawing/2014/main" id="{10B6BE10-F77E-354D-A58A-9878FE223FAA}"/>
                    </a:ext>
                  </a:extLst>
                </p:cNvPr>
                <p:cNvSpPr/>
                <p:nvPr/>
              </p:nvSpPr>
              <p:spPr>
                <a:xfrm rot="5400000">
                  <a:off x="10084677" y="3501855"/>
                  <a:ext cx="304800" cy="261524"/>
                </a:xfrm>
                <a:prstGeom prst="rightArrow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96DE408-2F65-2849-9969-EAA0A65AF1A3}"/>
                  </a:ext>
                </a:extLst>
              </p:cNvPr>
              <p:cNvGrpSpPr/>
              <p:nvPr/>
            </p:nvGrpSpPr>
            <p:grpSpPr>
              <a:xfrm>
                <a:off x="9312166" y="1697421"/>
                <a:ext cx="1839310" cy="1828800"/>
                <a:chOff x="9417269" y="1505607"/>
                <a:chExt cx="1839310" cy="1828800"/>
              </a:xfrm>
              <a:grpFill/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6B3DDB91-3783-8841-B8A3-F04288AA388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427779" y="1505607"/>
                  <a:ext cx="1828800" cy="1828800"/>
                </a:xfrm>
                <a:prstGeom prst="ellipse">
                  <a:avLst/>
                </a:prstGeom>
                <a:solidFill>
                  <a:srgbClr val="FFFD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Donut 4">
                  <a:extLst>
                    <a:ext uri="{FF2B5EF4-FFF2-40B4-BE49-F238E27FC236}">
                      <a16:creationId xmlns:a16="http://schemas.microsoft.com/office/drawing/2014/main" id="{7D1DCAEB-A9A4-0849-96BF-FE629C2E42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417269" y="1505607"/>
                  <a:ext cx="1828800" cy="1828800"/>
                </a:xfrm>
                <a:prstGeom prst="donut">
                  <a:avLst>
                    <a:gd name="adj" fmla="val 4402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D4A0F5B-EEB7-AE4C-A584-1E63A8602762}"/>
                </a:ext>
              </a:extLst>
            </p:cNvPr>
            <p:cNvGrpSpPr/>
            <p:nvPr/>
          </p:nvGrpSpPr>
          <p:grpSpPr>
            <a:xfrm>
              <a:off x="9054360" y="1448536"/>
              <a:ext cx="2349202" cy="2336481"/>
              <a:chOff x="9054360" y="1448536"/>
              <a:chExt cx="2349202" cy="2336481"/>
            </a:xfrm>
            <a:grpFill/>
          </p:grpSpPr>
          <p:sp>
            <p:nvSpPr>
              <p:cNvPr id="14" name="Right Arrow 13">
                <a:extLst>
                  <a:ext uri="{FF2B5EF4-FFF2-40B4-BE49-F238E27FC236}">
                    <a16:creationId xmlns:a16="http://schemas.microsoft.com/office/drawing/2014/main" id="{7F9BAFF9-79BB-DC4D-B0BF-AF584D52060E}"/>
                  </a:ext>
                </a:extLst>
              </p:cNvPr>
              <p:cNvSpPr/>
              <p:nvPr/>
            </p:nvSpPr>
            <p:spPr>
              <a:xfrm>
                <a:off x="11098762" y="2469931"/>
                <a:ext cx="304800" cy="261524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Arrow 17">
                <a:extLst>
                  <a:ext uri="{FF2B5EF4-FFF2-40B4-BE49-F238E27FC236}">
                    <a16:creationId xmlns:a16="http://schemas.microsoft.com/office/drawing/2014/main" id="{DEB88DDA-C9F7-664F-A185-0A952DD9DEEE}"/>
                  </a:ext>
                </a:extLst>
              </p:cNvPr>
              <p:cNvSpPr/>
              <p:nvPr/>
            </p:nvSpPr>
            <p:spPr>
              <a:xfrm rot="16200000">
                <a:off x="10084676" y="1470174"/>
                <a:ext cx="304800" cy="261524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Arrow 18">
                <a:extLst>
                  <a:ext uri="{FF2B5EF4-FFF2-40B4-BE49-F238E27FC236}">
                    <a16:creationId xmlns:a16="http://schemas.microsoft.com/office/drawing/2014/main" id="{48583147-ADFB-EA4B-ADE4-D9095698B3BB}"/>
                  </a:ext>
                </a:extLst>
              </p:cNvPr>
              <p:cNvSpPr/>
              <p:nvPr/>
            </p:nvSpPr>
            <p:spPr>
              <a:xfrm rot="10800000">
                <a:off x="9054360" y="2497016"/>
                <a:ext cx="304800" cy="261524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Arrow 19">
                <a:extLst>
                  <a:ext uri="{FF2B5EF4-FFF2-40B4-BE49-F238E27FC236}">
                    <a16:creationId xmlns:a16="http://schemas.microsoft.com/office/drawing/2014/main" id="{131BE379-4739-1F4A-B778-8C7F814FE307}"/>
                  </a:ext>
                </a:extLst>
              </p:cNvPr>
              <p:cNvSpPr/>
              <p:nvPr/>
            </p:nvSpPr>
            <p:spPr>
              <a:xfrm rot="5400000">
                <a:off x="10084677" y="3501855"/>
                <a:ext cx="304800" cy="261524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03007F7-E787-E044-815D-53B266C503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98428" y="2576651"/>
              <a:ext cx="117597" cy="11759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3823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105A0EC6-229E-8440-8A40-FA51817D051C}"/>
              </a:ext>
            </a:extLst>
          </p:cNvPr>
          <p:cNvGrpSpPr/>
          <p:nvPr/>
        </p:nvGrpSpPr>
        <p:grpSpPr>
          <a:xfrm rot="10977207">
            <a:off x="9988617" y="2248244"/>
            <a:ext cx="1167476" cy="1593806"/>
            <a:chOff x="9988617" y="2011242"/>
            <a:chExt cx="1167476" cy="1593806"/>
          </a:xfrm>
        </p:grpSpPr>
        <p:sp>
          <p:nvSpPr>
            <p:cNvPr id="34" name="Pie 33">
              <a:extLst>
                <a:ext uri="{FF2B5EF4-FFF2-40B4-BE49-F238E27FC236}">
                  <a16:creationId xmlns:a16="http://schemas.microsoft.com/office/drawing/2014/main" id="{93494368-A891-4E4E-8370-2BBA1AE24342}"/>
                </a:ext>
              </a:extLst>
            </p:cNvPr>
            <p:cNvSpPr/>
            <p:nvPr/>
          </p:nvSpPr>
          <p:spPr>
            <a:xfrm>
              <a:off x="9988617" y="2248244"/>
              <a:ext cx="1167476" cy="1356804"/>
            </a:xfrm>
            <a:prstGeom prst="pie">
              <a:avLst>
                <a:gd name="adj1" fmla="val 13692567"/>
                <a:gd name="adj2" fmla="val 18636330"/>
              </a:avLst>
            </a:prstGeom>
            <a:solidFill>
              <a:srgbClr val="FFF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1A16535E-313D-B04A-864A-E9ECD642901E}"/>
                </a:ext>
              </a:extLst>
            </p:cNvPr>
            <p:cNvSpPr/>
            <p:nvPr/>
          </p:nvSpPr>
          <p:spPr>
            <a:xfrm rot="16200000">
              <a:off x="10448361" y="2028177"/>
              <a:ext cx="237002" cy="203131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Block Arc 35">
              <a:extLst>
                <a:ext uri="{FF2B5EF4-FFF2-40B4-BE49-F238E27FC236}">
                  <a16:creationId xmlns:a16="http://schemas.microsoft.com/office/drawing/2014/main" id="{A3D9488C-BB8E-2841-B424-F74D455C939F}"/>
                </a:ext>
              </a:extLst>
            </p:cNvPr>
            <p:cNvSpPr/>
            <p:nvPr/>
          </p:nvSpPr>
          <p:spPr>
            <a:xfrm>
              <a:off x="10009303" y="2248244"/>
              <a:ext cx="1091215" cy="914400"/>
            </a:xfrm>
            <a:prstGeom prst="blockArc">
              <a:avLst>
                <a:gd name="adj1" fmla="val 12857955"/>
                <a:gd name="adj2" fmla="val 19703411"/>
                <a:gd name="adj3" fmla="val 600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6221ED-BBEE-B74D-B068-FEEF3D437983}"/>
              </a:ext>
            </a:extLst>
          </p:cNvPr>
          <p:cNvGrpSpPr/>
          <p:nvPr/>
        </p:nvGrpSpPr>
        <p:grpSpPr>
          <a:xfrm rot="177207">
            <a:off x="9988617" y="2011242"/>
            <a:ext cx="1167476" cy="1593806"/>
            <a:chOff x="9988617" y="2011242"/>
            <a:chExt cx="1167476" cy="1593806"/>
          </a:xfrm>
        </p:grpSpPr>
        <p:sp>
          <p:nvSpPr>
            <p:cNvPr id="5" name="Pie 4">
              <a:extLst>
                <a:ext uri="{FF2B5EF4-FFF2-40B4-BE49-F238E27FC236}">
                  <a16:creationId xmlns:a16="http://schemas.microsoft.com/office/drawing/2014/main" id="{4C4924BA-3FA4-1140-9D0B-264AADC83B88}"/>
                </a:ext>
              </a:extLst>
            </p:cNvPr>
            <p:cNvSpPr/>
            <p:nvPr/>
          </p:nvSpPr>
          <p:spPr>
            <a:xfrm>
              <a:off x="9988617" y="2248244"/>
              <a:ext cx="1167476" cy="1356804"/>
            </a:xfrm>
            <a:prstGeom prst="pie">
              <a:avLst>
                <a:gd name="adj1" fmla="val 13692567"/>
                <a:gd name="adj2" fmla="val 18636330"/>
              </a:avLst>
            </a:prstGeom>
            <a:solidFill>
              <a:srgbClr val="FFF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3401BC16-1D22-894D-BF47-A5F33A38D03E}"/>
                </a:ext>
              </a:extLst>
            </p:cNvPr>
            <p:cNvSpPr/>
            <p:nvPr/>
          </p:nvSpPr>
          <p:spPr>
            <a:xfrm rot="16200000">
              <a:off x="10448361" y="2028177"/>
              <a:ext cx="237002" cy="203131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422AD909-ABC7-FA41-83CF-62EE06C628B6}"/>
                </a:ext>
              </a:extLst>
            </p:cNvPr>
            <p:cNvSpPr/>
            <p:nvPr/>
          </p:nvSpPr>
          <p:spPr>
            <a:xfrm>
              <a:off x="10009303" y="2248244"/>
              <a:ext cx="1091215" cy="914400"/>
            </a:xfrm>
            <a:prstGeom prst="blockArc">
              <a:avLst>
                <a:gd name="adj1" fmla="val 12857955"/>
                <a:gd name="adj2" fmla="val 19703411"/>
                <a:gd name="adj3" fmla="val 600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7865D5-F759-8646-802F-11BCD7C5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Jets from short GRBs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85F7E9-0238-1943-9DE5-FB906711E4E0}"/>
              </a:ext>
            </a:extLst>
          </p:cNvPr>
          <p:cNvCxnSpPr/>
          <p:nvPr/>
        </p:nvCxnSpPr>
        <p:spPr>
          <a:xfrm flipV="1">
            <a:off x="3027406" y="3064478"/>
            <a:ext cx="0" cy="2743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BE2E79-252D-5E49-917A-7B4F18AB164E}"/>
              </a:ext>
            </a:extLst>
          </p:cNvPr>
          <p:cNvCxnSpPr>
            <a:cxnSpLocks/>
          </p:cNvCxnSpPr>
          <p:nvPr/>
        </p:nvCxnSpPr>
        <p:spPr>
          <a:xfrm flipH="1">
            <a:off x="2557850" y="3494902"/>
            <a:ext cx="2743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FDB9092-7E2E-D34B-B026-E69838DC9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58" y="1292355"/>
            <a:ext cx="5156882" cy="486000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29EDA-93DE-1346-986F-386D1F533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E50EBC-D110-C449-AD77-597AA023F762}"/>
              </a:ext>
            </a:extLst>
          </p:cNvPr>
          <p:cNvCxnSpPr>
            <a:cxnSpLocks/>
          </p:cNvCxnSpPr>
          <p:nvPr/>
        </p:nvCxnSpPr>
        <p:spPr>
          <a:xfrm>
            <a:off x="6936828" y="4088524"/>
            <a:ext cx="1366344" cy="17236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49B1AE-EA35-5A4C-849B-72DF8843C000}"/>
              </a:ext>
            </a:extLst>
          </p:cNvPr>
          <p:cNvCxnSpPr>
            <a:cxnSpLocks/>
          </p:cNvCxnSpPr>
          <p:nvPr/>
        </p:nvCxnSpPr>
        <p:spPr>
          <a:xfrm>
            <a:off x="6936828" y="3605048"/>
            <a:ext cx="1441122" cy="1814403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3C30DF-0CDA-9449-956F-CF7672B857F6}"/>
              </a:ext>
            </a:extLst>
          </p:cNvPr>
          <p:cNvCxnSpPr>
            <a:cxnSpLocks/>
          </p:cNvCxnSpPr>
          <p:nvPr/>
        </p:nvCxnSpPr>
        <p:spPr>
          <a:xfrm>
            <a:off x="6936828" y="2764221"/>
            <a:ext cx="1591912" cy="203900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84F925F-A19F-A24F-AA74-9C51AFD7102F}"/>
              </a:ext>
            </a:extLst>
          </p:cNvPr>
          <p:cNvSpPr/>
          <p:nvPr/>
        </p:nvSpPr>
        <p:spPr>
          <a:xfrm>
            <a:off x="1818677" y="5379777"/>
            <a:ext cx="138095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>
                <a:latin typeface="Arial" panose="020B0604020202020204" pitchFamily="34" charset="0"/>
                <a:cs typeface="Arial" panose="020B0604020202020204" pitchFamily="34" charset="0"/>
              </a:rPr>
              <a:t>Troja et al. 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C241F3-4F47-1441-8E9D-EBB39D0CC8BA}"/>
              </a:ext>
            </a:extLst>
          </p:cNvPr>
          <p:cNvSpPr txBox="1"/>
          <p:nvPr/>
        </p:nvSpPr>
        <p:spPr>
          <a:xfrm>
            <a:off x="9528064" y="4072777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Jetted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0C12C47-1BC1-F84A-9813-079A58ECA4E0}"/>
              </a:ext>
            </a:extLst>
          </p:cNvPr>
          <p:cNvSpPr>
            <a:spLocks noChangeAspect="1"/>
          </p:cNvSpPr>
          <p:nvPr/>
        </p:nvSpPr>
        <p:spPr>
          <a:xfrm rot="177207">
            <a:off x="10536306" y="2888935"/>
            <a:ext cx="913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8BDA7B09-264C-1642-9B4A-824E937A6092}"/>
              </a:ext>
            </a:extLst>
          </p:cNvPr>
          <p:cNvSpPr/>
          <p:nvPr/>
        </p:nvSpPr>
        <p:spPr>
          <a:xfrm rot="7017207">
            <a:off x="10086749" y="3493808"/>
            <a:ext cx="236745" cy="20335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C796D2C4-05FA-AD4F-9FBF-18F0F4CD8618}"/>
              </a:ext>
            </a:extLst>
          </p:cNvPr>
          <p:cNvSpPr/>
          <p:nvPr/>
        </p:nvSpPr>
        <p:spPr>
          <a:xfrm rot="14937207" flipH="1">
            <a:off x="10789038" y="3503373"/>
            <a:ext cx="236745" cy="20335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71518D4E-E1D3-E34D-8AF3-8161133A66F3}"/>
              </a:ext>
            </a:extLst>
          </p:cNvPr>
          <p:cNvSpPr/>
          <p:nvPr/>
        </p:nvSpPr>
        <p:spPr>
          <a:xfrm rot="14937207" flipV="1">
            <a:off x="10124132" y="2108481"/>
            <a:ext cx="236745" cy="20335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C52D1D58-D3AF-B540-A404-B01AAE336D21}"/>
              </a:ext>
            </a:extLst>
          </p:cNvPr>
          <p:cNvSpPr/>
          <p:nvPr/>
        </p:nvSpPr>
        <p:spPr>
          <a:xfrm rot="7017207" flipH="1" flipV="1">
            <a:off x="10826421" y="2150704"/>
            <a:ext cx="236745" cy="20335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221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65D5-F759-8646-802F-11BCD7C5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GW170817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85F7E9-0238-1943-9DE5-FB906711E4E0}"/>
              </a:ext>
            </a:extLst>
          </p:cNvPr>
          <p:cNvCxnSpPr/>
          <p:nvPr/>
        </p:nvCxnSpPr>
        <p:spPr>
          <a:xfrm flipV="1">
            <a:off x="3027406" y="3064478"/>
            <a:ext cx="0" cy="2743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BE2E79-252D-5E49-917A-7B4F18AB164E}"/>
              </a:ext>
            </a:extLst>
          </p:cNvPr>
          <p:cNvCxnSpPr>
            <a:cxnSpLocks/>
          </p:cNvCxnSpPr>
          <p:nvPr/>
        </p:nvCxnSpPr>
        <p:spPr>
          <a:xfrm flipH="1">
            <a:off x="2557850" y="3494902"/>
            <a:ext cx="2743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29EDA-93DE-1346-986F-386D1F533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B5952F-C733-BB45-AC30-A7F79A8B5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46" t="5001" r="7528" b="30909"/>
          <a:stretch/>
        </p:blipFill>
        <p:spPr>
          <a:xfrm>
            <a:off x="3020291" y="1554434"/>
            <a:ext cx="6172200" cy="439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85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37082-8FA5-9342-99E1-032A98A0E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GW afterglow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968B0C-04B0-5345-95E6-EEF25E9BB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919" y="1244993"/>
            <a:ext cx="5154221" cy="51542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879066-F068-A043-9669-D88C149B4CD8}"/>
              </a:ext>
            </a:extLst>
          </p:cNvPr>
          <p:cNvSpPr txBox="1"/>
          <p:nvPr/>
        </p:nvSpPr>
        <p:spPr>
          <a:xfrm>
            <a:off x="448175" y="5622839"/>
            <a:ext cx="5434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Troja, van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Eerten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et al.,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B4666-19BF-5440-B38B-75F6100B6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807120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37082-8FA5-9342-99E1-032A98A0E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Jets from mergers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968B0C-04B0-5345-95E6-EEF25E9BB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919" y="1244993"/>
            <a:ext cx="5154221" cy="51542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879066-F068-A043-9669-D88C149B4CD8}"/>
              </a:ext>
            </a:extLst>
          </p:cNvPr>
          <p:cNvSpPr txBox="1"/>
          <p:nvPr/>
        </p:nvSpPr>
        <p:spPr>
          <a:xfrm>
            <a:off x="448175" y="5622839"/>
            <a:ext cx="5434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Troja, van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Eerten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et al.,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B4666-19BF-5440-B38B-75F6100B6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E6D9F0-4B2B-664C-9D06-DFD08E3C3B64}"/>
              </a:ext>
            </a:extLst>
          </p:cNvPr>
          <p:cNvGrpSpPr/>
          <p:nvPr/>
        </p:nvGrpSpPr>
        <p:grpSpPr>
          <a:xfrm>
            <a:off x="556832" y="1589762"/>
            <a:ext cx="1934565" cy="914400"/>
            <a:chOff x="468396" y="1524000"/>
            <a:chExt cx="1934565" cy="9144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1BA420-DDF5-8247-B9FF-96DCC4DEAFC9}"/>
                </a:ext>
              </a:extLst>
            </p:cNvPr>
            <p:cNvSpPr txBox="1"/>
            <p:nvPr/>
          </p:nvSpPr>
          <p:spPr>
            <a:xfrm>
              <a:off x="662152" y="1524000"/>
              <a:ext cx="125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Uniform jet</a:t>
              </a:r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3C6CEB9D-8B53-F84D-BB2E-73E419CAAC7C}"/>
                </a:ext>
              </a:extLst>
            </p:cNvPr>
            <p:cNvSpPr/>
            <p:nvPr/>
          </p:nvSpPr>
          <p:spPr>
            <a:xfrm rot="16200000">
              <a:off x="1310492" y="1345931"/>
              <a:ext cx="250373" cy="193456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4C6FB13-FF1F-0147-86B4-947FFCC8CC09}"/>
                </a:ext>
              </a:extLst>
            </p:cNvPr>
            <p:cNvSpPr/>
            <p:nvPr/>
          </p:nvSpPr>
          <p:spPr>
            <a:xfrm>
              <a:off x="497919" y="2188029"/>
              <a:ext cx="251319" cy="25037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8811CE9-8AAE-904B-8A1A-999B560B22D6}"/>
              </a:ext>
            </a:extLst>
          </p:cNvPr>
          <p:cNvSpPr txBox="1"/>
          <p:nvPr/>
        </p:nvSpPr>
        <p:spPr>
          <a:xfrm>
            <a:off x="2527318" y="2097393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on-axis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BDFC84E-4253-F647-BAB5-9ACEAF53DDD1}"/>
              </a:ext>
            </a:extLst>
          </p:cNvPr>
          <p:cNvCxnSpPr>
            <a:cxnSpLocks/>
          </p:cNvCxnSpPr>
          <p:nvPr/>
        </p:nvCxnSpPr>
        <p:spPr>
          <a:xfrm flipH="1">
            <a:off x="2537391" y="2378645"/>
            <a:ext cx="64752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881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37082-8FA5-9342-99E1-032A98A0E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Jets from mergers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968B0C-04B0-5345-95E6-EEF25E9BB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919" y="1244993"/>
            <a:ext cx="5154221" cy="51542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879066-F068-A043-9669-D88C149B4CD8}"/>
              </a:ext>
            </a:extLst>
          </p:cNvPr>
          <p:cNvSpPr txBox="1"/>
          <p:nvPr/>
        </p:nvSpPr>
        <p:spPr>
          <a:xfrm>
            <a:off x="448175" y="5622839"/>
            <a:ext cx="5434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Troja, van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Eerten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et al.,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B4666-19BF-5440-B38B-75F6100B6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50A568-1FEE-ED45-8209-A3E38DFDBB03}"/>
              </a:ext>
            </a:extLst>
          </p:cNvPr>
          <p:cNvGrpSpPr/>
          <p:nvPr/>
        </p:nvGrpSpPr>
        <p:grpSpPr>
          <a:xfrm>
            <a:off x="556832" y="1589762"/>
            <a:ext cx="1934565" cy="914400"/>
            <a:chOff x="468396" y="1524000"/>
            <a:chExt cx="1934565" cy="9144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6ED0D5-6E6C-4F4C-A269-1A38B33F5548}"/>
                </a:ext>
              </a:extLst>
            </p:cNvPr>
            <p:cNvSpPr txBox="1"/>
            <p:nvPr/>
          </p:nvSpPr>
          <p:spPr>
            <a:xfrm>
              <a:off x="662152" y="1524000"/>
              <a:ext cx="125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Uniform jet</a:t>
              </a:r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88534EA8-EAEE-0940-9708-E5593726F733}"/>
                </a:ext>
              </a:extLst>
            </p:cNvPr>
            <p:cNvSpPr/>
            <p:nvPr/>
          </p:nvSpPr>
          <p:spPr>
            <a:xfrm rot="16200000">
              <a:off x="1310492" y="1345931"/>
              <a:ext cx="250373" cy="193456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04D6CD-096F-8D47-B02A-0FAF986E3D5E}"/>
                </a:ext>
              </a:extLst>
            </p:cNvPr>
            <p:cNvSpPr/>
            <p:nvPr/>
          </p:nvSpPr>
          <p:spPr>
            <a:xfrm>
              <a:off x="497919" y="2188029"/>
              <a:ext cx="251319" cy="25037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4F330E-4BF0-454B-B04B-3B56894C5B82}"/>
              </a:ext>
            </a:extLst>
          </p:cNvPr>
          <p:cNvGrpSpPr/>
          <p:nvPr/>
        </p:nvGrpSpPr>
        <p:grpSpPr>
          <a:xfrm>
            <a:off x="2183419" y="2587094"/>
            <a:ext cx="726918" cy="394424"/>
            <a:chOff x="2183419" y="2587094"/>
            <a:chExt cx="726918" cy="394424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AA9A1BF-BF23-524E-8676-8A3AEDC5D5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83419" y="2661478"/>
              <a:ext cx="615956" cy="32004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04A75A-E1C9-3646-876F-5F60610E449E}"/>
                </a:ext>
              </a:extLst>
            </p:cNvPr>
            <p:cNvSpPr txBox="1"/>
            <p:nvPr/>
          </p:nvSpPr>
          <p:spPr>
            <a:xfrm rot="1776566">
              <a:off x="2233100" y="2587094"/>
              <a:ext cx="6772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off-axis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4992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37082-8FA5-9342-99E1-032A98A0E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Jets from mergers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968B0C-04B0-5345-95E6-EEF25E9BB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919" y="1244993"/>
            <a:ext cx="5154221" cy="515422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B4666-19BF-5440-B38B-75F6100B6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A7C4EBB-F309-A143-AD60-45B4B04DB76E}"/>
              </a:ext>
            </a:extLst>
          </p:cNvPr>
          <p:cNvSpPr/>
          <p:nvPr/>
        </p:nvSpPr>
        <p:spPr>
          <a:xfrm>
            <a:off x="5391809" y="4715363"/>
            <a:ext cx="2764220" cy="1254511"/>
          </a:xfrm>
          <a:custGeom>
            <a:avLst/>
            <a:gdLst>
              <a:gd name="connsiteX0" fmla="*/ 2764220 w 2764220"/>
              <a:gd name="connsiteY0" fmla="*/ 1201960 h 1254511"/>
              <a:gd name="connsiteX1" fmla="*/ 1933903 w 2764220"/>
              <a:gd name="connsiteY1" fmla="*/ 298070 h 1254511"/>
              <a:gd name="connsiteX2" fmla="*/ 914400 w 2764220"/>
              <a:gd name="connsiteY2" fmla="*/ 56332 h 1254511"/>
              <a:gd name="connsiteX3" fmla="*/ 0 w 2764220"/>
              <a:gd name="connsiteY3" fmla="*/ 1254511 h 125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4220" h="1254511">
                <a:moveTo>
                  <a:pt x="2764220" y="1201960"/>
                </a:moveTo>
                <a:cubicBezTo>
                  <a:pt x="2503213" y="845484"/>
                  <a:pt x="2242206" y="489008"/>
                  <a:pt x="1933903" y="298070"/>
                </a:cubicBezTo>
                <a:cubicBezTo>
                  <a:pt x="1625600" y="107132"/>
                  <a:pt x="1236717" y="-103075"/>
                  <a:pt x="914400" y="56332"/>
                </a:cubicBezTo>
                <a:cubicBezTo>
                  <a:pt x="592083" y="215739"/>
                  <a:pt x="296041" y="735125"/>
                  <a:pt x="0" y="1254511"/>
                </a:cubicBezTo>
              </a:path>
            </a:pathLst>
          </a:custGeom>
          <a:noFill/>
          <a:ln w="76200">
            <a:solidFill>
              <a:srgbClr val="FF0000"/>
            </a:solidFill>
          </a:ln>
          <a:effectLst>
            <a:glow rad="190500">
              <a:srgbClr val="FF2F92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6D4166-5CC3-0D49-8B84-04F145384EC9}"/>
              </a:ext>
            </a:extLst>
          </p:cNvPr>
          <p:cNvSpPr/>
          <p:nvPr/>
        </p:nvSpPr>
        <p:spPr>
          <a:xfrm>
            <a:off x="5391809" y="3482067"/>
            <a:ext cx="2764220" cy="1254511"/>
          </a:xfrm>
          <a:custGeom>
            <a:avLst/>
            <a:gdLst>
              <a:gd name="connsiteX0" fmla="*/ 2764220 w 2764220"/>
              <a:gd name="connsiteY0" fmla="*/ 1201960 h 1254511"/>
              <a:gd name="connsiteX1" fmla="*/ 1933903 w 2764220"/>
              <a:gd name="connsiteY1" fmla="*/ 298070 h 1254511"/>
              <a:gd name="connsiteX2" fmla="*/ 914400 w 2764220"/>
              <a:gd name="connsiteY2" fmla="*/ 56332 h 1254511"/>
              <a:gd name="connsiteX3" fmla="*/ 0 w 2764220"/>
              <a:gd name="connsiteY3" fmla="*/ 1254511 h 125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4220" h="1254511">
                <a:moveTo>
                  <a:pt x="2764220" y="1201960"/>
                </a:moveTo>
                <a:cubicBezTo>
                  <a:pt x="2503213" y="845484"/>
                  <a:pt x="2242206" y="489008"/>
                  <a:pt x="1933903" y="298070"/>
                </a:cubicBezTo>
                <a:cubicBezTo>
                  <a:pt x="1625600" y="107132"/>
                  <a:pt x="1236717" y="-103075"/>
                  <a:pt x="914400" y="56332"/>
                </a:cubicBezTo>
                <a:cubicBezTo>
                  <a:pt x="592083" y="215739"/>
                  <a:pt x="296041" y="735125"/>
                  <a:pt x="0" y="1254511"/>
                </a:cubicBezTo>
              </a:path>
            </a:pathLst>
          </a:custGeom>
          <a:noFill/>
          <a:ln w="76200">
            <a:solidFill>
              <a:srgbClr val="009193"/>
            </a:solidFill>
          </a:ln>
          <a:effectLst>
            <a:glow rad="190500">
              <a:srgbClr val="00FA00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D39523A-E720-FE42-B654-D5D89A480886}"/>
              </a:ext>
            </a:extLst>
          </p:cNvPr>
          <p:cNvSpPr/>
          <p:nvPr/>
        </p:nvSpPr>
        <p:spPr>
          <a:xfrm>
            <a:off x="5389180" y="1736275"/>
            <a:ext cx="2764220" cy="1254511"/>
          </a:xfrm>
          <a:custGeom>
            <a:avLst/>
            <a:gdLst>
              <a:gd name="connsiteX0" fmla="*/ 2764220 w 2764220"/>
              <a:gd name="connsiteY0" fmla="*/ 1201960 h 1254511"/>
              <a:gd name="connsiteX1" fmla="*/ 1933903 w 2764220"/>
              <a:gd name="connsiteY1" fmla="*/ 298070 h 1254511"/>
              <a:gd name="connsiteX2" fmla="*/ 914400 w 2764220"/>
              <a:gd name="connsiteY2" fmla="*/ 56332 h 1254511"/>
              <a:gd name="connsiteX3" fmla="*/ 0 w 2764220"/>
              <a:gd name="connsiteY3" fmla="*/ 1254511 h 125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4220" h="1254511">
                <a:moveTo>
                  <a:pt x="2764220" y="1201960"/>
                </a:moveTo>
                <a:cubicBezTo>
                  <a:pt x="2503213" y="845484"/>
                  <a:pt x="2242206" y="489008"/>
                  <a:pt x="1933903" y="298070"/>
                </a:cubicBezTo>
                <a:cubicBezTo>
                  <a:pt x="1625600" y="107132"/>
                  <a:pt x="1236717" y="-103075"/>
                  <a:pt x="914400" y="56332"/>
                </a:cubicBezTo>
                <a:cubicBezTo>
                  <a:pt x="592083" y="215739"/>
                  <a:pt x="296041" y="735125"/>
                  <a:pt x="0" y="1254511"/>
                </a:cubicBezTo>
              </a:path>
            </a:pathLst>
          </a:custGeom>
          <a:noFill/>
          <a:ln w="76200">
            <a:solidFill>
              <a:srgbClr val="0432FF"/>
            </a:solidFill>
          </a:ln>
          <a:effectLst>
            <a:glow rad="1905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74D57F-FDB7-194C-81BA-498E28A27D79}"/>
              </a:ext>
            </a:extLst>
          </p:cNvPr>
          <p:cNvGrpSpPr/>
          <p:nvPr/>
        </p:nvGrpSpPr>
        <p:grpSpPr>
          <a:xfrm>
            <a:off x="556832" y="1589762"/>
            <a:ext cx="1934565" cy="914400"/>
            <a:chOff x="468396" y="1524000"/>
            <a:chExt cx="1934565" cy="9144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B2C16C-C351-F249-BF10-819EB001D58F}"/>
                </a:ext>
              </a:extLst>
            </p:cNvPr>
            <p:cNvSpPr txBox="1"/>
            <p:nvPr/>
          </p:nvSpPr>
          <p:spPr>
            <a:xfrm>
              <a:off x="662152" y="1524000"/>
              <a:ext cx="125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Uniform jet</a:t>
              </a:r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37F19450-29E6-CD4C-8955-E4696DCF3185}"/>
                </a:ext>
              </a:extLst>
            </p:cNvPr>
            <p:cNvSpPr/>
            <p:nvPr/>
          </p:nvSpPr>
          <p:spPr>
            <a:xfrm rot="16200000">
              <a:off x="1310492" y="1345931"/>
              <a:ext cx="250373" cy="193456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BF26968-8E1A-C74E-A423-20547071B515}"/>
                </a:ext>
              </a:extLst>
            </p:cNvPr>
            <p:cNvSpPr/>
            <p:nvPr/>
          </p:nvSpPr>
          <p:spPr>
            <a:xfrm>
              <a:off x="497919" y="2188029"/>
              <a:ext cx="251319" cy="25037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493C5E-0FC5-7744-93B6-C750AED4208F}"/>
              </a:ext>
            </a:extLst>
          </p:cNvPr>
          <p:cNvGrpSpPr/>
          <p:nvPr/>
        </p:nvGrpSpPr>
        <p:grpSpPr>
          <a:xfrm>
            <a:off x="2183419" y="2587094"/>
            <a:ext cx="726918" cy="394424"/>
            <a:chOff x="2183419" y="2587094"/>
            <a:chExt cx="726918" cy="394424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5E0862C-4418-6941-90B4-724F09906A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83419" y="2661478"/>
              <a:ext cx="615956" cy="32004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E039AD-DB57-5646-A101-02F5E288057C}"/>
                </a:ext>
              </a:extLst>
            </p:cNvPr>
            <p:cNvSpPr txBox="1"/>
            <p:nvPr/>
          </p:nvSpPr>
          <p:spPr>
            <a:xfrm rot="1776566">
              <a:off x="2233100" y="2587094"/>
              <a:ext cx="6772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off-axis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D92DEDF-AC9B-2342-8175-B0BA37D7FC8E}"/>
              </a:ext>
            </a:extLst>
          </p:cNvPr>
          <p:cNvSpPr txBox="1"/>
          <p:nvPr/>
        </p:nvSpPr>
        <p:spPr>
          <a:xfrm>
            <a:off x="448175" y="5613007"/>
            <a:ext cx="5434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Troja, van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Eerten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et al., 2019</a:t>
            </a:r>
          </a:p>
        </p:txBody>
      </p:sp>
    </p:spTree>
    <p:extLst>
      <p:ext uri="{BB962C8B-B14F-4D97-AF65-F5344CB8AC3E}">
        <p14:creationId xmlns:p14="http://schemas.microsoft.com/office/powerpoint/2010/main" val="988323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614565B-9581-E948-BB43-6C112468C71C}"/>
              </a:ext>
            </a:extLst>
          </p:cNvPr>
          <p:cNvSpPr/>
          <p:nvPr/>
        </p:nvSpPr>
        <p:spPr>
          <a:xfrm>
            <a:off x="704333" y="3363349"/>
            <a:ext cx="1763560" cy="107802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37082-8FA5-9342-99E1-032A98A0E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Jets from mergers: choked?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968B0C-04B0-5345-95E6-EEF25E9BB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919" y="1244993"/>
            <a:ext cx="5154221" cy="515422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B4666-19BF-5440-B38B-75F6100B6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A7C4EBB-F309-A143-AD60-45B4B04DB76E}"/>
              </a:ext>
            </a:extLst>
          </p:cNvPr>
          <p:cNvSpPr/>
          <p:nvPr/>
        </p:nvSpPr>
        <p:spPr>
          <a:xfrm>
            <a:off x="3887703" y="4728532"/>
            <a:ext cx="4414344" cy="767735"/>
          </a:xfrm>
          <a:custGeom>
            <a:avLst/>
            <a:gdLst>
              <a:gd name="connsiteX0" fmla="*/ 2764220 w 2764220"/>
              <a:gd name="connsiteY0" fmla="*/ 1201960 h 1254511"/>
              <a:gd name="connsiteX1" fmla="*/ 1933903 w 2764220"/>
              <a:gd name="connsiteY1" fmla="*/ 298070 h 1254511"/>
              <a:gd name="connsiteX2" fmla="*/ 914400 w 2764220"/>
              <a:gd name="connsiteY2" fmla="*/ 56332 h 1254511"/>
              <a:gd name="connsiteX3" fmla="*/ 0 w 2764220"/>
              <a:gd name="connsiteY3" fmla="*/ 1254511 h 1254511"/>
              <a:gd name="connsiteX0" fmla="*/ 2764220 w 2770443"/>
              <a:gd name="connsiteY0" fmla="*/ 1080468 h 1133019"/>
              <a:gd name="connsiteX1" fmla="*/ 1933903 w 2770443"/>
              <a:gd name="connsiteY1" fmla="*/ 176578 h 1133019"/>
              <a:gd name="connsiteX2" fmla="*/ 2711669 w 2770443"/>
              <a:gd name="connsiteY2" fmla="*/ 84761 h 1133019"/>
              <a:gd name="connsiteX3" fmla="*/ 0 w 2770443"/>
              <a:gd name="connsiteY3" fmla="*/ 1133019 h 1133019"/>
              <a:gd name="connsiteX0" fmla="*/ 2764220 w 3132171"/>
              <a:gd name="connsiteY0" fmla="*/ 1057442 h 1109993"/>
              <a:gd name="connsiteX1" fmla="*/ 3132082 w 3132171"/>
              <a:gd name="connsiteY1" fmla="*/ 248957 h 1109993"/>
              <a:gd name="connsiteX2" fmla="*/ 2711669 w 3132171"/>
              <a:gd name="connsiteY2" fmla="*/ 61735 h 1109993"/>
              <a:gd name="connsiteX3" fmla="*/ 0 w 3132171"/>
              <a:gd name="connsiteY3" fmla="*/ 1109993 h 1109993"/>
              <a:gd name="connsiteX0" fmla="*/ 2764220 w 3149302"/>
              <a:gd name="connsiteY0" fmla="*/ 1034727 h 1087278"/>
              <a:gd name="connsiteX1" fmla="*/ 3132082 w 3149302"/>
              <a:gd name="connsiteY1" fmla="*/ 226242 h 1087278"/>
              <a:gd name="connsiteX2" fmla="*/ 1923393 w 3149302"/>
              <a:gd name="connsiteY2" fmla="*/ 66278 h 1087278"/>
              <a:gd name="connsiteX3" fmla="*/ 0 w 3149302"/>
              <a:gd name="connsiteY3" fmla="*/ 1087278 h 1087278"/>
              <a:gd name="connsiteX0" fmla="*/ 2764220 w 3149302"/>
              <a:gd name="connsiteY0" fmla="*/ 1066159 h 1118710"/>
              <a:gd name="connsiteX1" fmla="*/ 3132082 w 3149302"/>
              <a:gd name="connsiteY1" fmla="*/ 148640 h 1118710"/>
              <a:gd name="connsiteX2" fmla="*/ 1923393 w 3149302"/>
              <a:gd name="connsiteY2" fmla="*/ 97710 h 1118710"/>
              <a:gd name="connsiteX3" fmla="*/ 0 w 3149302"/>
              <a:gd name="connsiteY3" fmla="*/ 1118710 h 1118710"/>
              <a:gd name="connsiteX0" fmla="*/ 4351282 w 4351282"/>
              <a:gd name="connsiteY0" fmla="*/ 723476 h 1103128"/>
              <a:gd name="connsiteX1" fmla="*/ 3132082 w 4351282"/>
              <a:gd name="connsiteY1" fmla="*/ 133058 h 1103128"/>
              <a:gd name="connsiteX2" fmla="*/ 1923393 w 4351282"/>
              <a:gd name="connsiteY2" fmla="*/ 82128 h 1103128"/>
              <a:gd name="connsiteX3" fmla="*/ 0 w 4351282"/>
              <a:gd name="connsiteY3" fmla="*/ 1103128 h 1103128"/>
              <a:gd name="connsiteX0" fmla="*/ 4351282 w 4351282"/>
              <a:gd name="connsiteY0" fmla="*/ 677728 h 1057380"/>
              <a:gd name="connsiteX1" fmla="*/ 3132082 w 4351282"/>
              <a:gd name="connsiteY1" fmla="*/ 87310 h 1057380"/>
              <a:gd name="connsiteX2" fmla="*/ 1713186 w 4351282"/>
              <a:gd name="connsiteY2" fmla="*/ 104526 h 1057380"/>
              <a:gd name="connsiteX3" fmla="*/ 0 w 4351282"/>
              <a:gd name="connsiteY3" fmla="*/ 1057380 h 1057380"/>
              <a:gd name="connsiteX0" fmla="*/ 4351282 w 4351282"/>
              <a:gd name="connsiteY0" fmla="*/ 755126 h 1134778"/>
              <a:gd name="connsiteX1" fmla="*/ 2900854 w 4351282"/>
              <a:gd name="connsiteY1" fmla="*/ 42045 h 1134778"/>
              <a:gd name="connsiteX2" fmla="*/ 1713186 w 4351282"/>
              <a:gd name="connsiteY2" fmla="*/ 181924 h 1134778"/>
              <a:gd name="connsiteX3" fmla="*/ 0 w 4351282"/>
              <a:gd name="connsiteY3" fmla="*/ 1134778 h 1134778"/>
              <a:gd name="connsiteX0" fmla="*/ 4372302 w 4372302"/>
              <a:gd name="connsiteY0" fmla="*/ 433318 h 1112813"/>
              <a:gd name="connsiteX1" fmla="*/ 2900854 w 4372302"/>
              <a:gd name="connsiteY1" fmla="*/ 20080 h 1112813"/>
              <a:gd name="connsiteX2" fmla="*/ 1713186 w 4372302"/>
              <a:gd name="connsiteY2" fmla="*/ 159959 h 1112813"/>
              <a:gd name="connsiteX3" fmla="*/ 0 w 4372302"/>
              <a:gd name="connsiteY3" fmla="*/ 1112813 h 1112813"/>
              <a:gd name="connsiteX0" fmla="*/ 4372302 w 4372302"/>
              <a:gd name="connsiteY0" fmla="*/ 433317 h 1112812"/>
              <a:gd name="connsiteX1" fmla="*/ 2900854 w 4372302"/>
              <a:gd name="connsiteY1" fmla="*/ 20079 h 1112812"/>
              <a:gd name="connsiteX2" fmla="*/ 1713186 w 4372302"/>
              <a:gd name="connsiteY2" fmla="*/ 159958 h 1112812"/>
              <a:gd name="connsiteX3" fmla="*/ 0 w 4372302"/>
              <a:gd name="connsiteY3" fmla="*/ 1112812 h 1112812"/>
              <a:gd name="connsiteX0" fmla="*/ 4372302 w 4372302"/>
              <a:gd name="connsiteY0" fmla="*/ 433317 h 1112812"/>
              <a:gd name="connsiteX1" fmla="*/ 2900854 w 4372302"/>
              <a:gd name="connsiteY1" fmla="*/ 20079 h 1112812"/>
              <a:gd name="connsiteX2" fmla="*/ 1713186 w 4372302"/>
              <a:gd name="connsiteY2" fmla="*/ 159958 h 1112812"/>
              <a:gd name="connsiteX3" fmla="*/ 0 w 4372302"/>
              <a:gd name="connsiteY3" fmla="*/ 1112812 h 1112812"/>
              <a:gd name="connsiteX0" fmla="*/ 4414344 w 4414344"/>
              <a:gd name="connsiteY0" fmla="*/ 433317 h 1003778"/>
              <a:gd name="connsiteX1" fmla="*/ 2942896 w 4414344"/>
              <a:gd name="connsiteY1" fmla="*/ 20079 h 1003778"/>
              <a:gd name="connsiteX2" fmla="*/ 1755228 w 4414344"/>
              <a:gd name="connsiteY2" fmla="*/ 159958 h 1003778"/>
              <a:gd name="connsiteX3" fmla="*/ 0 w 4414344"/>
              <a:gd name="connsiteY3" fmla="*/ 1003778 h 1003778"/>
              <a:gd name="connsiteX0" fmla="*/ 4414344 w 4414344"/>
              <a:gd name="connsiteY0" fmla="*/ 433317 h 1003778"/>
              <a:gd name="connsiteX1" fmla="*/ 2942896 w 4414344"/>
              <a:gd name="connsiteY1" fmla="*/ 20079 h 1003778"/>
              <a:gd name="connsiteX2" fmla="*/ 1755228 w 4414344"/>
              <a:gd name="connsiteY2" fmla="*/ 159958 h 1003778"/>
              <a:gd name="connsiteX3" fmla="*/ 0 w 4414344"/>
              <a:gd name="connsiteY3" fmla="*/ 1003778 h 1003778"/>
              <a:gd name="connsiteX0" fmla="*/ 4414344 w 4414344"/>
              <a:gd name="connsiteY0" fmla="*/ 425090 h 995551"/>
              <a:gd name="connsiteX1" fmla="*/ 2942896 w 4414344"/>
              <a:gd name="connsiteY1" fmla="*/ 11852 h 995551"/>
              <a:gd name="connsiteX2" fmla="*/ 1755228 w 4414344"/>
              <a:gd name="connsiteY2" fmla="*/ 151731 h 995551"/>
              <a:gd name="connsiteX3" fmla="*/ 0 w 4414344"/>
              <a:gd name="connsiteY3" fmla="*/ 995551 h 99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4344" h="995551">
                <a:moveTo>
                  <a:pt x="4414344" y="425090"/>
                </a:moveTo>
                <a:cubicBezTo>
                  <a:pt x="4069255" y="286681"/>
                  <a:pt x="3386082" y="57412"/>
                  <a:pt x="2942896" y="11852"/>
                </a:cubicBezTo>
                <a:cubicBezTo>
                  <a:pt x="2499710" y="-33708"/>
                  <a:pt x="2046014" y="60470"/>
                  <a:pt x="1755228" y="151731"/>
                </a:cubicBezTo>
                <a:cubicBezTo>
                  <a:pt x="1432911" y="311138"/>
                  <a:pt x="411654" y="830525"/>
                  <a:pt x="0" y="995551"/>
                </a:cubicBezTo>
              </a:path>
            </a:pathLst>
          </a:custGeom>
          <a:noFill/>
          <a:ln w="76200">
            <a:solidFill>
              <a:srgbClr val="FF0000"/>
            </a:solidFill>
          </a:ln>
          <a:effectLst>
            <a:glow rad="190500">
              <a:srgbClr val="FF2F92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5E20E75-059A-2541-8DF0-A7B594CFB920}"/>
              </a:ext>
            </a:extLst>
          </p:cNvPr>
          <p:cNvSpPr/>
          <p:nvPr/>
        </p:nvSpPr>
        <p:spPr>
          <a:xfrm>
            <a:off x="3887703" y="3549897"/>
            <a:ext cx="4414344" cy="767735"/>
          </a:xfrm>
          <a:custGeom>
            <a:avLst/>
            <a:gdLst>
              <a:gd name="connsiteX0" fmla="*/ 2764220 w 2764220"/>
              <a:gd name="connsiteY0" fmla="*/ 1201960 h 1254511"/>
              <a:gd name="connsiteX1" fmla="*/ 1933903 w 2764220"/>
              <a:gd name="connsiteY1" fmla="*/ 298070 h 1254511"/>
              <a:gd name="connsiteX2" fmla="*/ 914400 w 2764220"/>
              <a:gd name="connsiteY2" fmla="*/ 56332 h 1254511"/>
              <a:gd name="connsiteX3" fmla="*/ 0 w 2764220"/>
              <a:gd name="connsiteY3" fmla="*/ 1254511 h 1254511"/>
              <a:gd name="connsiteX0" fmla="*/ 2764220 w 2770443"/>
              <a:gd name="connsiteY0" fmla="*/ 1080468 h 1133019"/>
              <a:gd name="connsiteX1" fmla="*/ 1933903 w 2770443"/>
              <a:gd name="connsiteY1" fmla="*/ 176578 h 1133019"/>
              <a:gd name="connsiteX2" fmla="*/ 2711669 w 2770443"/>
              <a:gd name="connsiteY2" fmla="*/ 84761 h 1133019"/>
              <a:gd name="connsiteX3" fmla="*/ 0 w 2770443"/>
              <a:gd name="connsiteY3" fmla="*/ 1133019 h 1133019"/>
              <a:gd name="connsiteX0" fmla="*/ 2764220 w 3132171"/>
              <a:gd name="connsiteY0" fmla="*/ 1057442 h 1109993"/>
              <a:gd name="connsiteX1" fmla="*/ 3132082 w 3132171"/>
              <a:gd name="connsiteY1" fmla="*/ 248957 h 1109993"/>
              <a:gd name="connsiteX2" fmla="*/ 2711669 w 3132171"/>
              <a:gd name="connsiteY2" fmla="*/ 61735 h 1109993"/>
              <a:gd name="connsiteX3" fmla="*/ 0 w 3132171"/>
              <a:gd name="connsiteY3" fmla="*/ 1109993 h 1109993"/>
              <a:gd name="connsiteX0" fmla="*/ 2764220 w 3149302"/>
              <a:gd name="connsiteY0" fmla="*/ 1034727 h 1087278"/>
              <a:gd name="connsiteX1" fmla="*/ 3132082 w 3149302"/>
              <a:gd name="connsiteY1" fmla="*/ 226242 h 1087278"/>
              <a:gd name="connsiteX2" fmla="*/ 1923393 w 3149302"/>
              <a:gd name="connsiteY2" fmla="*/ 66278 h 1087278"/>
              <a:gd name="connsiteX3" fmla="*/ 0 w 3149302"/>
              <a:gd name="connsiteY3" fmla="*/ 1087278 h 1087278"/>
              <a:gd name="connsiteX0" fmla="*/ 2764220 w 3149302"/>
              <a:gd name="connsiteY0" fmla="*/ 1066159 h 1118710"/>
              <a:gd name="connsiteX1" fmla="*/ 3132082 w 3149302"/>
              <a:gd name="connsiteY1" fmla="*/ 148640 h 1118710"/>
              <a:gd name="connsiteX2" fmla="*/ 1923393 w 3149302"/>
              <a:gd name="connsiteY2" fmla="*/ 97710 h 1118710"/>
              <a:gd name="connsiteX3" fmla="*/ 0 w 3149302"/>
              <a:gd name="connsiteY3" fmla="*/ 1118710 h 1118710"/>
              <a:gd name="connsiteX0" fmla="*/ 4351282 w 4351282"/>
              <a:gd name="connsiteY0" fmla="*/ 723476 h 1103128"/>
              <a:gd name="connsiteX1" fmla="*/ 3132082 w 4351282"/>
              <a:gd name="connsiteY1" fmla="*/ 133058 h 1103128"/>
              <a:gd name="connsiteX2" fmla="*/ 1923393 w 4351282"/>
              <a:gd name="connsiteY2" fmla="*/ 82128 h 1103128"/>
              <a:gd name="connsiteX3" fmla="*/ 0 w 4351282"/>
              <a:gd name="connsiteY3" fmla="*/ 1103128 h 1103128"/>
              <a:gd name="connsiteX0" fmla="*/ 4351282 w 4351282"/>
              <a:gd name="connsiteY0" fmla="*/ 677728 h 1057380"/>
              <a:gd name="connsiteX1" fmla="*/ 3132082 w 4351282"/>
              <a:gd name="connsiteY1" fmla="*/ 87310 h 1057380"/>
              <a:gd name="connsiteX2" fmla="*/ 1713186 w 4351282"/>
              <a:gd name="connsiteY2" fmla="*/ 104526 h 1057380"/>
              <a:gd name="connsiteX3" fmla="*/ 0 w 4351282"/>
              <a:gd name="connsiteY3" fmla="*/ 1057380 h 1057380"/>
              <a:gd name="connsiteX0" fmla="*/ 4351282 w 4351282"/>
              <a:gd name="connsiteY0" fmla="*/ 755126 h 1134778"/>
              <a:gd name="connsiteX1" fmla="*/ 2900854 w 4351282"/>
              <a:gd name="connsiteY1" fmla="*/ 42045 h 1134778"/>
              <a:gd name="connsiteX2" fmla="*/ 1713186 w 4351282"/>
              <a:gd name="connsiteY2" fmla="*/ 181924 h 1134778"/>
              <a:gd name="connsiteX3" fmla="*/ 0 w 4351282"/>
              <a:gd name="connsiteY3" fmla="*/ 1134778 h 1134778"/>
              <a:gd name="connsiteX0" fmla="*/ 4372302 w 4372302"/>
              <a:gd name="connsiteY0" fmla="*/ 433318 h 1112813"/>
              <a:gd name="connsiteX1" fmla="*/ 2900854 w 4372302"/>
              <a:gd name="connsiteY1" fmla="*/ 20080 h 1112813"/>
              <a:gd name="connsiteX2" fmla="*/ 1713186 w 4372302"/>
              <a:gd name="connsiteY2" fmla="*/ 159959 h 1112813"/>
              <a:gd name="connsiteX3" fmla="*/ 0 w 4372302"/>
              <a:gd name="connsiteY3" fmla="*/ 1112813 h 1112813"/>
              <a:gd name="connsiteX0" fmla="*/ 4372302 w 4372302"/>
              <a:gd name="connsiteY0" fmla="*/ 433317 h 1112812"/>
              <a:gd name="connsiteX1" fmla="*/ 2900854 w 4372302"/>
              <a:gd name="connsiteY1" fmla="*/ 20079 h 1112812"/>
              <a:gd name="connsiteX2" fmla="*/ 1713186 w 4372302"/>
              <a:gd name="connsiteY2" fmla="*/ 159958 h 1112812"/>
              <a:gd name="connsiteX3" fmla="*/ 0 w 4372302"/>
              <a:gd name="connsiteY3" fmla="*/ 1112812 h 1112812"/>
              <a:gd name="connsiteX0" fmla="*/ 4372302 w 4372302"/>
              <a:gd name="connsiteY0" fmla="*/ 433317 h 1112812"/>
              <a:gd name="connsiteX1" fmla="*/ 2900854 w 4372302"/>
              <a:gd name="connsiteY1" fmla="*/ 20079 h 1112812"/>
              <a:gd name="connsiteX2" fmla="*/ 1713186 w 4372302"/>
              <a:gd name="connsiteY2" fmla="*/ 159958 h 1112812"/>
              <a:gd name="connsiteX3" fmla="*/ 0 w 4372302"/>
              <a:gd name="connsiteY3" fmla="*/ 1112812 h 1112812"/>
              <a:gd name="connsiteX0" fmla="*/ 4414344 w 4414344"/>
              <a:gd name="connsiteY0" fmla="*/ 433317 h 1003778"/>
              <a:gd name="connsiteX1" fmla="*/ 2942896 w 4414344"/>
              <a:gd name="connsiteY1" fmla="*/ 20079 h 1003778"/>
              <a:gd name="connsiteX2" fmla="*/ 1755228 w 4414344"/>
              <a:gd name="connsiteY2" fmla="*/ 159958 h 1003778"/>
              <a:gd name="connsiteX3" fmla="*/ 0 w 4414344"/>
              <a:gd name="connsiteY3" fmla="*/ 1003778 h 1003778"/>
              <a:gd name="connsiteX0" fmla="*/ 4414344 w 4414344"/>
              <a:gd name="connsiteY0" fmla="*/ 433317 h 1003778"/>
              <a:gd name="connsiteX1" fmla="*/ 2942896 w 4414344"/>
              <a:gd name="connsiteY1" fmla="*/ 20079 h 1003778"/>
              <a:gd name="connsiteX2" fmla="*/ 1755228 w 4414344"/>
              <a:gd name="connsiteY2" fmla="*/ 159958 h 1003778"/>
              <a:gd name="connsiteX3" fmla="*/ 0 w 4414344"/>
              <a:gd name="connsiteY3" fmla="*/ 1003778 h 1003778"/>
              <a:gd name="connsiteX0" fmla="*/ 4414344 w 4414344"/>
              <a:gd name="connsiteY0" fmla="*/ 425090 h 995551"/>
              <a:gd name="connsiteX1" fmla="*/ 2942896 w 4414344"/>
              <a:gd name="connsiteY1" fmla="*/ 11852 h 995551"/>
              <a:gd name="connsiteX2" fmla="*/ 1755228 w 4414344"/>
              <a:gd name="connsiteY2" fmla="*/ 151731 h 995551"/>
              <a:gd name="connsiteX3" fmla="*/ 0 w 4414344"/>
              <a:gd name="connsiteY3" fmla="*/ 995551 h 99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4344" h="995551">
                <a:moveTo>
                  <a:pt x="4414344" y="425090"/>
                </a:moveTo>
                <a:cubicBezTo>
                  <a:pt x="4069255" y="286681"/>
                  <a:pt x="3386082" y="57412"/>
                  <a:pt x="2942896" y="11852"/>
                </a:cubicBezTo>
                <a:cubicBezTo>
                  <a:pt x="2499710" y="-33708"/>
                  <a:pt x="2046014" y="60470"/>
                  <a:pt x="1755228" y="151731"/>
                </a:cubicBezTo>
                <a:cubicBezTo>
                  <a:pt x="1432911" y="311138"/>
                  <a:pt x="411654" y="830525"/>
                  <a:pt x="0" y="995551"/>
                </a:cubicBezTo>
              </a:path>
            </a:pathLst>
          </a:custGeom>
          <a:noFill/>
          <a:ln w="76200">
            <a:solidFill>
              <a:srgbClr val="009193"/>
            </a:solidFill>
          </a:ln>
          <a:effectLst>
            <a:glow rad="190500">
              <a:srgbClr val="00FA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EF76C75-F81E-8C41-A6E3-F321AA900C06}"/>
              </a:ext>
            </a:extLst>
          </p:cNvPr>
          <p:cNvSpPr/>
          <p:nvPr/>
        </p:nvSpPr>
        <p:spPr>
          <a:xfrm>
            <a:off x="3867056" y="1820646"/>
            <a:ext cx="4414344" cy="767735"/>
          </a:xfrm>
          <a:custGeom>
            <a:avLst/>
            <a:gdLst>
              <a:gd name="connsiteX0" fmla="*/ 2764220 w 2764220"/>
              <a:gd name="connsiteY0" fmla="*/ 1201960 h 1254511"/>
              <a:gd name="connsiteX1" fmla="*/ 1933903 w 2764220"/>
              <a:gd name="connsiteY1" fmla="*/ 298070 h 1254511"/>
              <a:gd name="connsiteX2" fmla="*/ 914400 w 2764220"/>
              <a:gd name="connsiteY2" fmla="*/ 56332 h 1254511"/>
              <a:gd name="connsiteX3" fmla="*/ 0 w 2764220"/>
              <a:gd name="connsiteY3" fmla="*/ 1254511 h 1254511"/>
              <a:gd name="connsiteX0" fmla="*/ 2764220 w 2770443"/>
              <a:gd name="connsiteY0" fmla="*/ 1080468 h 1133019"/>
              <a:gd name="connsiteX1" fmla="*/ 1933903 w 2770443"/>
              <a:gd name="connsiteY1" fmla="*/ 176578 h 1133019"/>
              <a:gd name="connsiteX2" fmla="*/ 2711669 w 2770443"/>
              <a:gd name="connsiteY2" fmla="*/ 84761 h 1133019"/>
              <a:gd name="connsiteX3" fmla="*/ 0 w 2770443"/>
              <a:gd name="connsiteY3" fmla="*/ 1133019 h 1133019"/>
              <a:gd name="connsiteX0" fmla="*/ 2764220 w 3132171"/>
              <a:gd name="connsiteY0" fmla="*/ 1057442 h 1109993"/>
              <a:gd name="connsiteX1" fmla="*/ 3132082 w 3132171"/>
              <a:gd name="connsiteY1" fmla="*/ 248957 h 1109993"/>
              <a:gd name="connsiteX2" fmla="*/ 2711669 w 3132171"/>
              <a:gd name="connsiteY2" fmla="*/ 61735 h 1109993"/>
              <a:gd name="connsiteX3" fmla="*/ 0 w 3132171"/>
              <a:gd name="connsiteY3" fmla="*/ 1109993 h 1109993"/>
              <a:gd name="connsiteX0" fmla="*/ 2764220 w 3149302"/>
              <a:gd name="connsiteY0" fmla="*/ 1034727 h 1087278"/>
              <a:gd name="connsiteX1" fmla="*/ 3132082 w 3149302"/>
              <a:gd name="connsiteY1" fmla="*/ 226242 h 1087278"/>
              <a:gd name="connsiteX2" fmla="*/ 1923393 w 3149302"/>
              <a:gd name="connsiteY2" fmla="*/ 66278 h 1087278"/>
              <a:gd name="connsiteX3" fmla="*/ 0 w 3149302"/>
              <a:gd name="connsiteY3" fmla="*/ 1087278 h 1087278"/>
              <a:gd name="connsiteX0" fmla="*/ 2764220 w 3149302"/>
              <a:gd name="connsiteY0" fmla="*/ 1066159 h 1118710"/>
              <a:gd name="connsiteX1" fmla="*/ 3132082 w 3149302"/>
              <a:gd name="connsiteY1" fmla="*/ 148640 h 1118710"/>
              <a:gd name="connsiteX2" fmla="*/ 1923393 w 3149302"/>
              <a:gd name="connsiteY2" fmla="*/ 97710 h 1118710"/>
              <a:gd name="connsiteX3" fmla="*/ 0 w 3149302"/>
              <a:gd name="connsiteY3" fmla="*/ 1118710 h 1118710"/>
              <a:gd name="connsiteX0" fmla="*/ 4351282 w 4351282"/>
              <a:gd name="connsiteY0" fmla="*/ 723476 h 1103128"/>
              <a:gd name="connsiteX1" fmla="*/ 3132082 w 4351282"/>
              <a:gd name="connsiteY1" fmla="*/ 133058 h 1103128"/>
              <a:gd name="connsiteX2" fmla="*/ 1923393 w 4351282"/>
              <a:gd name="connsiteY2" fmla="*/ 82128 h 1103128"/>
              <a:gd name="connsiteX3" fmla="*/ 0 w 4351282"/>
              <a:gd name="connsiteY3" fmla="*/ 1103128 h 1103128"/>
              <a:gd name="connsiteX0" fmla="*/ 4351282 w 4351282"/>
              <a:gd name="connsiteY0" fmla="*/ 677728 h 1057380"/>
              <a:gd name="connsiteX1" fmla="*/ 3132082 w 4351282"/>
              <a:gd name="connsiteY1" fmla="*/ 87310 h 1057380"/>
              <a:gd name="connsiteX2" fmla="*/ 1713186 w 4351282"/>
              <a:gd name="connsiteY2" fmla="*/ 104526 h 1057380"/>
              <a:gd name="connsiteX3" fmla="*/ 0 w 4351282"/>
              <a:gd name="connsiteY3" fmla="*/ 1057380 h 1057380"/>
              <a:gd name="connsiteX0" fmla="*/ 4351282 w 4351282"/>
              <a:gd name="connsiteY0" fmla="*/ 755126 h 1134778"/>
              <a:gd name="connsiteX1" fmla="*/ 2900854 w 4351282"/>
              <a:gd name="connsiteY1" fmla="*/ 42045 h 1134778"/>
              <a:gd name="connsiteX2" fmla="*/ 1713186 w 4351282"/>
              <a:gd name="connsiteY2" fmla="*/ 181924 h 1134778"/>
              <a:gd name="connsiteX3" fmla="*/ 0 w 4351282"/>
              <a:gd name="connsiteY3" fmla="*/ 1134778 h 1134778"/>
              <a:gd name="connsiteX0" fmla="*/ 4372302 w 4372302"/>
              <a:gd name="connsiteY0" fmla="*/ 433318 h 1112813"/>
              <a:gd name="connsiteX1" fmla="*/ 2900854 w 4372302"/>
              <a:gd name="connsiteY1" fmla="*/ 20080 h 1112813"/>
              <a:gd name="connsiteX2" fmla="*/ 1713186 w 4372302"/>
              <a:gd name="connsiteY2" fmla="*/ 159959 h 1112813"/>
              <a:gd name="connsiteX3" fmla="*/ 0 w 4372302"/>
              <a:gd name="connsiteY3" fmla="*/ 1112813 h 1112813"/>
              <a:gd name="connsiteX0" fmla="*/ 4372302 w 4372302"/>
              <a:gd name="connsiteY0" fmla="*/ 433317 h 1112812"/>
              <a:gd name="connsiteX1" fmla="*/ 2900854 w 4372302"/>
              <a:gd name="connsiteY1" fmla="*/ 20079 h 1112812"/>
              <a:gd name="connsiteX2" fmla="*/ 1713186 w 4372302"/>
              <a:gd name="connsiteY2" fmla="*/ 159958 h 1112812"/>
              <a:gd name="connsiteX3" fmla="*/ 0 w 4372302"/>
              <a:gd name="connsiteY3" fmla="*/ 1112812 h 1112812"/>
              <a:gd name="connsiteX0" fmla="*/ 4372302 w 4372302"/>
              <a:gd name="connsiteY0" fmla="*/ 433317 h 1112812"/>
              <a:gd name="connsiteX1" fmla="*/ 2900854 w 4372302"/>
              <a:gd name="connsiteY1" fmla="*/ 20079 h 1112812"/>
              <a:gd name="connsiteX2" fmla="*/ 1713186 w 4372302"/>
              <a:gd name="connsiteY2" fmla="*/ 159958 h 1112812"/>
              <a:gd name="connsiteX3" fmla="*/ 0 w 4372302"/>
              <a:gd name="connsiteY3" fmla="*/ 1112812 h 1112812"/>
              <a:gd name="connsiteX0" fmla="*/ 4414344 w 4414344"/>
              <a:gd name="connsiteY0" fmla="*/ 433317 h 1003778"/>
              <a:gd name="connsiteX1" fmla="*/ 2942896 w 4414344"/>
              <a:gd name="connsiteY1" fmla="*/ 20079 h 1003778"/>
              <a:gd name="connsiteX2" fmla="*/ 1755228 w 4414344"/>
              <a:gd name="connsiteY2" fmla="*/ 159958 h 1003778"/>
              <a:gd name="connsiteX3" fmla="*/ 0 w 4414344"/>
              <a:gd name="connsiteY3" fmla="*/ 1003778 h 1003778"/>
              <a:gd name="connsiteX0" fmla="*/ 4414344 w 4414344"/>
              <a:gd name="connsiteY0" fmla="*/ 433317 h 1003778"/>
              <a:gd name="connsiteX1" fmla="*/ 2942896 w 4414344"/>
              <a:gd name="connsiteY1" fmla="*/ 20079 h 1003778"/>
              <a:gd name="connsiteX2" fmla="*/ 1755228 w 4414344"/>
              <a:gd name="connsiteY2" fmla="*/ 159958 h 1003778"/>
              <a:gd name="connsiteX3" fmla="*/ 0 w 4414344"/>
              <a:gd name="connsiteY3" fmla="*/ 1003778 h 1003778"/>
              <a:gd name="connsiteX0" fmla="*/ 4414344 w 4414344"/>
              <a:gd name="connsiteY0" fmla="*/ 425090 h 995551"/>
              <a:gd name="connsiteX1" fmla="*/ 2942896 w 4414344"/>
              <a:gd name="connsiteY1" fmla="*/ 11852 h 995551"/>
              <a:gd name="connsiteX2" fmla="*/ 1755228 w 4414344"/>
              <a:gd name="connsiteY2" fmla="*/ 151731 h 995551"/>
              <a:gd name="connsiteX3" fmla="*/ 0 w 4414344"/>
              <a:gd name="connsiteY3" fmla="*/ 995551 h 99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14344" h="995551">
                <a:moveTo>
                  <a:pt x="4414344" y="425090"/>
                </a:moveTo>
                <a:cubicBezTo>
                  <a:pt x="4069255" y="286681"/>
                  <a:pt x="3386082" y="57412"/>
                  <a:pt x="2942896" y="11852"/>
                </a:cubicBezTo>
                <a:cubicBezTo>
                  <a:pt x="2499710" y="-33708"/>
                  <a:pt x="2046014" y="60470"/>
                  <a:pt x="1755228" y="151731"/>
                </a:cubicBezTo>
                <a:cubicBezTo>
                  <a:pt x="1432911" y="311138"/>
                  <a:pt x="411654" y="830525"/>
                  <a:pt x="0" y="995551"/>
                </a:cubicBezTo>
              </a:path>
            </a:pathLst>
          </a:custGeom>
          <a:noFill/>
          <a:ln w="76200">
            <a:solidFill>
              <a:srgbClr val="0432FF"/>
            </a:solidFill>
          </a:ln>
          <a:effectLst>
            <a:glow rad="1905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229086-1876-FA42-B134-3691DC3B5BB0}"/>
              </a:ext>
            </a:extLst>
          </p:cNvPr>
          <p:cNvGrpSpPr/>
          <p:nvPr/>
        </p:nvGrpSpPr>
        <p:grpSpPr>
          <a:xfrm>
            <a:off x="556832" y="1589762"/>
            <a:ext cx="1934565" cy="914400"/>
            <a:chOff x="468396" y="1524000"/>
            <a:chExt cx="1934565" cy="9144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A1CBA6-13E4-254C-8B2B-A3DC70F713EB}"/>
                </a:ext>
              </a:extLst>
            </p:cNvPr>
            <p:cNvSpPr txBox="1"/>
            <p:nvPr/>
          </p:nvSpPr>
          <p:spPr>
            <a:xfrm>
              <a:off x="662152" y="1524000"/>
              <a:ext cx="125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Uniform jet</a:t>
              </a:r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98E9E5E0-746A-B343-BB64-5460DB92CAA7}"/>
                </a:ext>
              </a:extLst>
            </p:cNvPr>
            <p:cNvSpPr/>
            <p:nvPr/>
          </p:nvSpPr>
          <p:spPr>
            <a:xfrm rot="16200000">
              <a:off x="1310492" y="1345931"/>
              <a:ext cx="250373" cy="193456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343F6C2-1611-C844-AF74-9D857140796D}"/>
                </a:ext>
              </a:extLst>
            </p:cNvPr>
            <p:cNvSpPr/>
            <p:nvPr/>
          </p:nvSpPr>
          <p:spPr>
            <a:xfrm>
              <a:off x="497919" y="2188029"/>
              <a:ext cx="251319" cy="25037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3C62B7-6CF7-7D44-B1E2-600ABB9206D9}"/>
              </a:ext>
            </a:extLst>
          </p:cNvPr>
          <p:cNvGrpSpPr/>
          <p:nvPr/>
        </p:nvGrpSpPr>
        <p:grpSpPr>
          <a:xfrm>
            <a:off x="597239" y="2928702"/>
            <a:ext cx="1579904" cy="1110348"/>
            <a:chOff x="497919" y="1328052"/>
            <a:chExt cx="1579904" cy="111034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A07205-73EC-5842-ADA7-F7241DDBA8F8}"/>
                </a:ext>
              </a:extLst>
            </p:cNvPr>
            <p:cNvSpPr txBox="1"/>
            <p:nvPr/>
          </p:nvSpPr>
          <p:spPr>
            <a:xfrm>
              <a:off x="662152" y="1328052"/>
              <a:ext cx="1184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Choked jet</a:t>
              </a:r>
            </a:p>
          </p:txBody>
        </p:sp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F1FB5837-93B2-CD4A-80BA-A873960C1786}"/>
                </a:ext>
              </a:extLst>
            </p:cNvPr>
            <p:cNvSpPr/>
            <p:nvPr/>
          </p:nvSpPr>
          <p:spPr>
            <a:xfrm rot="16200000">
              <a:off x="1214056" y="1574632"/>
              <a:ext cx="253460" cy="147407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759E373-5C3A-6C4C-9A3C-68FAABF7BD4E}"/>
                </a:ext>
              </a:extLst>
            </p:cNvPr>
            <p:cNvSpPr/>
            <p:nvPr/>
          </p:nvSpPr>
          <p:spPr>
            <a:xfrm>
              <a:off x="497919" y="2188029"/>
              <a:ext cx="251319" cy="25037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26A7095-3690-0B4E-A68F-066A0311815E}"/>
              </a:ext>
            </a:extLst>
          </p:cNvPr>
          <p:cNvGrpSpPr/>
          <p:nvPr/>
        </p:nvGrpSpPr>
        <p:grpSpPr>
          <a:xfrm>
            <a:off x="2183419" y="2587094"/>
            <a:ext cx="726918" cy="394424"/>
            <a:chOff x="2183419" y="2587094"/>
            <a:chExt cx="726918" cy="394424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73949DD-5082-5749-A268-A53515878D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83419" y="2661478"/>
              <a:ext cx="615956" cy="32004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4CD4A43-87F5-A64D-AC43-E5B7B19B7A24}"/>
                </a:ext>
              </a:extLst>
            </p:cNvPr>
            <p:cNvSpPr txBox="1"/>
            <p:nvPr/>
          </p:nvSpPr>
          <p:spPr>
            <a:xfrm rot="1776566">
              <a:off x="2233100" y="2587094"/>
              <a:ext cx="6772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off-axis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12351EC-8172-604E-8E44-54EB7491BF7A}"/>
              </a:ext>
            </a:extLst>
          </p:cNvPr>
          <p:cNvSpPr txBox="1"/>
          <p:nvPr/>
        </p:nvSpPr>
        <p:spPr>
          <a:xfrm>
            <a:off x="448175" y="5613007"/>
            <a:ext cx="5434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Troja, van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Eerten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et al., 2019</a:t>
            </a:r>
          </a:p>
        </p:txBody>
      </p:sp>
    </p:spTree>
    <p:extLst>
      <p:ext uri="{BB962C8B-B14F-4D97-AF65-F5344CB8AC3E}">
        <p14:creationId xmlns:p14="http://schemas.microsoft.com/office/powerpoint/2010/main" val="1908965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6CFB7-3BB0-2346-98E1-F17D876DB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Evidence for a relativistic jet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B34BFF-4BCA-E444-9F0E-749119848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653" y="1434999"/>
            <a:ext cx="3837296" cy="28484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468EFF-4926-3B4B-89A0-311F218D7CA4}"/>
              </a:ext>
            </a:extLst>
          </p:cNvPr>
          <p:cNvSpPr txBox="1"/>
          <p:nvPr/>
        </p:nvSpPr>
        <p:spPr>
          <a:xfrm>
            <a:off x="2024160" y="4283489"/>
            <a:ext cx="333696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Mooley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 et al., 2018</a:t>
            </a:r>
          </a:p>
          <a:p>
            <a:r>
              <a:rPr lang="en-US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Ghirlanda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 et al.,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1D4FE-5D77-1C43-9E84-A4B8D4D6EE20}"/>
              </a:ext>
            </a:extLst>
          </p:cNvPr>
          <p:cNvSpPr txBox="1"/>
          <p:nvPr/>
        </p:nvSpPr>
        <p:spPr>
          <a:xfrm>
            <a:off x="2024159" y="5012703"/>
            <a:ext cx="76264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High-resolution radio imaging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compact unresolved radio source 					 superluminal 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Temporal monitoring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rapid afterglow decline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D7C5028-39B3-CF49-B25E-0AE4DA4B6E03}"/>
              </a:ext>
            </a:extLst>
          </p:cNvPr>
          <p:cNvGrpSpPr/>
          <p:nvPr/>
        </p:nvGrpSpPr>
        <p:grpSpPr>
          <a:xfrm>
            <a:off x="5764755" y="1448530"/>
            <a:ext cx="3615557" cy="2973995"/>
            <a:chOff x="1051738" y="1508609"/>
            <a:chExt cx="5821323" cy="48282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0979F3-4C68-9B43-B5DC-97A8BBF1C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738" y="1508609"/>
              <a:ext cx="5821323" cy="482827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F222A2C-815F-5A43-B2BD-603C2B2502E5}"/>
                </a:ext>
              </a:extLst>
            </p:cNvPr>
            <p:cNvSpPr/>
            <p:nvPr/>
          </p:nvSpPr>
          <p:spPr>
            <a:xfrm flipH="1">
              <a:off x="6253213" y="5770179"/>
              <a:ext cx="118872" cy="1188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5B9EE62-636F-284B-82E7-018999E6D3F1}"/>
                </a:ext>
              </a:extLst>
            </p:cNvPr>
            <p:cNvCxnSpPr/>
            <p:nvPr/>
          </p:nvCxnSpPr>
          <p:spPr>
            <a:xfrm flipV="1">
              <a:off x="6302613" y="5517930"/>
              <a:ext cx="0" cy="3857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1D35D4F-3130-CB43-BCC4-92C8AB88BB5F}"/>
              </a:ext>
            </a:extLst>
          </p:cNvPr>
          <p:cNvSpPr txBox="1"/>
          <p:nvPr/>
        </p:nvSpPr>
        <p:spPr>
          <a:xfrm>
            <a:off x="5952369" y="4359087"/>
            <a:ext cx="539945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Troja, van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Eerten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et al.,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9027A5-6722-7D4D-A016-8D351D74C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443603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37082-8FA5-9342-99E1-032A98A0E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A structured jet seen off-axis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B5564E-78B1-F84D-A731-CC1237ED6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93" y="1209661"/>
            <a:ext cx="9817930" cy="49089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5DB81E-CD4F-DA48-A7B7-C25B6526188F}"/>
              </a:ext>
            </a:extLst>
          </p:cNvPr>
          <p:cNvSpPr/>
          <p:nvPr/>
        </p:nvSpPr>
        <p:spPr>
          <a:xfrm>
            <a:off x="510284" y="4494003"/>
            <a:ext cx="1617279" cy="132343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Zhang &amp;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Meszaros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02</a:t>
            </a:r>
          </a:p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Rossi+02</a:t>
            </a:r>
          </a:p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Aloy+05</a:t>
            </a:r>
          </a:p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Janka+05</a:t>
            </a:r>
          </a:p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Lazzati+18</a:t>
            </a:r>
          </a:p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Xu+18</a:t>
            </a:r>
          </a:p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Kathirmagaraju+18</a:t>
            </a:r>
          </a:p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Ryan+20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548B61-5F9E-8245-B2B1-E435F420B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770203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0EF31-DB19-7243-9B62-840783330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Gamma-ray bursts</a:t>
            </a:r>
          </a:p>
        </p:txBody>
      </p:sp>
      <p:pic>
        <p:nvPicPr>
          <p:cNvPr id="11" name="Picture 10" descr="A picture containing dark, sitting, orange, background&#10;&#10;Description automatically generated">
            <a:extLst>
              <a:ext uri="{FF2B5EF4-FFF2-40B4-BE49-F238E27FC236}">
                <a16:creationId xmlns:a16="http://schemas.microsoft.com/office/drawing/2014/main" id="{F705C3EB-5EB5-2A4D-9717-D99802FB9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804" y="1345747"/>
            <a:ext cx="4826391" cy="48263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3CF408-DE10-B144-BF6D-4A0F88F0260C}"/>
              </a:ext>
            </a:extLst>
          </p:cNvPr>
          <p:cNvSpPr txBox="1"/>
          <p:nvPr/>
        </p:nvSpPr>
        <p:spPr>
          <a:xfrm>
            <a:off x="6764593" y="1238866"/>
            <a:ext cx="1811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GRB 130427A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B71E75-1828-5748-AF20-7C0CD767678E}"/>
              </a:ext>
            </a:extLst>
          </p:cNvPr>
          <p:cNvSpPr txBox="1"/>
          <p:nvPr/>
        </p:nvSpPr>
        <p:spPr>
          <a:xfrm>
            <a:off x="8509195" y="5763251"/>
            <a:ext cx="2617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GRB name = Date YYMMDD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20E7A-5161-7945-8C0E-1D86E6864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413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4E1E6-3926-7C49-B720-1475A8FE9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Effects of viewing angle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FA1D04D-D26C-4643-98EA-187CB4D1DDE0}"/>
              </a:ext>
            </a:extLst>
          </p:cNvPr>
          <p:cNvCxnSpPr/>
          <p:nvPr/>
        </p:nvCxnSpPr>
        <p:spPr>
          <a:xfrm flipH="1">
            <a:off x="5233907" y="3365936"/>
            <a:ext cx="18288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1E9736-43E9-7844-B4B6-C333B312389F}"/>
              </a:ext>
            </a:extLst>
          </p:cNvPr>
          <p:cNvCxnSpPr>
            <a:cxnSpLocks/>
          </p:cNvCxnSpPr>
          <p:nvPr/>
        </p:nvCxnSpPr>
        <p:spPr>
          <a:xfrm>
            <a:off x="5575061" y="3507826"/>
            <a:ext cx="0" cy="1828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5625419-6BEA-4C4A-9066-B9926139EC2B}"/>
              </a:ext>
            </a:extLst>
          </p:cNvPr>
          <p:cNvSpPr/>
          <p:nvPr/>
        </p:nvSpPr>
        <p:spPr>
          <a:xfrm>
            <a:off x="7020501" y="1414125"/>
            <a:ext cx="42296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Troja, Ryan et al. 2018, Nature Communications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056BF1-149A-1149-9B7D-4B6D0166CB2C}"/>
              </a:ext>
            </a:extLst>
          </p:cNvPr>
          <p:cNvGrpSpPr/>
          <p:nvPr/>
        </p:nvGrpSpPr>
        <p:grpSpPr>
          <a:xfrm>
            <a:off x="6172846" y="1719719"/>
            <a:ext cx="4776057" cy="4477785"/>
            <a:chOff x="5620527" y="1665528"/>
            <a:chExt cx="4776057" cy="447778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C24A02C-B0D9-0846-8D07-3EE0279EA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335"/>
            <a:stretch/>
          </p:blipFill>
          <p:spPr>
            <a:xfrm>
              <a:off x="5620527" y="1719719"/>
              <a:ext cx="4776057" cy="4423594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1A698FA-86BF-1A4D-83FF-CA82FB7CF4F7}"/>
                </a:ext>
              </a:extLst>
            </p:cNvPr>
            <p:cNvSpPr/>
            <p:nvPr/>
          </p:nvSpPr>
          <p:spPr>
            <a:xfrm>
              <a:off x="5620527" y="1665528"/>
              <a:ext cx="370702" cy="3954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B3E8D-88E2-984E-B870-9BCCF4D3A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556358-6810-3142-9EF1-B7749F09BF42}"/>
              </a:ext>
            </a:extLst>
          </p:cNvPr>
          <p:cNvGrpSpPr/>
          <p:nvPr/>
        </p:nvGrpSpPr>
        <p:grpSpPr>
          <a:xfrm>
            <a:off x="196114" y="1408326"/>
            <a:ext cx="5440055" cy="4486238"/>
            <a:chOff x="1392848" y="635685"/>
            <a:chExt cx="7920397" cy="5342318"/>
          </a:xfrm>
        </p:grpSpPr>
        <p:pic>
          <p:nvPicPr>
            <p:cNvPr id="21" name="Picture 20" descr="Diagram&#10;&#10;Description automatically generated">
              <a:extLst>
                <a:ext uri="{FF2B5EF4-FFF2-40B4-BE49-F238E27FC236}">
                  <a16:creationId xmlns:a16="http://schemas.microsoft.com/office/drawing/2014/main" id="{CE37B9B5-1526-EF46-8343-FDF37B441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9523" b="46613" l="3560" r="32039"/>
                      </a14:imgEffect>
                    </a14:imgLayer>
                  </a14:imgProps>
                </a:ext>
              </a:extLst>
            </a:blip>
            <a:srcRect t="16137" r="64401" b="50001"/>
            <a:stretch/>
          </p:blipFill>
          <p:spPr>
            <a:xfrm rot="10800000">
              <a:off x="3283455" y="4108539"/>
              <a:ext cx="1162997" cy="683043"/>
            </a:xfrm>
            <a:prstGeom prst="rect">
              <a:avLst/>
            </a:prstGeom>
          </p:spPr>
        </p:pic>
        <p:pic>
          <p:nvPicPr>
            <p:cNvPr id="20" name="Picture 19" descr="Diagram&#10;&#10;Description automatically generated">
              <a:extLst>
                <a:ext uri="{FF2B5EF4-FFF2-40B4-BE49-F238E27FC236}">
                  <a16:creationId xmlns:a16="http://schemas.microsoft.com/office/drawing/2014/main" id="{0A3AB0DC-1A70-D54B-88D3-5B92B0354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523" b="46613" l="3560" r="32039"/>
                      </a14:imgEffect>
                    </a14:imgLayer>
                  </a14:imgProps>
                </a:ext>
              </a:extLst>
            </a:blip>
            <a:srcRect t="16137" r="64401" b="50001"/>
            <a:stretch/>
          </p:blipFill>
          <p:spPr>
            <a:xfrm rot="9327175">
              <a:off x="5403696" y="2708050"/>
              <a:ext cx="1162995" cy="683043"/>
            </a:xfrm>
            <a:prstGeom prst="rect">
              <a:avLst/>
            </a:prstGeom>
          </p:spPr>
        </p:pic>
        <p:pic>
          <p:nvPicPr>
            <p:cNvPr id="15" name="Picture 14" descr="Diagram&#10;&#10;Description automatically generated">
              <a:extLst>
                <a:ext uri="{FF2B5EF4-FFF2-40B4-BE49-F238E27FC236}">
                  <a16:creationId xmlns:a16="http://schemas.microsoft.com/office/drawing/2014/main" id="{5966819A-8244-3C47-8966-11DFDF07D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523" b="46613" l="3560" r="32039"/>
                      </a14:imgEffect>
                    </a14:imgLayer>
                  </a14:imgProps>
                </a:ext>
              </a:extLst>
            </a:blip>
            <a:srcRect t="16137" r="64401" b="50001"/>
            <a:stretch/>
          </p:blipFill>
          <p:spPr>
            <a:xfrm rot="8059949">
              <a:off x="8420078" y="693740"/>
              <a:ext cx="951222" cy="83511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9241425-D244-EB45-A714-EF5833C3B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2848" y="4580106"/>
              <a:ext cx="2338919" cy="1397897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8C51EC2-1A4A-014C-952D-4603FA6666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4017" y="1222339"/>
              <a:ext cx="5685960" cy="372072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A35CEC8-6B5C-8542-ABF4-6C96A6A42A40}"/>
              </a:ext>
            </a:extLst>
          </p:cNvPr>
          <p:cNvSpPr txBox="1"/>
          <p:nvPr/>
        </p:nvSpPr>
        <p:spPr>
          <a:xfrm>
            <a:off x="1646869" y="4904941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432FF"/>
                </a:solidFill>
                <a:latin typeface="Helvetica" pitchFamily="2" charset="0"/>
              </a:rPr>
              <a:t>GW170817</a:t>
            </a:r>
          </a:p>
          <a:p>
            <a:r>
              <a:rPr lang="en-US" sz="1200" i="1" dirty="0">
                <a:solidFill>
                  <a:srgbClr val="0432FF"/>
                </a:solidFill>
                <a:latin typeface="Helvetica" pitchFamily="2" charset="0"/>
              </a:rPr>
              <a:t>40 </a:t>
            </a:r>
            <a:r>
              <a:rPr lang="en-US" sz="1200" i="1" dirty="0" err="1">
                <a:solidFill>
                  <a:srgbClr val="0432FF"/>
                </a:solidFill>
                <a:latin typeface="Helvetica" pitchFamily="2" charset="0"/>
              </a:rPr>
              <a:t>Mpc</a:t>
            </a:r>
            <a:endParaRPr lang="en-US" sz="1200" i="1" dirty="0">
              <a:solidFill>
                <a:srgbClr val="0432FF"/>
              </a:solidFill>
              <a:latin typeface="Helvetica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8A795-86DA-914E-A460-501A91DED054}"/>
              </a:ext>
            </a:extLst>
          </p:cNvPr>
          <p:cNvSpPr txBox="1"/>
          <p:nvPr/>
        </p:nvSpPr>
        <p:spPr>
          <a:xfrm>
            <a:off x="3154457" y="3678323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Helvetica" pitchFamily="2" charset="0"/>
              </a:rPr>
              <a:t>GRB150101B</a:t>
            </a:r>
          </a:p>
          <a:p>
            <a:r>
              <a:rPr lang="en-US" sz="1200" i="1" dirty="0">
                <a:solidFill>
                  <a:srgbClr val="FF0000"/>
                </a:solidFill>
                <a:latin typeface="Helvetica" pitchFamily="2" charset="0"/>
              </a:rPr>
              <a:t>z=0.134 (~600 </a:t>
            </a:r>
            <a:r>
              <a:rPr lang="en-US" sz="1200" i="1" dirty="0" err="1">
                <a:solidFill>
                  <a:srgbClr val="FF0000"/>
                </a:solidFill>
                <a:latin typeface="Helvetica" pitchFamily="2" charset="0"/>
              </a:rPr>
              <a:t>Mpc</a:t>
            </a:r>
            <a:r>
              <a:rPr lang="en-US" sz="1200" i="1" dirty="0">
                <a:solidFill>
                  <a:srgbClr val="FF0000"/>
                </a:solidFill>
                <a:latin typeface="Helvetica" pitchFamily="2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89A8E8-14E5-BC49-A320-F20820D61530}"/>
              </a:ext>
            </a:extLst>
          </p:cNvPr>
          <p:cNvSpPr txBox="1"/>
          <p:nvPr/>
        </p:nvSpPr>
        <p:spPr>
          <a:xfrm>
            <a:off x="4924610" y="2149887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Helvetica" pitchFamily="2" charset="0"/>
              </a:rPr>
              <a:t>Short GRBs</a:t>
            </a:r>
          </a:p>
          <a:p>
            <a:r>
              <a:rPr lang="en-US" sz="1200" i="1" dirty="0">
                <a:latin typeface="Helvetica" pitchFamily="2" charset="0"/>
              </a:rPr>
              <a:t>z~0.7 (&gt;</a:t>
            </a:r>
            <a:r>
              <a:rPr lang="en-US" sz="1200" i="1" dirty="0" err="1">
                <a:latin typeface="Helvetica" pitchFamily="2" charset="0"/>
              </a:rPr>
              <a:t>Gpc</a:t>
            </a:r>
            <a:r>
              <a:rPr lang="en-US" sz="1200" i="1" dirty="0">
                <a:latin typeface="Helvetica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93858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4E1E6-3926-7C49-B720-1475A8FE9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Search for short GRBs within 200 </a:t>
            </a:r>
            <a:r>
              <a:rPr lang="en-US" dirty="0" err="1"/>
              <a:t>Mpc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FA1D04D-D26C-4643-98EA-187CB4D1DDE0}"/>
              </a:ext>
            </a:extLst>
          </p:cNvPr>
          <p:cNvCxnSpPr/>
          <p:nvPr/>
        </p:nvCxnSpPr>
        <p:spPr>
          <a:xfrm flipH="1">
            <a:off x="5233907" y="3365936"/>
            <a:ext cx="18288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1E9736-43E9-7844-B4B6-C333B312389F}"/>
              </a:ext>
            </a:extLst>
          </p:cNvPr>
          <p:cNvCxnSpPr>
            <a:cxnSpLocks/>
          </p:cNvCxnSpPr>
          <p:nvPr/>
        </p:nvCxnSpPr>
        <p:spPr>
          <a:xfrm>
            <a:off x="5575061" y="3507826"/>
            <a:ext cx="0" cy="1828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B3E8D-88E2-984E-B870-9BCCF4D3A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GSSI Colloquium – March 10, 2021</a:t>
            </a:r>
            <a:endParaRPr lang="en-US" sz="13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E80E26-F689-9349-809D-6741E87CC5EE}"/>
              </a:ext>
            </a:extLst>
          </p:cNvPr>
          <p:cNvGrpSpPr/>
          <p:nvPr/>
        </p:nvGrpSpPr>
        <p:grpSpPr>
          <a:xfrm>
            <a:off x="1600205" y="2005893"/>
            <a:ext cx="2833094" cy="2357675"/>
            <a:chOff x="5784576" y="1404706"/>
            <a:chExt cx="5911755" cy="4823255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12D26841-ECEC-6740-8DD4-70C693774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4576" y="1408748"/>
              <a:ext cx="2860491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1EB62C0F-548C-6941-8F7D-67AE309E7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8831" y="1404706"/>
              <a:ext cx="28575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51BBAB29-5F7E-0E4C-8FDD-B78FEE16EB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4576" y="3941961"/>
              <a:ext cx="28575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>
              <a:extLst>
                <a:ext uri="{FF2B5EF4-FFF2-40B4-BE49-F238E27FC236}">
                  <a16:creationId xmlns:a16="http://schemas.microsoft.com/office/drawing/2014/main" id="{756F45D9-5109-9742-A1AA-8AE432CD6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8831" y="3941961"/>
              <a:ext cx="28575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AE2B903-4E37-524C-9242-844998ECFAAA}"/>
              </a:ext>
            </a:extLst>
          </p:cNvPr>
          <p:cNvSpPr/>
          <p:nvPr/>
        </p:nvSpPr>
        <p:spPr>
          <a:xfrm>
            <a:off x="10193346" y="1291787"/>
            <a:ext cx="14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Dichiara+20</a:t>
            </a:r>
          </a:p>
        </p:txBody>
      </p:sp>
      <p:pic>
        <p:nvPicPr>
          <p:cNvPr id="6" name="Picture 5" descr="Diagram, histogram&#10;&#10;Description automatically generated">
            <a:extLst>
              <a:ext uri="{FF2B5EF4-FFF2-40B4-BE49-F238E27FC236}">
                <a16:creationId xmlns:a16="http://schemas.microsoft.com/office/drawing/2014/main" id="{0DAD693A-1F0D-984B-B482-880BEFDFA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0694" y="1565978"/>
            <a:ext cx="5836886" cy="39043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1D6D73-045E-F849-A7E9-11993231CCB5}"/>
              </a:ext>
            </a:extLst>
          </p:cNvPr>
          <p:cNvSpPr txBox="1"/>
          <p:nvPr/>
        </p:nvSpPr>
        <p:spPr>
          <a:xfrm>
            <a:off x="554773" y="4843057"/>
            <a:ext cx="51828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GW170817-like events are rare:       </a:t>
            </a:r>
          </a:p>
          <a:p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Swift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&lt; 0.2 yr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                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Fermi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&lt; 0.8 yr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03AC29-863F-1845-8AE4-17E9989ABBB8}"/>
              </a:ext>
            </a:extLst>
          </p:cNvPr>
          <p:cNvSpPr/>
          <p:nvPr/>
        </p:nvSpPr>
        <p:spPr>
          <a:xfrm>
            <a:off x="404420" y="1472362"/>
            <a:ext cx="5416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 130 short GRBs localized by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Swift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15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758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46C40A8-492E-BC43-81C7-36134B4757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9" b="45383"/>
          <a:stretch/>
        </p:blipFill>
        <p:spPr>
          <a:xfrm>
            <a:off x="2493819" y="1587685"/>
            <a:ext cx="6895710" cy="47428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F0595A-7F88-B747-8F2F-041C0F39F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Future prospects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D04B24-C5C5-4944-A3F6-067186A63ECB}"/>
              </a:ext>
            </a:extLst>
          </p:cNvPr>
          <p:cNvCxnSpPr>
            <a:cxnSpLocks/>
          </p:cNvCxnSpPr>
          <p:nvPr/>
        </p:nvCxnSpPr>
        <p:spPr>
          <a:xfrm>
            <a:off x="3593988" y="3078993"/>
            <a:ext cx="4095284" cy="0"/>
          </a:xfrm>
          <a:prstGeom prst="line">
            <a:avLst/>
          </a:prstGeom>
          <a:ln w="28575">
            <a:solidFill>
              <a:srgbClr val="00B0F0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E13D7A-D68C-A940-8AB2-06136F483D12}"/>
              </a:ext>
            </a:extLst>
          </p:cNvPr>
          <p:cNvCxnSpPr>
            <a:cxnSpLocks/>
          </p:cNvCxnSpPr>
          <p:nvPr/>
        </p:nvCxnSpPr>
        <p:spPr>
          <a:xfrm>
            <a:off x="3549639" y="3707093"/>
            <a:ext cx="5685726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  <a:alpha val="5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3D6704B-0545-784C-BA61-0C6F2AB768A7}"/>
              </a:ext>
            </a:extLst>
          </p:cNvPr>
          <p:cNvSpPr txBox="1"/>
          <p:nvPr/>
        </p:nvSpPr>
        <p:spPr>
          <a:xfrm>
            <a:off x="3584131" y="268125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Swift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95035E-E66C-3F4F-82B3-25871E38044F}"/>
              </a:ext>
            </a:extLst>
          </p:cNvPr>
          <p:cNvSpPr txBox="1"/>
          <p:nvPr/>
        </p:nvSpPr>
        <p:spPr>
          <a:xfrm>
            <a:off x="3541401" y="335615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Chandra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16D6C1-85C6-3A45-8D7B-7A2BCFBE9E6C}"/>
              </a:ext>
            </a:extLst>
          </p:cNvPr>
          <p:cNvCxnSpPr>
            <a:cxnSpLocks/>
          </p:cNvCxnSpPr>
          <p:nvPr/>
        </p:nvCxnSpPr>
        <p:spPr>
          <a:xfrm>
            <a:off x="3541401" y="4257480"/>
            <a:ext cx="5685726" cy="0"/>
          </a:xfrm>
          <a:prstGeom prst="line">
            <a:avLst/>
          </a:prstGeom>
          <a:ln w="19050">
            <a:solidFill>
              <a:srgbClr val="FF0000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C73F725-2247-A94A-9596-F952C4B7A1AE}"/>
              </a:ext>
            </a:extLst>
          </p:cNvPr>
          <p:cNvSpPr txBox="1"/>
          <p:nvPr/>
        </p:nvSpPr>
        <p:spPr>
          <a:xfrm>
            <a:off x="3555828" y="3886431"/>
            <a:ext cx="11432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Athena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96D33B-625C-6B43-B43F-B6AB9B471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26653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B269FC8-C6D3-284B-8070-6F5B06621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17" y="1524931"/>
            <a:ext cx="4055082" cy="45267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E4E1E6-3926-7C49-B720-1475A8FE9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The </a:t>
            </a:r>
            <a:r>
              <a:rPr lang="en-US" dirty="0" err="1"/>
              <a:t>kilonova</a:t>
            </a:r>
            <a:r>
              <a:rPr lang="en-US" dirty="0"/>
              <a:t> AT2017gfo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FA1D04D-D26C-4643-98EA-187CB4D1DDE0}"/>
              </a:ext>
            </a:extLst>
          </p:cNvPr>
          <p:cNvCxnSpPr/>
          <p:nvPr/>
        </p:nvCxnSpPr>
        <p:spPr>
          <a:xfrm flipH="1">
            <a:off x="5233907" y="3365936"/>
            <a:ext cx="18288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1E9736-43E9-7844-B4B6-C333B312389F}"/>
              </a:ext>
            </a:extLst>
          </p:cNvPr>
          <p:cNvCxnSpPr>
            <a:cxnSpLocks/>
          </p:cNvCxnSpPr>
          <p:nvPr/>
        </p:nvCxnSpPr>
        <p:spPr>
          <a:xfrm>
            <a:off x="5575061" y="3507826"/>
            <a:ext cx="0" cy="1828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B3E8D-88E2-984E-B870-9BCCF4D3A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197E64-0B15-934B-ACFD-B53642B98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061" y="1436127"/>
            <a:ext cx="4782104" cy="478210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7CE9AA8-07DB-8C47-908A-EBF8DD14C656}"/>
              </a:ext>
            </a:extLst>
          </p:cNvPr>
          <p:cNvCxnSpPr>
            <a:cxnSpLocks/>
          </p:cNvCxnSpPr>
          <p:nvPr/>
        </p:nvCxnSpPr>
        <p:spPr>
          <a:xfrm flipH="1">
            <a:off x="2873265" y="1913038"/>
            <a:ext cx="1561427" cy="1686228"/>
          </a:xfrm>
          <a:prstGeom prst="straightConnector1">
            <a:avLst/>
          </a:prstGeom>
          <a:ln w="57150"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2A7393-B622-0547-8338-F30CE772B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086536" flipH="1">
            <a:off x="4317086" y="1567297"/>
            <a:ext cx="541431" cy="3480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1CC6D3-6215-DB4F-A490-B2E1CFE14E7B}"/>
              </a:ext>
            </a:extLst>
          </p:cNvPr>
          <p:cNvSpPr/>
          <p:nvPr/>
        </p:nvSpPr>
        <p:spPr>
          <a:xfrm>
            <a:off x="9318735" y="2051642"/>
            <a:ext cx="911943" cy="638549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9673A1-4341-5E42-9477-EC61F7F91579}"/>
              </a:ext>
            </a:extLst>
          </p:cNvPr>
          <p:cNvSpPr txBox="1"/>
          <p:nvPr/>
        </p:nvSpPr>
        <p:spPr>
          <a:xfrm>
            <a:off x="8696167" y="2753613"/>
            <a:ext cx="15617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Helvetica" pitchFamily="2" charset="0"/>
              </a:rPr>
              <a:t>VRO/LSST z~0.2</a:t>
            </a:r>
          </a:p>
          <a:p>
            <a:pPr algn="r"/>
            <a:r>
              <a:rPr lang="en-US" sz="1400" dirty="0">
                <a:latin typeface="Helvetica" pitchFamily="2" charset="0"/>
              </a:rPr>
              <a:t>HST </a:t>
            </a:r>
            <a:r>
              <a:rPr lang="en-US" sz="1400" i="1" dirty="0">
                <a:latin typeface="Helvetica" pitchFamily="2" charset="0"/>
              </a:rPr>
              <a:t>z</a:t>
            </a:r>
            <a:r>
              <a:rPr lang="en-US" sz="1400" dirty="0">
                <a:latin typeface="Helvetica" pitchFamily="2" charset="0"/>
              </a:rPr>
              <a:t>~0.4</a:t>
            </a:r>
          </a:p>
          <a:p>
            <a:pPr algn="r"/>
            <a:r>
              <a:rPr lang="en-US" sz="1400" dirty="0">
                <a:latin typeface="Helvetica" pitchFamily="2" charset="0"/>
              </a:rPr>
              <a:t>JWST </a:t>
            </a:r>
            <a:r>
              <a:rPr lang="en-US" sz="1400" i="1" dirty="0">
                <a:latin typeface="Helvetica" pitchFamily="2" charset="0"/>
              </a:rPr>
              <a:t>z</a:t>
            </a:r>
            <a:r>
              <a:rPr lang="en-US" sz="1400" dirty="0">
                <a:latin typeface="Helvetica" pitchFamily="2" charset="0"/>
              </a:rPr>
              <a:t>~1.0</a:t>
            </a:r>
          </a:p>
        </p:txBody>
      </p:sp>
    </p:spTree>
    <p:extLst>
      <p:ext uri="{BB962C8B-B14F-4D97-AF65-F5344CB8AC3E}">
        <p14:creationId xmlns:p14="http://schemas.microsoft.com/office/powerpoint/2010/main" val="1194388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BC215-9511-3146-BC22-31BBE283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	A blue </a:t>
            </a:r>
            <a:r>
              <a:rPr lang="en-US" dirty="0" err="1"/>
              <a:t>kilonova</a:t>
            </a:r>
            <a:r>
              <a:rPr lang="en-US" dirty="0"/>
              <a:t> in GRB150101B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A0D5B2-8B2D-7F4F-A06C-C4301602E4F1}"/>
              </a:ext>
            </a:extLst>
          </p:cNvPr>
          <p:cNvSpPr txBox="1"/>
          <p:nvPr/>
        </p:nvSpPr>
        <p:spPr>
          <a:xfrm>
            <a:off x="5399127" y="4604377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z</a:t>
            </a:r>
            <a:r>
              <a:rPr lang="en-US" dirty="0">
                <a:solidFill>
                  <a:schemeClr val="bg1"/>
                </a:solidFill>
              </a:rPr>
              <a:t> = 0.161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9BB624-6E18-4B4A-AC35-ACBF8F82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E6C66-5702-FA4D-97E0-A9227A167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1"/>
          <a:stretch/>
        </p:blipFill>
        <p:spPr>
          <a:xfrm>
            <a:off x="3539067" y="1422398"/>
            <a:ext cx="5198532" cy="4826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3B806C-E77D-6C48-843E-B14ACA6C47C0}"/>
              </a:ext>
            </a:extLst>
          </p:cNvPr>
          <p:cNvSpPr/>
          <p:nvPr/>
        </p:nvSpPr>
        <p:spPr>
          <a:xfrm>
            <a:off x="2069912" y="1456264"/>
            <a:ext cx="22650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Troja, Ryan et al. 2018</a:t>
            </a:r>
          </a:p>
          <a:p>
            <a:pPr lvl="0"/>
            <a:endParaRPr lang="en-US" sz="1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also</a:t>
            </a:r>
          </a:p>
          <a:p>
            <a:pPr lvl="0"/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Rossi et al. 2019</a:t>
            </a:r>
          </a:p>
          <a:p>
            <a:pPr lvl="0"/>
            <a:r>
              <a:rPr lang="en-US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Gompertz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2018</a:t>
            </a:r>
          </a:p>
          <a:p>
            <a:pPr lvl="0"/>
            <a:r>
              <a:rPr lang="en-US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2018</a:t>
            </a:r>
          </a:p>
        </p:txBody>
      </p:sp>
    </p:spTree>
    <p:extLst>
      <p:ext uri="{BB962C8B-B14F-4D97-AF65-F5344CB8AC3E}">
        <p14:creationId xmlns:p14="http://schemas.microsoft.com/office/powerpoint/2010/main" val="3950985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BC215-9511-3146-BC22-31BBE283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	A </a:t>
            </a:r>
            <a:r>
              <a:rPr lang="en-US" dirty="0" err="1"/>
              <a:t>kilonova</a:t>
            </a:r>
            <a:r>
              <a:rPr lang="en-US" dirty="0"/>
              <a:t> in GRB160821B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D05D22-F727-634C-9F3F-1F107DB76A8D}"/>
              </a:ext>
            </a:extLst>
          </p:cNvPr>
          <p:cNvSpPr/>
          <p:nvPr/>
        </p:nvSpPr>
        <p:spPr>
          <a:xfrm>
            <a:off x="2311555" y="5209373"/>
            <a:ext cx="34717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Troja, Castro-Tirado et al. 19</a:t>
            </a:r>
          </a:p>
          <a:p>
            <a:r>
              <a:rPr lang="en-US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also Lamb+19</a:t>
            </a:r>
          </a:p>
          <a:p>
            <a:endParaRPr 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3E14F55-3175-5B45-8C51-BEAF39571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547" y="1747220"/>
            <a:ext cx="4029138" cy="33635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A0D5B2-8B2D-7F4F-A06C-C4301602E4F1}"/>
              </a:ext>
            </a:extLst>
          </p:cNvPr>
          <p:cNvSpPr txBox="1"/>
          <p:nvPr/>
        </p:nvSpPr>
        <p:spPr>
          <a:xfrm>
            <a:off x="5399127" y="4604377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z</a:t>
            </a:r>
            <a:r>
              <a:rPr lang="en-US" dirty="0">
                <a:solidFill>
                  <a:schemeClr val="bg1"/>
                </a:solidFill>
              </a:rPr>
              <a:t> = 0.161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9BB624-6E18-4B4A-AC35-ACBF8F82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pic>
        <p:nvPicPr>
          <p:cNvPr id="7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0D53EF7F-0A0B-A742-9DA8-64D3E5497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726" y="3837560"/>
            <a:ext cx="2468880" cy="2468880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3076BC58-539A-6C44-BBCD-7ED401CB5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726" y="1293490"/>
            <a:ext cx="2468881" cy="246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1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BC215-9511-3146-BC22-31BBE283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	A luminous </a:t>
            </a:r>
            <a:r>
              <a:rPr lang="en-US" dirty="0" err="1"/>
              <a:t>kilonova</a:t>
            </a:r>
            <a:r>
              <a:rPr lang="en-US" dirty="0"/>
              <a:t> in GRB200522A?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D05D22-F727-634C-9F3F-1F107DB76A8D}"/>
              </a:ext>
            </a:extLst>
          </p:cNvPr>
          <p:cNvSpPr/>
          <p:nvPr/>
        </p:nvSpPr>
        <p:spPr>
          <a:xfrm>
            <a:off x="3391037" y="5828923"/>
            <a:ext cx="34717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O’Connor et al. 2021</a:t>
            </a:r>
          </a:p>
          <a:p>
            <a:pPr lvl="0"/>
            <a:endParaRPr 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9BB624-6E18-4B4A-AC35-ACBF8F82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172D1-A92A-CF4D-ADFB-8DB6F2A2C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3" r="44377"/>
          <a:stretch/>
        </p:blipFill>
        <p:spPr>
          <a:xfrm>
            <a:off x="449947" y="1498594"/>
            <a:ext cx="4114800" cy="4355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994A18-75FC-4B41-B711-D6ABF55B0E42}"/>
              </a:ext>
            </a:extLst>
          </p:cNvPr>
          <p:cNvSpPr txBox="1"/>
          <p:nvPr/>
        </p:nvSpPr>
        <p:spPr>
          <a:xfrm>
            <a:off x="612205" y="541258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z</a:t>
            </a:r>
            <a:r>
              <a:rPr lang="en-US" dirty="0">
                <a:solidFill>
                  <a:schemeClr val="bg1"/>
                </a:solidFill>
              </a:rPr>
              <a:t> = 0.554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6A4873-960B-334E-9745-4ACEB292C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6"/>
          <a:stretch/>
        </p:blipFill>
        <p:spPr>
          <a:xfrm>
            <a:off x="4563613" y="1525479"/>
            <a:ext cx="1536694" cy="429768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458AE5D-5D99-DA4F-9C11-A7FFFD2A7961}"/>
              </a:ext>
            </a:extLst>
          </p:cNvPr>
          <p:cNvCxnSpPr/>
          <p:nvPr/>
        </p:nvCxnSpPr>
        <p:spPr>
          <a:xfrm>
            <a:off x="7182850" y="5372834"/>
            <a:ext cx="34169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8DECB4-5020-E74E-B57B-D3B625006519}"/>
              </a:ext>
            </a:extLst>
          </p:cNvPr>
          <p:cNvCxnSpPr>
            <a:cxnSpLocks/>
          </p:cNvCxnSpPr>
          <p:nvPr/>
        </p:nvCxnSpPr>
        <p:spPr>
          <a:xfrm flipV="1">
            <a:off x="7182850" y="1925048"/>
            <a:ext cx="0" cy="34477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4088533-DC7A-C947-85CC-3B6C42F65881}"/>
              </a:ext>
            </a:extLst>
          </p:cNvPr>
          <p:cNvSpPr txBox="1"/>
          <p:nvPr/>
        </p:nvSpPr>
        <p:spPr>
          <a:xfrm>
            <a:off x="9791136" y="5453827"/>
            <a:ext cx="126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wavelength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0DB1E-E9F8-CE4F-A086-84FEF5530989}"/>
              </a:ext>
            </a:extLst>
          </p:cNvPr>
          <p:cNvSpPr txBox="1"/>
          <p:nvPr/>
        </p:nvSpPr>
        <p:spPr>
          <a:xfrm rot="16200000">
            <a:off x="6269910" y="1857219"/>
            <a:ext cx="115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brightness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8D7CA1-3705-D54E-8FD8-FC3B822D8B95}"/>
              </a:ext>
            </a:extLst>
          </p:cNvPr>
          <p:cNvGrpSpPr/>
          <p:nvPr/>
        </p:nvGrpSpPr>
        <p:grpSpPr>
          <a:xfrm>
            <a:off x="7893039" y="2865784"/>
            <a:ext cx="3976221" cy="2321187"/>
            <a:chOff x="7847399" y="3309498"/>
            <a:chExt cx="3578005" cy="187747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2F4B20-3D17-534E-956A-FE4B305627CC}"/>
                </a:ext>
              </a:extLst>
            </p:cNvPr>
            <p:cNvSpPr txBox="1"/>
            <p:nvPr/>
          </p:nvSpPr>
          <p:spPr>
            <a:xfrm>
              <a:off x="10248928" y="4817639"/>
              <a:ext cx="1176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AT2017gfo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93A36E-5F05-4048-9902-C0011E44A6D7}"/>
                </a:ext>
              </a:extLst>
            </p:cNvPr>
            <p:cNvSpPr txBox="1"/>
            <p:nvPr/>
          </p:nvSpPr>
          <p:spPr>
            <a:xfrm>
              <a:off x="9000863" y="3309498"/>
              <a:ext cx="1273983" cy="298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D64EDA"/>
                  </a:solidFill>
                </a:rPr>
                <a:t>GRB200522A</a:t>
              </a:r>
            </a:p>
          </p:txBody>
        </p:sp>
        <p:sp>
          <p:nvSpPr>
            <p:cNvPr id="32" name="Triangle 31">
              <a:extLst>
                <a:ext uri="{FF2B5EF4-FFF2-40B4-BE49-F238E27FC236}">
                  <a16:creationId xmlns:a16="http://schemas.microsoft.com/office/drawing/2014/main" id="{E5B0E774-F6F3-A24F-9875-79878AE7E8E5}"/>
                </a:ext>
              </a:extLst>
            </p:cNvPr>
            <p:cNvSpPr/>
            <p:nvPr/>
          </p:nvSpPr>
          <p:spPr>
            <a:xfrm rot="10800000">
              <a:off x="8182463" y="3608228"/>
              <a:ext cx="251292" cy="185718"/>
            </a:xfrm>
            <a:prstGeom prst="triangle">
              <a:avLst/>
            </a:prstGeom>
            <a:solidFill>
              <a:srgbClr val="D64EDA"/>
            </a:solidFill>
            <a:ln>
              <a:solidFill>
                <a:srgbClr val="FF2F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64EDA"/>
                </a:solidFill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BA2039E5-51AB-1848-B733-775C93FD3DD6}"/>
                </a:ext>
              </a:extLst>
            </p:cNvPr>
            <p:cNvSpPr/>
            <p:nvPr/>
          </p:nvSpPr>
          <p:spPr>
            <a:xfrm>
              <a:off x="7847399" y="4167862"/>
              <a:ext cx="2401524" cy="860454"/>
            </a:xfrm>
            <a:custGeom>
              <a:avLst/>
              <a:gdLst>
                <a:gd name="connsiteX0" fmla="*/ 2850777 w 2850777"/>
                <a:gd name="connsiteY0" fmla="*/ 647306 h 826600"/>
                <a:gd name="connsiteX1" fmla="*/ 1004047 w 2850777"/>
                <a:gd name="connsiteY1" fmla="*/ 1847 h 826600"/>
                <a:gd name="connsiteX2" fmla="*/ 0 w 2850777"/>
                <a:gd name="connsiteY2" fmla="*/ 826600 h 82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0777" h="826600">
                  <a:moveTo>
                    <a:pt x="2850777" y="647306"/>
                  </a:moveTo>
                  <a:cubicBezTo>
                    <a:pt x="2164976" y="309635"/>
                    <a:pt x="1479176" y="-28035"/>
                    <a:pt x="1004047" y="1847"/>
                  </a:cubicBezTo>
                  <a:cubicBezTo>
                    <a:pt x="528918" y="31729"/>
                    <a:pt x="264459" y="429164"/>
                    <a:pt x="0" y="826600"/>
                  </a:cubicBezTo>
                </a:path>
              </a:pathLst>
            </a:cu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AD92C38-666D-F940-B7FA-C8C6929FCFBE}"/>
                </a:ext>
              </a:extLst>
            </p:cNvPr>
            <p:cNvSpPr/>
            <p:nvPr/>
          </p:nvSpPr>
          <p:spPr>
            <a:xfrm>
              <a:off x="8947960" y="3672939"/>
              <a:ext cx="216569" cy="216568"/>
            </a:xfrm>
            <a:prstGeom prst="rect">
              <a:avLst/>
            </a:prstGeom>
            <a:solidFill>
              <a:srgbClr val="D64EDA"/>
            </a:solidFill>
            <a:ln>
              <a:solidFill>
                <a:srgbClr val="FF2F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64ED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833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BC215-9511-3146-BC22-31BBE283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	A luminous </a:t>
            </a:r>
            <a:r>
              <a:rPr lang="en-US" dirty="0" err="1"/>
              <a:t>kilonova</a:t>
            </a:r>
            <a:r>
              <a:rPr lang="en-US" dirty="0"/>
              <a:t> in GRB200522A?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D05D22-F727-634C-9F3F-1F107DB76A8D}"/>
              </a:ext>
            </a:extLst>
          </p:cNvPr>
          <p:cNvSpPr/>
          <p:nvPr/>
        </p:nvSpPr>
        <p:spPr>
          <a:xfrm>
            <a:off x="3391037" y="5828923"/>
            <a:ext cx="3471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O’Connor et al. 2021</a:t>
            </a:r>
          </a:p>
          <a:p>
            <a:pPr lvl="0"/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also Fong et al. 2021</a:t>
            </a:r>
            <a:endParaRPr 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9BB624-6E18-4B4A-AC35-ACBF8F82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172D1-A92A-CF4D-ADFB-8DB6F2A2C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3" r="44377"/>
          <a:stretch/>
        </p:blipFill>
        <p:spPr>
          <a:xfrm>
            <a:off x="449947" y="1498594"/>
            <a:ext cx="4114800" cy="4355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994A18-75FC-4B41-B711-D6ABF55B0E42}"/>
              </a:ext>
            </a:extLst>
          </p:cNvPr>
          <p:cNvSpPr txBox="1"/>
          <p:nvPr/>
        </p:nvSpPr>
        <p:spPr>
          <a:xfrm>
            <a:off x="612205" y="541258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z</a:t>
            </a:r>
            <a:r>
              <a:rPr lang="en-US" dirty="0">
                <a:solidFill>
                  <a:schemeClr val="bg1"/>
                </a:solidFill>
              </a:rPr>
              <a:t> = 0.554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6A4873-960B-334E-9745-4ACEB292C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6"/>
          <a:stretch/>
        </p:blipFill>
        <p:spPr>
          <a:xfrm>
            <a:off x="4563613" y="1525479"/>
            <a:ext cx="1536694" cy="429768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458AE5D-5D99-DA4F-9C11-A7FFFD2A7961}"/>
              </a:ext>
            </a:extLst>
          </p:cNvPr>
          <p:cNvCxnSpPr/>
          <p:nvPr/>
        </p:nvCxnSpPr>
        <p:spPr>
          <a:xfrm>
            <a:off x="7182850" y="5372834"/>
            <a:ext cx="34169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8DECB4-5020-E74E-B57B-D3B625006519}"/>
              </a:ext>
            </a:extLst>
          </p:cNvPr>
          <p:cNvCxnSpPr>
            <a:cxnSpLocks/>
          </p:cNvCxnSpPr>
          <p:nvPr/>
        </p:nvCxnSpPr>
        <p:spPr>
          <a:xfrm flipV="1">
            <a:off x="7182850" y="1925048"/>
            <a:ext cx="0" cy="34477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4088533-DC7A-C947-85CC-3B6C42F65881}"/>
              </a:ext>
            </a:extLst>
          </p:cNvPr>
          <p:cNvSpPr txBox="1"/>
          <p:nvPr/>
        </p:nvSpPr>
        <p:spPr>
          <a:xfrm>
            <a:off x="9791136" y="5453827"/>
            <a:ext cx="126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wavelength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0DB1E-E9F8-CE4F-A086-84FEF5530989}"/>
              </a:ext>
            </a:extLst>
          </p:cNvPr>
          <p:cNvSpPr txBox="1"/>
          <p:nvPr/>
        </p:nvSpPr>
        <p:spPr>
          <a:xfrm rot="16200000">
            <a:off x="6269910" y="1857219"/>
            <a:ext cx="115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brightness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8D7CA1-3705-D54E-8FD8-FC3B822D8B95}"/>
              </a:ext>
            </a:extLst>
          </p:cNvPr>
          <p:cNvGrpSpPr/>
          <p:nvPr/>
        </p:nvGrpSpPr>
        <p:grpSpPr>
          <a:xfrm>
            <a:off x="7437321" y="1739186"/>
            <a:ext cx="4431939" cy="3447786"/>
            <a:chOff x="7437321" y="2398258"/>
            <a:chExt cx="3988083" cy="278871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2F4B20-3D17-534E-956A-FE4B305627CC}"/>
                </a:ext>
              </a:extLst>
            </p:cNvPr>
            <p:cNvSpPr txBox="1"/>
            <p:nvPr/>
          </p:nvSpPr>
          <p:spPr>
            <a:xfrm>
              <a:off x="10248928" y="4817639"/>
              <a:ext cx="1176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AT2017gfo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93A36E-5F05-4048-9902-C0011E44A6D7}"/>
                </a:ext>
              </a:extLst>
            </p:cNvPr>
            <p:cNvSpPr txBox="1"/>
            <p:nvPr/>
          </p:nvSpPr>
          <p:spPr>
            <a:xfrm>
              <a:off x="9000863" y="3309498"/>
              <a:ext cx="1273983" cy="298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D64EDA"/>
                  </a:solidFill>
                </a:rPr>
                <a:t>GRB200522A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132BDD5-70E5-8A4D-83C2-A67D3FC87608}"/>
                </a:ext>
              </a:extLst>
            </p:cNvPr>
            <p:cNvSpPr txBox="1"/>
            <p:nvPr/>
          </p:nvSpPr>
          <p:spPr>
            <a:xfrm>
              <a:off x="7475608" y="2398258"/>
              <a:ext cx="19162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432FF"/>
                  </a:solidFill>
                </a:rPr>
                <a:t>magnetar-boosted</a:t>
              </a:r>
            </a:p>
            <a:p>
              <a:r>
                <a:rPr lang="en-US" i="1" dirty="0" err="1">
                  <a:solidFill>
                    <a:srgbClr val="0432FF"/>
                  </a:solidFill>
                </a:rPr>
                <a:t>kilonova</a:t>
              </a:r>
              <a:endParaRPr lang="en-US" i="1" dirty="0">
                <a:solidFill>
                  <a:srgbClr val="0432FF"/>
                </a:solidFill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B3101AB-FE74-4E48-BE44-8EBFDCC0E3CF}"/>
                </a:ext>
              </a:extLst>
            </p:cNvPr>
            <p:cNvSpPr/>
            <p:nvPr/>
          </p:nvSpPr>
          <p:spPr>
            <a:xfrm>
              <a:off x="7437321" y="3183767"/>
              <a:ext cx="2271428" cy="1320955"/>
            </a:xfrm>
            <a:custGeom>
              <a:avLst/>
              <a:gdLst>
                <a:gd name="connsiteX0" fmla="*/ 2868706 w 2868706"/>
                <a:gd name="connsiteY0" fmla="*/ 1615172 h 1615172"/>
                <a:gd name="connsiteX1" fmla="*/ 986118 w 2868706"/>
                <a:gd name="connsiteY1" fmla="*/ 1525 h 1615172"/>
                <a:gd name="connsiteX2" fmla="*/ 0 w 2868706"/>
                <a:gd name="connsiteY2" fmla="*/ 1382090 h 161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68706" h="1615172">
                  <a:moveTo>
                    <a:pt x="2868706" y="1615172"/>
                  </a:moveTo>
                  <a:cubicBezTo>
                    <a:pt x="2166471" y="827772"/>
                    <a:pt x="1464236" y="40372"/>
                    <a:pt x="986118" y="1525"/>
                  </a:cubicBezTo>
                  <a:cubicBezTo>
                    <a:pt x="508000" y="-37322"/>
                    <a:pt x="254000" y="672384"/>
                    <a:pt x="0" y="1382090"/>
                  </a:cubicBezTo>
                </a:path>
              </a:pathLst>
            </a:custGeom>
            <a:noFill/>
            <a:ln w="63500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BA2039E5-51AB-1848-B733-775C93FD3DD6}"/>
                </a:ext>
              </a:extLst>
            </p:cNvPr>
            <p:cNvSpPr/>
            <p:nvPr/>
          </p:nvSpPr>
          <p:spPr>
            <a:xfrm>
              <a:off x="7847399" y="4167862"/>
              <a:ext cx="2401524" cy="860454"/>
            </a:xfrm>
            <a:custGeom>
              <a:avLst/>
              <a:gdLst>
                <a:gd name="connsiteX0" fmla="*/ 2850777 w 2850777"/>
                <a:gd name="connsiteY0" fmla="*/ 647306 h 826600"/>
                <a:gd name="connsiteX1" fmla="*/ 1004047 w 2850777"/>
                <a:gd name="connsiteY1" fmla="*/ 1847 h 826600"/>
                <a:gd name="connsiteX2" fmla="*/ 0 w 2850777"/>
                <a:gd name="connsiteY2" fmla="*/ 826600 h 82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0777" h="826600">
                  <a:moveTo>
                    <a:pt x="2850777" y="647306"/>
                  </a:moveTo>
                  <a:cubicBezTo>
                    <a:pt x="2164976" y="309635"/>
                    <a:pt x="1479176" y="-28035"/>
                    <a:pt x="1004047" y="1847"/>
                  </a:cubicBezTo>
                  <a:cubicBezTo>
                    <a:pt x="528918" y="31729"/>
                    <a:pt x="264459" y="429164"/>
                    <a:pt x="0" y="826600"/>
                  </a:cubicBezTo>
                </a:path>
              </a:pathLst>
            </a:cu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AD92C38-666D-F940-B7FA-C8C6929FCFBE}"/>
                </a:ext>
              </a:extLst>
            </p:cNvPr>
            <p:cNvSpPr/>
            <p:nvPr/>
          </p:nvSpPr>
          <p:spPr>
            <a:xfrm>
              <a:off x="8947960" y="3672939"/>
              <a:ext cx="216569" cy="216568"/>
            </a:xfrm>
            <a:prstGeom prst="rect">
              <a:avLst/>
            </a:prstGeom>
            <a:solidFill>
              <a:srgbClr val="D64EDA"/>
            </a:solidFill>
            <a:ln>
              <a:solidFill>
                <a:srgbClr val="FF2F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riangle 21">
            <a:extLst>
              <a:ext uri="{FF2B5EF4-FFF2-40B4-BE49-F238E27FC236}">
                <a16:creationId xmlns:a16="http://schemas.microsoft.com/office/drawing/2014/main" id="{7046FF2D-695A-2941-8AF6-D4595E99AB32}"/>
              </a:ext>
            </a:extLst>
          </p:cNvPr>
          <p:cNvSpPr/>
          <p:nvPr/>
        </p:nvSpPr>
        <p:spPr>
          <a:xfrm rot="10800000">
            <a:off x="8265394" y="3235115"/>
            <a:ext cx="279260" cy="229610"/>
          </a:xfrm>
          <a:prstGeom prst="triangle">
            <a:avLst/>
          </a:prstGeom>
          <a:solidFill>
            <a:srgbClr val="D64EDA"/>
          </a:solidFill>
          <a:ln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4E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374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BC215-9511-3146-BC22-31BBE283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	A luminous </a:t>
            </a:r>
            <a:r>
              <a:rPr lang="en-US" dirty="0" err="1"/>
              <a:t>kilonova</a:t>
            </a:r>
            <a:r>
              <a:rPr lang="en-US" dirty="0"/>
              <a:t> in GRB200522A?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D05D22-F727-634C-9F3F-1F107DB76A8D}"/>
              </a:ext>
            </a:extLst>
          </p:cNvPr>
          <p:cNvSpPr/>
          <p:nvPr/>
        </p:nvSpPr>
        <p:spPr>
          <a:xfrm>
            <a:off x="3391037" y="5828923"/>
            <a:ext cx="34717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O’Connor et al. 2021</a:t>
            </a:r>
          </a:p>
          <a:p>
            <a:pPr lvl="0"/>
            <a:endParaRPr 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9BB624-6E18-4B4A-AC35-ACBF8F82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172D1-A92A-CF4D-ADFB-8DB6F2A2C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3" r="44377"/>
          <a:stretch/>
        </p:blipFill>
        <p:spPr>
          <a:xfrm>
            <a:off x="449947" y="1498594"/>
            <a:ext cx="4114800" cy="4355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994A18-75FC-4B41-B711-D6ABF55B0E42}"/>
              </a:ext>
            </a:extLst>
          </p:cNvPr>
          <p:cNvSpPr txBox="1"/>
          <p:nvPr/>
        </p:nvSpPr>
        <p:spPr>
          <a:xfrm>
            <a:off x="612205" y="541258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z</a:t>
            </a:r>
            <a:r>
              <a:rPr lang="en-US" dirty="0">
                <a:solidFill>
                  <a:schemeClr val="bg1"/>
                </a:solidFill>
              </a:rPr>
              <a:t> = 0.554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6A4873-960B-334E-9745-4ACEB292C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6"/>
          <a:stretch/>
        </p:blipFill>
        <p:spPr>
          <a:xfrm>
            <a:off x="4563613" y="1525479"/>
            <a:ext cx="1536694" cy="429768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458AE5D-5D99-DA4F-9C11-A7FFFD2A7961}"/>
              </a:ext>
            </a:extLst>
          </p:cNvPr>
          <p:cNvCxnSpPr/>
          <p:nvPr/>
        </p:nvCxnSpPr>
        <p:spPr>
          <a:xfrm>
            <a:off x="7182850" y="5372834"/>
            <a:ext cx="34169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8DECB4-5020-E74E-B57B-D3B625006519}"/>
              </a:ext>
            </a:extLst>
          </p:cNvPr>
          <p:cNvCxnSpPr>
            <a:cxnSpLocks/>
          </p:cNvCxnSpPr>
          <p:nvPr/>
        </p:nvCxnSpPr>
        <p:spPr>
          <a:xfrm flipV="1">
            <a:off x="7182850" y="1925048"/>
            <a:ext cx="0" cy="34477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4088533-DC7A-C947-85CC-3B6C42F65881}"/>
              </a:ext>
            </a:extLst>
          </p:cNvPr>
          <p:cNvSpPr txBox="1"/>
          <p:nvPr/>
        </p:nvSpPr>
        <p:spPr>
          <a:xfrm>
            <a:off x="9791136" y="5453827"/>
            <a:ext cx="126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wavelength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0DB1E-E9F8-CE4F-A086-84FEF5530989}"/>
              </a:ext>
            </a:extLst>
          </p:cNvPr>
          <p:cNvSpPr txBox="1"/>
          <p:nvPr/>
        </p:nvSpPr>
        <p:spPr>
          <a:xfrm rot="16200000">
            <a:off x="6269910" y="1857219"/>
            <a:ext cx="115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brightness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8D7CA1-3705-D54E-8FD8-FC3B822D8B95}"/>
              </a:ext>
            </a:extLst>
          </p:cNvPr>
          <p:cNvGrpSpPr/>
          <p:nvPr/>
        </p:nvGrpSpPr>
        <p:grpSpPr>
          <a:xfrm>
            <a:off x="7437321" y="1739186"/>
            <a:ext cx="4431939" cy="3447786"/>
            <a:chOff x="7437321" y="2398258"/>
            <a:chExt cx="3988083" cy="278871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2F4B20-3D17-534E-956A-FE4B305627CC}"/>
                </a:ext>
              </a:extLst>
            </p:cNvPr>
            <p:cNvSpPr txBox="1"/>
            <p:nvPr/>
          </p:nvSpPr>
          <p:spPr>
            <a:xfrm>
              <a:off x="10248928" y="4817639"/>
              <a:ext cx="1176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AT2017gfo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93A36E-5F05-4048-9902-C0011E44A6D7}"/>
                </a:ext>
              </a:extLst>
            </p:cNvPr>
            <p:cNvSpPr txBox="1"/>
            <p:nvPr/>
          </p:nvSpPr>
          <p:spPr>
            <a:xfrm>
              <a:off x="9000863" y="3309498"/>
              <a:ext cx="1273983" cy="298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D64EDA"/>
                  </a:solidFill>
                </a:rPr>
                <a:t>GRB200522A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132BDD5-70E5-8A4D-83C2-A67D3FC87608}"/>
                </a:ext>
              </a:extLst>
            </p:cNvPr>
            <p:cNvSpPr txBox="1"/>
            <p:nvPr/>
          </p:nvSpPr>
          <p:spPr>
            <a:xfrm>
              <a:off x="7475608" y="2398258"/>
              <a:ext cx="19162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432FF"/>
                  </a:solidFill>
                </a:rPr>
                <a:t>magnetar-boosted</a:t>
              </a:r>
            </a:p>
            <a:p>
              <a:r>
                <a:rPr lang="en-US" i="1" dirty="0" err="1">
                  <a:solidFill>
                    <a:srgbClr val="0432FF"/>
                  </a:solidFill>
                </a:rPr>
                <a:t>kilonova</a:t>
              </a:r>
              <a:endParaRPr lang="en-US" i="1" dirty="0">
                <a:solidFill>
                  <a:srgbClr val="0432FF"/>
                </a:solidFill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B3101AB-FE74-4E48-BE44-8EBFDCC0E3CF}"/>
                </a:ext>
              </a:extLst>
            </p:cNvPr>
            <p:cNvSpPr/>
            <p:nvPr/>
          </p:nvSpPr>
          <p:spPr>
            <a:xfrm>
              <a:off x="7437321" y="3183767"/>
              <a:ext cx="2271428" cy="1320955"/>
            </a:xfrm>
            <a:custGeom>
              <a:avLst/>
              <a:gdLst>
                <a:gd name="connsiteX0" fmla="*/ 2868706 w 2868706"/>
                <a:gd name="connsiteY0" fmla="*/ 1615172 h 1615172"/>
                <a:gd name="connsiteX1" fmla="*/ 986118 w 2868706"/>
                <a:gd name="connsiteY1" fmla="*/ 1525 h 1615172"/>
                <a:gd name="connsiteX2" fmla="*/ 0 w 2868706"/>
                <a:gd name="connsiteY2" fmla="*/ 1382090 h 161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68706" h="1615172">
                  <a:moveTo>
                    <a:pt x="2868706" y="1615172"/>
                  </a:moveTo>
                  <a:cubicBezTo>
                    <a:pt x="2166471" y="827772"/>
                    <a:pt x="1464236" y="40372"/>
                    <a:pt x="986118" y="1525"/>
                  </a:cubicBezTo>
                  <a:cubicBezTo>
                    <a:pt x="508000" y="-37322"/>
                    <a:pt x="254000" y="672384"/>
                    <a:pt x="0" y="1382090"/>
                  </a:cubicBezTo>
                </a:path>
              </a:pathLst>
            </a:custGeom>
            <a:noFill/>
            <a:ln w="63500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BA2039E5-51AB-1848-B733-775C93FD3DD6}"/>
                </a:ext>
              </a:extLst>
            </p:cNvPr>
            <p:cNvSpPr/>
            <p:nvPr/>
          </p:nvSpPr>
          <p:spPr>
            <a:xfrm>
              <a:off x="7847399" y="4167862"/>
              <a:ext cx="2401524" cy="860454"/>
            </a:xfrm>
            <a:custGeom>
              <a:avLst/>
              <a:gdLst>
                <a:gd name="connsiteX0" fmla="*/ 2850777 w 2850777"/>
                <a:gd name="connsiteY0" fmla="*/ 647306 h 826600"/>
                <a:gd name="connsiteX1" fmla="*/ 1004047 w 2850777"/>
                <a:gd name="connsiteY1" fmla="*/ 1847 h 826600"/>
                <a:gd name="connsiteX2" fmla="*/ 0 w 2850777"/>
                <a:gd name="connsiteY2" fmla="*/ 826600 h 82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0777" h="826600">
                  <a:moveTo>
                    <a:pt x="2850777" y="647306"/>
                  </a:moveTo>
                  <a:cubicBezTo>
                    <a:pt x="2164976" y="309635"/>
                    <a:pt x="1479176" y="-28035"/>
                    <a:pt x="1004047" y="1847"/>
                  </a:cubicBezTo>
                  <a:cubicBezTo>
                    <a:pt x="528918" y="31729"/>
                    <a:pt x="264459" y="429164"/>
                    <a:pt x="0" y="826600"/>
                  </a:cubicBezTo>
                </a:path>
              </a:pathLst>
            </a:cu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BD28B83-BF7D-914E-8767-267FA8556A48}"/>
                </a:ext>
              </a:extLst>
            </p:cNvPr>
            <p:cNvSpPr/>
            <p:nvPr/>
          </p:nvSpPr>
          <p:spPr>
            <a:xfrm>
              <a:off x="7906872" y="3738750"/>
              <a:ext cx="1721223" cy="1155982"/>
            </a:xfrm>
            <a:custGeom>
              <a:avLst/>
              <a:gdLst>
                <a:gd name="connsiteX0" fmla="*/ 1721223 w 1721223"/>
                <a:gd name="connsiteY0" fmla="*/ 725676 h 1155982"/>
                <a:gd name="connsiteX1" fmla="*/ 914400 w 1721223"/>
                <a:gd name="connsiteY1" fmla="*/ 8500 h 1155982"/>
                <a:gd name="connsiteX2" fmla="*/ 0 w 1721223"/>
                <a:gd name="connsiteY2" fmla="*/ 1155982 h 1155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1223" h="1155982">
                  <a:moveTo>
                    <a:pt x="1721223" y="725676"/>
                  </a:moveTo>
                  <a:cubicBezTo>
                    <a:pt x="1461246" y="331229"/>
                    <a:pt x="1201270" y="-63218"/>
                    <a:pt x="914400" y="8500"/>
                  </a:cubicBezTo>
                  <a:cubicBezTo>
                    <a:pt x="627529" y="80218"/>
                    <a:pt x="313764" y="618100"/>
                    <a:pt x="0" y="1155982"/>
                  </a:cubicBezTo>
                </a:path>
              </a:pathLst>
            </a:custGeom>
            <a:noFill/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AD92C38-666D-F940-B7FA-C8C6929FCFBE}"/>
                </a:ext>
              </a:extLst>
            </p:cNvPr>
            <p:cNvSpPr/>
            <p:nvPr/>
          </p:nvSpPr>
          <p:spPr>
            <a:xfrm>
              <a:off x="8947960" y="3672939"/>
              <a:ext cx="216569" cy="216568"/>
            </a:xfrm>
            <a:prstGeom prst="rect">
              <a:avLst/>
            </a:prstGeom>
            <a:solidFill>
              <a:srgbClr val="D64EDA"/>
            </a:solidFill>
            <a:ln>
              <a:solidFill>
                <a:srgbClr val="FF2F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A1C484B-3EEB-1D42-AD98-395C4F106AAE}"/>
                </a:ext>
              </a:extLst>
            </p:cNvPr>
            <p:cNvSpPr txBox="1"/>
            <p:nvPr/>
          </p:nvSpPr>
          <p:spPr>
            <a:xfrm>
              <a:off x="9531467" y="3750414"/>
              <a:ext cx="873498" cy="522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2"/>
                  </a:solidFill>
                </a:rPr>
                <a:t>On-axis</a:t>
              </a:r>
            </a:p>
            <a:p>
              <a:r>
                <a:rPr lang="en-US" i="1" dirty="0" err="1">
                  <a:solidFill>
                    <a:schemeClr val="accent2"/>
                  </a:solidFill>
                </a:rPr>
                <a:t>kilonova</a:t>
              </a:r>
              <a:endParaRPr lang="en-US" i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2" name="Triangle 21">
            <a:extLst>
              <a:ext uri="{FF2B5EF4-FFF2-40B4-BE49-F238E27FC236}">
                <a16:creationId xmlns:a16="http://schemas.microsoft.com/office/drawing/2014/main" id="{7046FF2D-695A-2941-8AF6-D4595E99AB32}"/>
              </a:ext>
            </a:extLst>
          </p:cNvPr>
          <p:cNvSpPr/>
          <p:nvPr/>
        </p:nvSpPr>
        <p:spPr>
          <a:xfrm rot="10800000">
            <a:off x="8265394" y="3235115"/>
            <a:ext cx="279260" cy="229610"/>
          </a:xfrm>
          <a:prstGeom prst="triangle">
            <a:avLst/>
          </a:prstGeom>
          <a:solidFill>
            <a:srgbClr val="D64EDA"/>
          </a:solidFill>
          <a:ln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64E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36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06955-682B-694C-B6D0-1F593FFDD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Ejecta morphology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138766-2C55-AD48-83EE-644871FB0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dirty="0"/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C23BF1A-631B-BE4C-BF7B-368CD4142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06"/>
          <a:stretch/>
        </p:blipFill>
        <p:spPr>
          <a:xfrm>
            <a:off x="706894" y="1456082"/>
            <a:ext cx="3331706" cy="39458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57BEE5-6100-AD42-BFE2-AED2CDD4F03E}"/>
              </a:ext>
            </a:extLst>
          </p:cNvPr>
          <p:cNvSpPr/>
          <p:nvPr/>
        </p:nvSpPr>
        <p:spPr>
          <a:xfrm>
            <a:off x="2514600" y="5138025"/>
            <a:ext cx="576470" cy="636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F7F2A9-0FF3-A148-ABC5-3EA7F76A670C}"/>
              </a:ext>
            </a:extLst>
          </p:cNvPr>
          <p:cNvSpPr txBox="1"/>
          <p:nvPr/>
        </p:nvSpPr>
        <p:spPr>
          <a:xfrm>
            <a:off x="2912167" y="5049077"/>
            <a:ext cx="11264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Lanthanide poor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591E67-63CF-9B4D-B6ED-A6F030A5C68B}"/>
              </a:ext>
            </a:extLst>
          </p:cNvPr>
          <p:cNvSpPr txBox="1"/>
          <p:nvPr/>
        </p:nvSpPr>
        <p:spPr>
          <a:xfrm>
            <a:off x="2912167" y="2440140"/>
            <a:ext cx="11264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Lanthanide rich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AA177B47-F134-D648-9772-3C9C796C7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643" y="2613470"/>
            <a:ext cx="6701643" cy="21692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3DD803F-1182-E242-AC44-48C737606B1F}"/>
              </a:ext>
            </a:extLst>
          </p:cNvPr>
          <p:cNvSpPr/>
          <p:nvPr/>
        </p:nvSpPr>
        <p:spPr>
          <a:xfrm>
            <a:off x="4665107" y="4925966"/>
            <a:ext cx="34717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Kawaguchi et al. 2020</a:t>
            </a:r>
          </a:p>
          <a:p>
            <a:pPr lvl="0"/>
            <a:r>
              <a:rPr lang="en-US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Korobkin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2020</a:t>
            </a:r>
          </a:p>
          <a:p>
            <a:pPr lvl="0"/>
            <a:r>
              <a:rPr lang="en-US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Heinzel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2020</a:t>
            </a:r>
          </a:p>
          <a:p>
            <a:pPr lvl="0"/>
            <a:endParaRPr 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A4C59D-DD28-2240-8BE3-F34B75BA8F11}"/>
              </a:ext>
            </a:extLst>
          </p:cNvPr>
          <p:cNvSpPr txBox="1"/>
          <p:nvPr/>
        </p:nvSpPr>
        <p:spPr>
          <a:xfrm>
            <a:off x="2895602" y="1538632"/>
            <a:ext cx="14610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GW170817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ED1282-F638-E34B-9AB5-3EA21FC15CFC}"/>
              </a:ext>
            </a:extLst>
          </p:cNvPr>
          <p:cNvSpPr/>
          <p:nvPr/>
        </p:nvSpPr>
        <p:spPr>
          <a:xfrm>
            <a:off x="1616765" y="1456082"/>
            <a:ext cx="742122" cy="2667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FBD5BB-03A2-1A43-9C5B-D76DCDF0A4F3}"/>
              </a:ext>
            </a:extLst>
          </p:cNvPr>
          <p:cNvSpPr txBox="1"/>
          <p:nvPr/>
        </p:nvSpPr>
        <p:spPr>
          <a:xfrm>
            <a:off x="1663149" y="1184653"/>
            <a:ext cx="14610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GRB200522A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E4667BA-29D4-9C43-9C99-AE93B0E36F5A}"/>
              </a:ext>
            </a:extLst>
          </p:cNvPr>
          <p:cNvCxnSpPr/>
          <p:nvPr/>
        </p:nvCxnSpPr>
        <p:spPr>
          <a:xfrm flipV="1">
            <a:off x="2239617" y="1456082"/>
            <a:ext cx="0" cy="241355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100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0EF31-DB19-7243-9B62-840783330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Two flavors of GRBs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CF7000-D55D-1A4B-AFBB-E4CEF7833838}"/>
              </a:ext>
            </a:extLst>
          </p:cNvPr>
          <p:cNvGrpSpPr/>
          <p:nvPr/>
        </p:nvGrpSpPr>
        <p:grpSpPr>
          <a:xfrm>
            <a:off x="3459993" y="1926991"/>
            <a:ext cx="5232258" cy="4043108"/>
            <a:chOff x="599051" y="1780972"/>
            <a:chExt cx="5232258" cy="404310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8E329FD-FB44-454E-BD6A-02A57A5E1ECC}"/>
                </a:ext>
              </a:extLst>
            </p:cNvPr>
            <p:cNvGrpSpPr/>
            <p:nvPr/>
          </p:nvGrpSpPr>
          <p:grpSpPr>
            <a:xfrm>
              <a:off x="599051" y="1780972"/>
              <a:ext cx="5232258" cy="4043108"/>
              <a:chOff x="599050" y="1739119"/>
              <a:chExt cx="5232258" cy="404310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1AA9CC3-408A-D84E-BC78-DAB86EBC5F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9050" y="1739119"/>
                <a:ext cx="5232258" cy="4043108"/>
              </a:xfrm>
              <a:prstGeom prst="rect">
                <a:avLst/>
              </a:prstGeom>
            </p:spPr>
          </p:pic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557BE2C9-0C39-4041-A46C-25E4EFF25F5E}"/>
                  </a:ext>
                </a:extLst>
              </p:cNvPr>
              <p:cNvSpPr/>
              <p:nvPr/>
            </p:nvSpPr>
            <p:spPr>
              <a:xfrm>
                <a:off x="1439917" y="2042717"/>
                <a:ext cx="2119209" cy="174149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F37E8DD8-6006-814F-9CC6-B45CA1402A8C}"/>
                  </a:ext>
                </a:extLst>
              </p:cNvPr>
              <p:cNvSpPr/>
              <p:nvPr/>
            </p:nvSpPr>
            <p:spPr>
              <a:xfrm>
                <a:off x="3310758" y="3420103"/>
                <a:ext cx="168165" cy="98473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5A10D8A-8333-7B44-86F1-3511783E9881}"/>
                </a:ext>
              </a:extLst>
            </p:cNvPr>
            <p:cNvSpPr txBox="1"/>
            <p:nvPr/>
          </p:nvSpPr>
          <p:spPr>
            <a:xfrm>
              <a:off x="1439918" y="2084570"/>
              <a:ext cx="18630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>
                  <a:latin typeface="Arial" panose="020B0604020202020204" pitchFamily="34" charset="0"/>
                  <a:cs typeface="Arial" panose="020B0604020202020204" pitchFamily="34" charset="0"/>
                </a:rPr>
                <a:t>Kouveliotou+93</a:t>
              </a:r>
            </a:p>
            <a:p>
              <a:endParaRPr lang="en-US" sz="13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figure from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Shahmoradi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 2013</a:t>
              </a: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FFD7CB89-5899-A841-A46E-00968886D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409A71-7D88-7643-A1D6-D4D31695C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101" y="3888743"/>
            <a:ext cx="1612502" cy="907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005E7A-42F1-6945-A7E9-CF688ECFF1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02" r="6289"/>
          <a:stretch/>
        </p:blipFill>
        <p:spPr>
          <a:xfrm>
            <a:off x="1361863" y="1926991"/>
            <a:ext cx="1212979" cy="1725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181258-DAF2-5040-B25C-9362C7E6CE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05" r="3002"/>
          <a:stretch/>
        </p:blipFill>
        <p:spPr>
          <a:xfrm>
            <a:off x="9417397" y="2124596"/>
            <a:ext cx="1276362" cy="168932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D003FB-FEB4-4E40-AE8F-587668EF6B09}"/>
              </a:ext>
            </a:extLst>
          </p:cNvPr>
          <p:cNvGrpSpPr/>
          <p:nvPr/>
        </p:nvGrpSpPr>
        <p:grpSpPr>
          <a:xfrm>
            <a:off x="9304145" y="3968255"/>
            <a:ext cx="1656875" cy="901918"/>
            <a:chOff x="8712129" y="4140100"/>
            <a:chExt cx="2735909" cy="155290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C7DB09-E0FC-BD4C-BE14-6793BE3C6645}"/>
                </a:ext>
              </a:extLst>
            </p:cNvPr>
            <p:cNvSpPr/>
            <p:nvPr/>
          </p:nvSpPr>
          <p:spPr>
            <a:xfrm>
              <a:off x="8712129" y="4140100"/>
              <a:ext cx="2735909" cy="1552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6347024-1DFD-CB4C-87AF-BE7546197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3719" b="10504"/>
            <a:stretch/>
          </p:blipFill>
          <p:spPr>
            <a:xfrm>
              <a:off x="9341342" y="4222780"/>
              <a:ext cx="1463215" cy="1434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7779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06955-682B-694C-B6D0-1F593FFDD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Ejecta morphology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138766-2C55-AD48-83EE-644871FB0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dirty="0"/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C23BF1A-631B-BE4C-BF7B-368CD4142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06"/>
          <a:stretch/>
        </p:blipFill>
        <p:spPr>
          <a:xfrm>
            <a:off x="706894" y="1456082"/>
            <a:ext cx="3331706" cy="39458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57BEE5-6100-AD42-BFE2-AED2CDD4F03E}"/>
              </a:ext>
            </a:extLst>
          </p:cNvPr>
          <p:cNvSpPr/>
          <p:nvPr/>
        </p:nvSpPr>
        <p:spPr>
          <a:xfrm>
            <a:off x="2514600" y="5138025"/>
            <a:ext cx="576470" cy="636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F7F2A9-0FF3-A148-ABC5-3EA7F76A670C}"/>
              </a:ext>
            </a:extLst>
          </p:cNvPr>
          <p:cNvSpPr txBox="1"/>
          <p:nvPr/>
        </p:nvSpPr>
        <p:spPr>
          <a:xfrm>
            <a:off x="2912167" y="5049077"/>
            <a:ext cx="11264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Lanthanide poor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591E67-63CF-9B4D-B6ED-A6F030A5C68B}"/>
              </a:ext>
            </a:extLst>
          </p:cNvPr>
          <p:cNvSpPr txBox="1"/>
          <p:nvPr/>
        </p:nvSpPr>
        <p:spPr>
          <a:xfrm>
            <a:off x="2912167" y="2440140"/>
            <a:ext cx="11264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Lanthanide rich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DD803F-1182-E242-AC44-48C737606B1F}"/>
              </a:ext>
            </a:extLst>
          </p:cNvPr>
          <p:cNvSpPr/>
          <p:nvPr/>
        </p:nvSpPr>
        <p:spPr>
          <a:xfrm>
            <a:off x="4681672" y="5401917"/>
            <a:ext cx="34717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O’Connor et al. 2021</a:t>
            </a:r>
            <a:endParaRPr 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also Thakur et al.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A4C59D-DD28-2240-8BE3-F34B75BA8F11}"/>
              </a:ext>
            </a:extLst>
          </p:cNvPr>
          <p:cNvSpPr txBox="1"/>
          <p:nvPr/>
        </p:nvSpPr>
        <p:spPr>
          <a:xfrm>
            <a:off x="2895602" y="1538632"/>
            <a:ext cx="14610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GW170817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ED1282-F638-E34B-9AB5-3EA21FC15CFC}"/>
              </a:ext>
            </a:extLst>
          </p:cNvPr>
          <p:cNvSpPr/>
          <p:nvPr/>
        </p:nvSpPr>
        <p:spPr>
          <a:xfrm>
            <a:off x="1616765" y="1456082"/>
            <a:ext cx="742122" cy="26670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FBD5BB-03A2-1A43-9C5B-D76DCDF0A4F3}"/>
              </a:ext>
            </a:extLst>
          </p:cNvPr>
          <p:cNvSpPr txBox="1"/>
          <p:nvPr/>
        </p:nvSpPr>
        <p:spPr>
          <a:xfrm>
            <a:off x="1663149" y="1184653"/>
            <a:ext cx="14610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GRB200522A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E4667BA-29D4-9C43-9C99-AE93B0E36F5A}"/>
              </a:ext>
            </a:extLst>
          </p:cNvPr>
          <p:cNvCxnSpPr/>
          <p:nvPr/>
        </p:nvCxnSpPr>
        <p:spPr>
          <a:xfrm flipV="1">
            <a:off x="2239617" y="1456082"/>
            <a:ext cx="0" cy="241355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Chart, line chart&#10;&#10;Description automatically generated">
            <a:extLst>
              <a:ext uri="{FF2B5EF4-FFF2-40B4-BE49-F238E27FC236}">
                <a16:creationId xmlns:a16="http://schemas.microsoft.com/office/drawing/2014/main" id="{70DB21C9-535C-BD4E-A9B1-3C5A454A1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506" y="1653792"/>
            <a:ext cx="4455703" cy="372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35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13915-521C-E44B-8491-BD29D412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Merger dynamics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A75853-A6CE-744E-BE79-DF04A447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0F8C686-55C2-FE49-8FD2-2C6DA4E8C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090" y="1977551"/>
            <a:ext cx="6436511" cy="4073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7EAC9F-744F-3B48-80F8-798DE93A1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399" y="2773757"/>
            <a:ext cx="3118401" cy="16296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E5B014-A033-CC44-8BFE-65A8F250DD02}"/>
              </a:ext>
            </a:extLst>
          </p:cNvPr>
          <p:cNvSpPr/>
          <p:nvPr/>
        </p:nvSpPr>
        <p:spPr>
          <a:xfrm>
            <a:off x="8321441" y="5065500"/>
            <a:ext cx="16273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Radice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2018</a:t>
            </a:r>
            <a:endParaRPr 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98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13915-521C-E44B-8491-BD29D412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Merger dynamics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A75853-A6CE-744E-BE79-DF04A447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0F8C686-55C2-FE49-8FD2-2C6DA4E8C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090" y="1977551"/>
            <a:ext cx="6436511" cy="4073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7EAC9F-744F-3B48-80F8-798DE93A1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399" y="2773757"/>
            <a:ext cx="3118401" cy="16296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631B59E-1F87-7D41-8345-25062ED97476}"/>
              </a:ext>
            </a:extLst>
          </p:cNvPr>
          <p:cNvSpPr/>
          <p:nvPr/>
        </p:nvSpPr>
        <p:spPr>
          <a:xfrm>
            <a:off x="4038600" y="2358887"/>
            <a:ext cx="768626" cy="742122"/>
          </a:xfrm>
          <a:prstGeom prst="ellipse">
            <a:avLst/>
          </a:prstGeom>
          <a:solidFill>
            <a:srgbClr val="00B0F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B5C2C-31F9-C343-A335-4FA4EC164D4E}"/>
              </a:ext>
            </a:extLst>
          </p:cNvPr>
          <p:cNvSpPr txBox="1"/>
          <p:nvPr/>
        </p:nvSpPr>
        <p:spPr>
          <a:xfrm>
            <a:off x="3843130" y="1855304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  <a:latin typeface="Helvetica" pitchFamily="2" charset="0"/>
              </a:rPr>
              <a:t>Optical/ </a:t>
            </a:r>
            <a:r>
              <a:rPr lang="en-US" sz="1400" dirty="0" err="1">
                <a:solidFill>
                  <a:srgbClr val="0432FF"/>
                </a:solidFill>
                <a:latin typeface="Helvetica" pitchFamily="2" charset="0"/>
              </a:rPr>
              <a:t>nIR</a:t>
            </a:r>
            <a:endParaRPr lang="en-US" sz="1400" dirty="0">
              <a:solidFill>
                <a:srgbClr val="0432FF"/>
              </a:solidFill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546BBC-1BB6-A74B-B5C8-57F4B5D7B2E9}"/>
              </a:ext>
            </a:extLst>
          </p:cNvPr>
          <p:cNvSpPr/>
          <p:nvPr/>
        </p:nvSpPr>
        <p:spPr>
          <a:xfrm>
            <a:off x="8321441" y="5065500"/>
            <a:ext cx="16273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Radice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2018</a:t>
            </a:r>
            <a:endParaRPr 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482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13915-521C-E44B-8491-BD29D4127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Merger dynamics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A75853-A6CE-744E-BE79-DF04A447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0F8C686-55C2-FE49-8FD2-2C6DA4E8C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090" y="1977551"/>
            <a:ext cx="6436511" cy="4073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7EAC9F-744F-3B48-80F8-798DE93A1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399" y="2773757"/>
            <a:ext cx="3118401" cy="16296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631B59E-1F87-7D41-8345-25062ED97476}"/>
              </a:ext>
            </a:extLst>
          </p:cNvPr>
          <p:cNvSpPr/>
          <p:nvPr/>
        </p:nvSpPr>
        <p:spPr>
          <a:xfrm>
            <a:off x="4038600" y="2358887"/>
            <a:ext cx="768626" cy="742122"/>
          </a:xfrm>
          <a:prstGeom prst="ellipse">
            <a:avLst/>
          </a:prstGeom>
          <a:solidFill>
            <a:srgbClr val="00B0F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B5C2C-31F9-C343-A335-4FA4EC164D4E}"/>
              </a:ext>
            </a:extLst>
          </p:cNvPr>
          <p:cNvSpPr txBox="1"/>
          <p:nvPr/>
        </p:nvSpPr>
        <p:spPr>
          <a:xfrm>
            <a:off x="3843130" y="1842052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  <a:latin typeface="Helvetica" pitchFamily="2" charset="0"/>
              </a:rPr>
              <a:t>Optical/ </a:t>
            </a:r>
            <a:r>
              <a:rPr lang="en-US" sz="1400" dirty="0" err="1">
                <a:solidFill>
                  <a:srgbClr val="0432FF"/>
                </a:solidFill>
                <a:latin typeface="Helvetica" pitchFamily="2" charset="0"/>
              </a:rPr>
              <a:t>nIR</a:t>
            </a:r>
            <a:endParaRPr lang="en-US" sz="1400" dirty="0">
              <a:solidFill>
                <a:srgbClr val="0432FF"/>
              </a:solidFill>
              <a:latin typeface="Helvetica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7ECE1F-920D-3E40-B714-51A611752E08}"/>
              </a:ext>
            </a:extLst>
          </p:cNvPr>
          <p:cNvCxnSpPr/>
          <p:nvPr/>
        </p:nvCxnSpPr>
        <p:spPr>
          <a:xfrm>
            <a:off x="4963950" y="3161650"/>
            <a:ext cx="1277824" cy="192718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11C8D8-696E-F446-B40A-EAA5FD49D1B3}"/>
              </a:ext>
            </a:extLst>
          </p:cNvPr>
          <p:cNvCxnSpPr>
            <a:cxnSpLocks/>
          </p:cNvCxnSpPr>
          <p:nvPr/>
        </p:nvCxnSpPr>
        <p:spPr>
          <a:xfrm>
            <a:off x="5351577" y="2946543"/>
            <a:ext cx="2480458" cy="178448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4082D1-BA8E-5E4A-B287-0318E5BED949}"/>
              </a:ext>
            </a:extLst>
          </p:cNvPr>
          <p:cNvSpPr txBox="1"/>
          <p:nvPr/>
        </p:nvSpPr>
        <p:spPr>
          <a:xfrm>
            <a:off x="6883501" y="3770928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Radio/ X-rays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E52F46-0D4F-C643-998A-1D60C5BA081F}"/>
              </a:ext>
            </a:extLst>
          </p:cNvPr>
          <p:cNvSpPr/>
          <p:nvPr/>
        </p:nvSpPr>
        <p:spPr>
          <a:xfrm>
            <a:off x="8321441" y="5065500"/>
            <a:ext cx="16273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Radice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2018</a:t>
            </a:r>
            <a:endParaRPr lang="en-US" sz="12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429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4E1E6-3926-7C49-B720-1475A8FE9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Non-thermal emission from </a:t>
            </a:r>
            <a:r>
              <a:rPr lang="en-US" dirty="0" err="1"/>
              <a:t>kilonova</a:t>
            </a:r>
            <a:r>
              <a:rPr lang="en-US" dirty="0"/>
              <a:t> ejecta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FA1D04D-D26C-4643-98EA-187CB4D1DDE0}"/>
              </a:ext>
            </a:extLst>
          </p:cNvPr>
          <p:cNvCxnSpPr/>
          <p:nvPr/>
        </p:nvCxnSpPr>
        <p:spPr>
          <a:xfrm flipH="1">
            <a:off x="5233907" y="3365936"/>
            <a:ext cx="18288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1E9736-43E9-7844-B4B6-C333B312389F}"/>
              </a:ext>
            </a:extLst>
          </p:cNvPr>
          <p:cNvCxnSpPr>
            <a:cxnSpLocks/>
          </p:cNvCxnSpPr>
          <p:nvPr/>
        </p:nvCxnSpPr>
        <p:spPr>
          <a:xfrm>
            <a:off x="5575061" y="3507826"/>
            <a:ext cx="0" cy="1828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E6110B-6906-8746-8CDE-139E64F2A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666FD2-7728-D049-A646-1AAA7CE18F93}"/>
              </a:ext>
            </a:extLst>
          </p:cNvPr>
          <p:cNvSpPr/>
          <p:nvPr/>
        </p:nvSpPr>
        <p:spPr>
          <a:xfrm>
            <a:off x="746258" y="5529261"/>
            <a:ext cx="286533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Troja et al., 2020, MNRAS, 498, 564</a:t>
            </a:r>
            <a:endParaRPr lang="en-US" sz="1300" i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B67BDFA-005C-DF4A-8497-A48714EFD89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611594" y="1358299"/>
            <a:ext cx="484632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11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4E1E6-3926-7C49-B720-1475A8FE9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Radio search for </a:t>
            </a:r>
            <a:r>
              <a:rPr lang="en-US" dirty="0" err="1"/>
              <a:t>kilonova</a:t>
            </a:r>
            <a:r>
              <a:rPr lang="en-US" dirty="0"/>
              <a:t> afterglows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FA1D04D-D26C-4643-98EA-187CB4D1DDE0}"/>
              </a:ext>
            </a:extLst>
          </p:cNvPr>
          <p:cNvCxnSpPr/>
          <p:nvPr/>
        </p:nvCxnSpPr>
        <p:spPr>
          <a:xfrm flipH="1">
            <a:off x="5233907" y="3365936"/>
            <a:ext cx="18288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1E9736-43E9-7844-B4B6-C333B312389F}"/>
              </a:ext>
            </a:extLst>
          </p:cNvPr>
          <p:cNvCxnSpPr>
            <a:cxnSpLocks/>
          </p:cNvCxnSpPr>
          <p:nvPr/>
        </p:nvCxnSpPr>
        <p:spPr>
          <a:xfrm>
            <a:off x="5575061" y="3507826"/>
            <a:ext cx="0" cy="1828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1BC9AEF-466E-9243-98D8-20F4E77380D7}"/>
              </a:ext>
            </a:extLst>
          </p:cNvPr>
          <p:cNvSpPr/>
          <p:nvPr/>
        </p:nvSpPr>
        <p:spPr>
          <a:xfrm>
            <a:off x="-685230" y="5378381"/>
            <a:ext cx="65029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Ricci, R. et al., 2021, MNRAS, 500, 1708</a:t>
            </a:r>
          </a:p>
          <a:p>
            <a:pPr lvl="0" algn="r"/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also </a:t>
            </a:r>
            <a:r>
              <a:rPr lang="en-US" sz="14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Grandorf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2021, Schroder et al. 2020, Klose et al. 2019</a:t>
            </a:r>
            <a:endParaRPr lang="en-US" sz="1400" i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C33B3E-C311-964D-819D-A65DE0C0ADFE}"/>
              </a:ext>
            </a:extLst>
          </p:cNvPr>
          <p:cNvGrpSpPr/>
          <p:nvPr/>
        </p:nvGrpSpPr>
        <p:grpSpPr>
          <a:xfrm>
            <a:off x="3909396" y="1200272"/>
            <a:ext cx="4611752" cy="4087345"/>
            <a:chOff x="8082626" y="2080417"/>
            <a:chExt cx="4244003" cy="3764052"/>
          </a:xfrm>
        </p:grpSpPr>
        <p:pic>
          <p:nvPicPr>
            <p:cNvPr id="12" name="Picture 11" descr="Diagram&#10;&#10;Description automatically generated">
              <a:extLst>
                <a:ext uri="{FF2B5EF4-FFF2-40B4-BE49-F238E27FC236}">
                  <a16:creationId xmlns:a16="http://schemas.microsoft.com/office/drawing/2014/main" id="{379BD235-35D8-FB42-B994-4E3E34810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294" r="2728"/>
            <a:stretch/>
          </p:blipFill>
          <p:spPr>
            <a:xfrm>
              <a:off x="8082626" y="2080417"/>
              <a:ext cx="4244003" cy="342174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BA035B6-0EF5-3047-9837-45C7FE3D0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123" t="-17263"/>
            <a:stretch/>
          </p:blipFill>
          <p:spPr>
            <a:xfrm>
              <a:off x="8082626" y="5382804"/>
              <a:ext cx="3207673" cy="461665"/>
            </a:xfrm>
            <a:prstGeom prst="rect">
              <a:avLst/>
            </a:prstGeom>
          </p:spPr>
        </p:pic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4F91370-66C1-2748-BA5F-43D219549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C828019-78D9-944A-A3B7-CE1798663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1" r="96555" b="-801"/>
          <a:stretch/>
        </p:blipFill>
        <p:spPr>
          <a:xfrm>
            <a:off x="3489370" y="1437742"/>
            <a:ext cx="420026" cy="304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351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69AC4-700A-2F4A-A0D6-553AFBEE9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Summary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88A0292-8271-1049-890F-63003DCD3ABC}"/>
              </a:ext>
            </a:extLst>
          </p:cNvPr>
          <p:cNvSpPr txBox="1">
            <a:spLocks/>
          </p:cNvSpPr>
          <p:nvPr/>
        </p:nvSpPr>
        <p:spPr>
          <a:xfrm>
            <a:off x="827689" y="1220247"/>
            <a:ext cx="10964507" cy="50446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EM counterparts of NS mergers depend on the viewing angle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NS mergers can form and launch highly relativistic jets</a:t>
            </a:r>
          </a:p>
          <a:p>
            <a:pPr lvl="1"/>
            <a:r>
              <a:rPr lang="en-US" dirty="0"/>
              <a:t>GW170817 consistent with a structured jet</a:t>
            </a:r>
          </a:p>
          <a:p>
            <a:pPr lvl="1"/>
            <a:r>
              <a:rPr lang="en-US" dirty="0"/>
              <a:t>Events viewed off-axis dominate the local population (e.g. GRB150101B)</a:t>
            </a:r>
          </a:p>
          <a:p>
            <a:pPr lvl="1"/>
            <a:r>
              <a:rPr lang="en-US" dirty="0"/>
              <a:t>Different mergers may lead to other outcomes (top-hat, choked jet)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Multiple outflows contribute to the observed </a:t>
            </a:r>
            <a:r>
              <a:rPr lang="en-US" dirty="0" err="1"/>
              <a:t>kilonova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Growing evidence for </a:t>
            </a:r>
            <a:r>
              <a:rPr lang="en-US" dirty="0" err="1"/>
              <a:t>kilonova</a:t>
            </a:r>
            <a:r>
              <a:rPr lang="en-US" dirty="0"/>
              <a:t> in short GRBs (e.g. GRB160821B) </a:t>
            </a:r>
          </a:p>
          <a:p>
            <a:pPr lvl="1"/>
            <a:r>
              <a:rPr lang="en-US" dirty="0"/>
              <a:t>Geometry and viewing angle effects also affect the </a:t>
            </a:r>
            <a:r>
              <a:rPr lang="en-US" dirty="0" err="1"/>
              <a:t>kilonova</a:t>
            </a:r>
            <a:r>
              <a:rPr lang="en-US" dirty="0"/>
              <a:t> luminosity (e.g. GRB200522A)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Late-time observations of NS mergers may reveal their remnant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AE0F6B-D5E2-454C-9949-42186BB5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67292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0EF31-DB19-7243-9B62-840783330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Connection with compact binary mergers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451E73-CD5B-2E4A-A9CF-7B2F9CE3C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606" y="1445159"/>
            <a:ext cx="8478253" cy="5150167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22E19C-F17E-D14B-8524-DF50971EAFBD}"/>
              </a:ext>
            </a:extLst>
          </p:cNvPr>
          <p:cNvSpPr/>
          <p:nvPr/>
        </p:nvSpPr>
        <p:spPr>
          <a:xfrm>
            <a:off x="948397" y="6222503"/>
            <a:ext cx="19527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Bartos</a:t>
            </a:r>
            <a:r>
              <a:rPr lang="en-US" sz="11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Brady &amp; </a:t>
            </a:r>
            <a:r>
              <a:rPr lang="en-US" sz="11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</a:t>
            </a:r>
            <a:r>
              <a:rPr lang="en-US" sz="11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8A0930-E7A9-FC41-9015-D5363E88881B}"/>
              </a:ext>
            </a:extLst>
          </p:cNvPr>
          <p:cNvGrpSpPr/>
          <p:nvPr/>
        </p:nvGrpSpPr>
        <p:grpSpPr>
          <a:xfrm>
            <a:off x="8006441" y="1355065"/>
            <a:ext cx="216828" cy="4238065"/>
            <a:chOff x="7821087" y="1243852"/>
            <a:chExt cx="216828" cy="4238065"/>
          </a:xfrm>
        </p:grpSpPr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A6AA3CA3-E141-6742-9CE6-7A78F8E9F7E8}"/>
                </a:ext>
              </a:extLst>
            </p:cNvPr>
            <p:cNvSpPr/>
            <p:nvPr/>
          </p:nvSpPr>
          <p:spPr>
            <a:xfrm rot="10800000">
              <a:off x="7821087" y="1243852"/>
              <a:ext cx="215153" cy="731519"/>
            </a:xfrm>
            <a:prstGeom prst="trapezoid">
              <a:avLst/>
            </a:prstGeom>
            <a:solidFill>
              <a:schemeClr val="accent4">
                <a:alpha val="3803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773BDACB-7E30-DD4A-A542-2DA670CB9BB2}"/>
                </a:ext>
              </a:extLst>
            </p:cNvPr>
            <p:cNvSpPr/>
            <p:nvPr/>
          </p:nvSpPr>
          <p:spPr>
            <a:xfrm>
              <a:off x="7821087" y="2367257"/>
              <a:ext cx="215153" cy="731519"/>
            </a:xfrm>
            <a:prstGeom prst="trapezoid">
              <a:avLst/>
            </a:prstGeom>
            <a:solidFill>
              <a:schemeClr val="accent4">
                <a:alpha val="3803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apezoid 11">
              <a:extLst>
                <a:ext uri="{FF2B5EF4-FFF2-40B4-BE49-F238E27FC236}">
                  <a16:creationId xmlns:a16="http://schemas.microsoft.com/office/drawing/2014/main" id="{5D544F06-808F-C74B-B2D3-3765AAD9DA6D}"/>
                </a:ext>
              </a:extLst>
            </p:cNvPr>
            <p:cNvSpPr/>
            <p:nvPr/>
          </p:nvSpPr>
          <p:spPr>
            <a:xfrm rot="10800000">
              <a:off x="7822762" y="3626993"/>
              <a:ext cx="215153" cy="731519"/>
            </a:xfrm>
            <a:prstGeom prst="trapezoid">
              <a:avLst/>
            </a:prstGeom>
            <a:solidFill>
              <a:schemeClr val="accent4">
                <a:alpha val="3803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12">
              <a:extLst>
                <a:ext uri="{FF2B5EF4-FFF2-40B4-BE49-F238E27FC236}">
                  <a16:creationId xmlns:a16="http://schemas.microsoft.com/office/drawing/2014/main" id="{0E96979A-BAAA-1248-9492-278C84C648B3}"/>
                </a:ext>
              </a:extLst>
            </p:cNvPr>
            <p:cNvSpPr/>
            <p:nvPr/>
          </p:nvSpPr>
          <p:spPr>
            <a:xfrm>
              <a:off x="7822762" y="4750398"/>
              <a:ext cx="215153" cy="731519"/>
            </a:xfrm>
            <a:prstGeom prst="trapezoid">
              <a:avLst/>
            </a:prstGeom>
            <a:solidFill>
              <a:schemeClr val="accent4">
                <a:alpha val="3803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AE62EF-CEC1-4D4F-A015-6E16ED575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224395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E7706-CD05-2647-8828-EFDB4944F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	The aftermath of a NS merger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5A9F1E-EC9C-3245-A316-EDCFBD5E3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EF6E0D-F468-BE43-96A5-3593AACFA9F4}"/>
              </a:ext>
            </a:extLst>
          </p:cNvPr>
          <p:cNvGrpSpPr/>
          <p:nvPr/>
        </p:nvGrpSpPr>
        <p:grpSpPr>
          <a:xfrm>
            <a:off x="1694252" y="1319603"/>
            <a:ext cx="8904684" cy="5022459"/>
            <a:chOff x="294082" y="1333891"/>
            <a:chExt cx="8904684" cy="5022459"/>
          </a:xfrm>
        </p:grpSpPr>
        <p:pic>
          <p:nvPicPr>
            <p:cNvPr id="14" name="Picture 13" descr="A star filled sky&#10;&#10;Description automatically generated">
              <a:extLst>
                <a:ext uri="{FF2B5EF4-FFF2-40B4-BE49-F238E27FC236}">
                  <a16:creationId xmlns:a16="http://schemas.microsoft.com/office/drawing/2014/main" id="{3671F0A1-FA10-5448-939F-F4D73A7F4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4082" y="1333891"/>
              <a:ext cx="8904684" cy="5022459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9577789-5CF8-9A4C-9D01-B8580B2C84F6}"/>
                </a:ext>
              </a:extLst>
            </p:cNvPr>
            <p:cNvCxnSpPr/>
            <p:nvPr/>
          </p:nvCxnSpPr>
          <p:spPr>
            <a:xfrm>
              <a:off x="1842868" y="4346917"/>
              <a:ext cx="2658793" cy="56498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E79E73-D521-844C-9347-326029B5DEED}"/>
                </a:ext>
              </a:extLst>
            </p:cNvPr>
            <p:cNvCxnSpPr/>
            <p:nvPr/>
          </p:nvCxnSpPr>
          <p:spPr>
            <a:xfrm flipH="1">
              <a:off x="1055076" y="4466897"/>
              <a:ext cx="311269" cy="4450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6A2BA3A-B1A1-CE4D-9FAA-915EBEA708D4}"/>
                </a:ext>
              </a:extLst>
            </p:cNvPr>
            <p:cNvGrpSpPr/>
            <p:nvPr/>
          </p:nvGrpSpPr>
          <p:grpSpPr>
            <a:xfrm>
              <a:off x="1055076" y="4911897"/>
              <a:ext cx="3446585" cy="1224423"/>
              <a:chOff x="1055076" y="4911897"/>
              <a:chExt cx="3446585" cy="1224423"/>
            </a:xfrm>
          </p:grpSpPr>
          <p:pic>
            <p:nvPicPr>
              <p:cNvPr id="10" name="Picture 9" descr="Diagram&#10;&#10;Description automatically generated">
                <a:extLst>
                  <a:ext uri="{FF2B5EF4-FFF2-40B4-BE49-F238E27FC236}">
                    <a16:creationId xmlns:a16="http://schemas.microsoft.com/office/drawing/2014/main" id="{3BDCF8C9-56A7-1F47-A8F6-90FD6F9E8B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7" t="6449" r="1"/>
              <a:stretch/>
            </p:blipFill>
            <p:spPr>
              <a:xfrm>
                <a:off x="1055076" y="4911897"/>
                <a:ext cx="3446585" cy="1224423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E6D699F-5C40-C34D-82DB-C340B24657FE}"/>
                  </a:ext>
                </a:extLst>
              </p:cNvPr>
              <p:cNvSpPr/>
              <p:nvPr/>
            </p:nvSpPr>
            <p:spPr>
              <a:xfrm>
                <a:off x="3523593" y="6030410"/>
                <a:ext cx="978068" cy="10591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2" name="Picture 31" descr="A close up of a logo&#10;&#10;Description automatically generated">
              <a:extLst>
                <a:ext uri="{FF2B5EF4-FFF2-40B4-BE49-F238E27FC236}">
                  <a16:creationId xmlns:a16="http://schemas.microsoft.com/office/drawing/2014/main" id="{EC1DD1B5-B639-D741-8DEA-D23554344A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373" r="45280"/>
            <a:stretch/>
          </p:blipFill>
          <p:spPr>
            <a:xfrm>
              <a:off x="6206684" y="3429000"/>
              <a:ext cx="1004014" cy="644427"/>
            </a:xfrm>
            <a:prstGeom prst="rect">
              <a:avLst/>
            </a:prstGeom>
            <a:effectLst>
              <a:glow rad="114300">
                <a:srgbClr val="D64EDA">
                  <a:alpha val="48000"/>
                </a:srgbClr>
              </a:glo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777AF5E-F6DD-2244-BCBC-3C2B5F519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52" b="95143" l="1423" r="98171">
                          <a14:foregroundMark x1="20528" y1="61589" x2="20528" y2="61589"/>
                          <a14:foregroundMark x1="23103" y1="32450" x2="36179" y2="29470"/>
                          <a14:foregroundMark x1="36179" y1="29470" x2="43157" y2="12362"/>
                          <a14:foregroundMark x1="43157" y1="12362" x2="64228" y2="17219"/>
                          <a14:foregroundMark x1="64228" y1="17219" x2="70664" y2="22075"/>
                          <a14:foregroundMark x1="70664" y1="22075" x2="81843" y2="49227"/>
                          <a14:foregroundMark x1="81843" y1="49227" x2="79675" y2="61810"/>
                          <a14:foregroundMark x1="79675" y1="61810" x2="67073" y2="75166"/>
                          <a14:foregroundMark x1="67073" y1="75166" x2="42005" y2="83664"/>
                          <a14:foregroundMark x1="42005" y1="83664" x2="30149" y2="80353"/>
                          <a14:foregroundMark x1="30149" y1="80353" x2="17412" y2="64790"/>
                          <a14:foregroundMark x1="17412" y1="64790" x2="17818" y2="49227"/>
                          <a14:foregroundMark x1="17818" y1="49227" x2="26897" y2="39514"/>
                          <a14:foregroundMark x1="2642" y1="43709" x2="8062" y2="40618"/>
                          <a14:foregroundMark x1="8062" y1="40618" x2="11789" y2="34768"/>
                          <a14:foregroundMark x1="11789" y1="34768" x2="13585" y2="25583"/>
                          <a14:foregroundMark x1="16209" y1="19267" x2="18225" y2="14790"/>
                          <a14:foregroundMark x1="18225" y1="14790" x2="36518" y2="5519"/>
                          <a14:foregroundMark x1="41530" y1="5436" x2="43225" y2="5408"/>
                          <a14:foregroundMark x1="43225" y1="5408" x2="62127" y2="10486"/>
                          <a14:foregroundMark x1="62127" y1="10486" x2="82588" y2="30132"/>
                          <a14:foregroundMark x1="82588" y1="30132" x2="87263" y2="53422"/>
                          <a14:foregroundMark x1="87263" y1="53422" x2="81369" y2="75607"/>
                          <a14:foregroundMark x1="81369" y1="75607" x2="73238" y2="83885"/>
                          <a14:foregroundMark x1="73238" y1="83885" x2="40786" y2="84768"/>
                          <a14:foregroundMark x1="40786" y1="84768" x2="36518" y2="94702"/>
                          <a14:foregroundMark x1="36518" y1="94702" x2="29946" y2="92494"/>
                          <a14:foregroundMark x1="25949" y1="80132" x2="20799" y2="85651"/>
                          <a14:foregroundMark x1="20799" y1="85651" x2="15041" y2="87748"/>
                          <a14:foregroundMark x1="15041" y1="87748" x2="8333" y2="81788"/>
                          <a14:foregroundMark x1="8333" y1="81788" x2="4268" y2="71854"/>
                          <a14:foregroundMark x1="2262" y1="57270" x2="745" y2="46247"/>
                          <a14:foregroundMark x1="2947" y1="62252" x2="2638" y2="60003"/>
                          <a14:foregroundMark x1="4044" y1="70223" x2="2947" y2="62252"/>
                          <a14:foregroundMark x1="4268" y1="71854" x2="4116" y2="70751"/>
                          <a14:foregroundMark x1="1607" y1="44657" x2="5352" y2="37748"/>
                          <a14:foregroundMark x1="5352" y1="37748" x2="18022" y2="33664"/>
                          <a14:foregroundMark x1="2724" y1="50636" x2="3930" y2="52759"/>
                          <a14:foregroundMark x1="1423" y1="48344" x2="2560" y2="50347"/>
                          <a14:foregroundMark x1="96569" y1="56938" x2="97290" y2="57616"/>
                          <a14:foregroundMark x1="91192" y1="51876" x2="96339" y2="56721"/>
                          <a14:foregroundMark x1="97653" y1="61279" x2="98306" y2="67881"/>
                          <a14:foregroundMark x1="97290" y1="57616" x2="97646" y2="61217"/>
                          <a14:foregroundMark x1="95485" y1="69114" x2="87195" y2="72737"/>
                          <a14:foregroundMark x1="98306" y1="67881" x2="95662" y2="69037"/>
                          <a14:foregroundMark x1="87195" y1="72737" x2="83808" y2="71082"/>
                          <a14:foregroundMark x1="77846" y1="13907" x2="65393" y2="4679"/>
                          <a14:foregroundMark x1="37631" y1="3582" x2="25372" y2="4906"/>
                          <a14:foregroundMark x1="67069" y1="4404" x2="67683" y2="4857"/>
                          <a14:foregroundMark x1="77100" y1="95475" x2="71612" y2="92936"/>
                          <a14:foregroundMark x1="71612" y1="92936" x2="76829" y2="95143"/>
                          <a14:foregroundMark x1="76829" y1="95143" x2="70935" y2="94371"/>
                          <a14:foregroundMark x1="70935" y1="94371" x2="77304" y2="94592"/>
                          <a14:foregroundMark x1="77304" y1="94592" x2="70393" y2="93377"/>
                          <a14:backgroundMark x1="2846" y1="62252" x2="2846" y2="62252"/>
                          <a14:backgroundMark x1="4472" y1="61589" x2="4472" y2="61589"/>
                          <a14:backgroundMark x1="4472" y1="61038" x2="474" y2="56291"/>
                          <a14:backgroundMark x1="3591" y1="73400" x2="5149" y2="64128"/>
                          <a14:backgroundMark x1="5149" y1="64128" x2="1355" y2="43488"/>
                          <a14:backgroundMark x1="1355" y1="43488" x2="1965" y2="41943"/>
                          <a14:backgroundMark x1="42751" y1="2208" x2="37940" y2="5298"/>
                          <a14:backgroundMark x1="37940" y1="5298" x2="32588" y2="1766"/>
                          <a14:backgroundMark x1="32588" y1="1766" x2="25407" y2="2870"/>
                          <a14:backgroundMark x1="25407" y1="2870" x2="14295" y2="11700"/>
                          <a14:backgroundMark x1="14295" y1="11700" x2="14431" y2="20751"/>
                          <a14:backgroundMark x1="14431" y1="20751" x2="23238" y2="21413"/>
                          <a14:backgroundMark x1="23238" y1="21413" x2="13279" y2="23731"/>
                          <a14:backgroundMark x1="13279" y1="23731" x2="5014" y2="32230"/>
                          <a14:backgroundMark x1="66802" y1="3642" x2="61653" y2="2097"/>
                          <a14:backgroundMark x1="61653" y1="2097" x2="56436" y2="4305"/>
                          <a14:backgroundMark x1="56436" y1="4305" x2="44851" y2="1656"/>
                          <a14:backgroundMark x1="44851" y1="1656" x2="38889" y2="5077"/>
                          <a14:backgroundMark x1="38889" y1="5077" x2="38821" y2="5077"/>
                          <a14:backgroundMark x1="29404" y1="1545" x2="35434" y2="1876"/>
                          <a14:backgroundMark x1="35434" y1="1876" x2="48103" y2="1656"/>
                          <a14:backgroundMark x1="48103" y1="1656" x2="59282" y2="2208"/>
                          <a14:backgroundMark x1="59282" y1="2208" x2="64702" y2="1766"/>
                          <a14:backgroundMark x1="64702" y1="1766" x2="23780" y2="442"/>
                          <a14:backgroundMark x1="36247" y1="3974" x2="36247" y2="3974"/>
                          <a14:backgroundMark x1="95190" y1="70419" x2="97358" y2="62583"/>
                          <a14:backgroundMark x1="97358" y1="62583" x2="95867" y2="530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15000" y="5356896"/>
              <a:ext cx="997917" cy="703493"/>
            </a:xfrm>
            <a:prstGeom prst="rect">
              <a:avLst/>
            </a:prstGeom>
          </p:spPr>
        </p:pic>
        <p:pic>
          <p:nvPicPr>
            <p:cNvPr id="11" name="Picture 10" descr="A picture containing text, night sky&#10;&#10;Description automatically generated">
              <a:extLst>
                <a:ext uri="{FF2B5EF4-FFF2-40B4-BE49-F238E27FC236}">
                  <a16:creationId xmlns:a16="http://schemas.microsoft.com/office/drawing/2014/main" id="{C8F487EA-C1B4-A943-8190-63AFB32AB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675" t="24077" r="22190" b="15369"/>
            <a:stretch/>
          </p:blipFill>
          <p:spPr>
            <a:xfrm>
              <a:off x="8016619" y="5198181"/>
              <a:ext cx="1026564" cy="974492"/>
            </a:xfrm>
            <a:prstGeom prst="rect">
              <a:avLst/>
            </a:prstGeom>
            <a:ln w="19050">
              <a:solidFill>
                <a:srgbClr val="FFFFFF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4BB0B3-E2D8-A14C-84D3-ED56637CC009}"/>
                </a:ext>
              </a:extLst>
            </p:cNvPr>
            <p:cNvSpPr txBox="1"/>
            <p:nvPr/>
          </p:nvSpPr>
          <p:spPr>
            <a:xfrm>
              <a:off x="6425514" y="4018096"/>
              <a:ext cx="5998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Helvetica" pitchFamily="2" charset="0"/>
                </a:rPr>
                <a:t>&lt; 2 sec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8950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65D5-F759-8646-802F-11BCD7C5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First observational evidence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85F7E9-0238-1943-9DE5-FB906711E4E0}"/>
              </a:ext>
            </a:extLst>
          </p:cNvPr>
          <p:cNvCxnSpPr/>
          <p:nvPr/>
        </p:nvCxnSpPr>
        <p:spPr>
          <a:xfrm flipV="1">
            <a:off x="3027406" y="3064478"/>
            <a:ext cx="0" cy="2743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BE2E79-252D-5E49-917A-7B4F18AB164E}"/>
              </a:ext>
            </a:extLst>
          </p:cNvPr>
          <p:cNvCxnSpPr>
            <a:cxnSpLocks/>
          </p:cNvCxnSpPr>
          <p:nvPr/>
        </p:nvCxnSpPr>
        <p:spPr>
          <a:xfrm flipH="1">
            <a:off x="2557850" y="3494902"/>
            <a:ext cx="2743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29EDA-93DE-1346-986F-386D1F533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84F94B-8C37-0A4C-A70C-6FC6D44C9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82" t="-19" r="425" b="54553"/>
          <a:stretch/>
        </p:blipFill>
        <p:spPr>
          <a:xfrm>
            <a:off x="2281971" y="3821267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065BBC-51C1-F74E-AF12-D20FBBC8995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5863" t="25064" r="25056" b="31130"/>
          <a:stretch/>
        </p:blipFill>
        <p:spPr>
          <a:xfrm>
            <a:off x="4676931" y="1433286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F011E2-2B26-DC42-8197-3F87C03D39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60" t="24001" r="15381" b="18112"/>
          <a:stretch/>
        </p:blipFill>
        <p:spPr>
          <a:xfrm>
            <a:off x="4676931" y="3821267"/>
            <a:ext cx="2286000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EDBE85-DC2F-E045-8BD2-6A1A886759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459" b="-1172"/>
          <a:stretch/>
        </p:blipFill>
        <p:spPr>
          <a:xfrm>
            <a:off x="7091769" y="1452391"/>
            <a:ext cx="2286000" cy="2286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74CB37-4DA2-0A42-9C65-4D09FE3927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04" t="17262" b="9995"/>
          <a:stretch/>
        </p:blipFill>
        <p:spPr>
          <a:xfrm>
            <a:off x="7075204" y="3821267"/>
            <a:ext cx="2286000" cy="2286000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9B32A21D-FDE7-9340-9474-CB5E88BCFECD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8" t="25181" r="30351"/>
          <a:stretch/>
        </p:blipFill>
        <p:spPr bwMode="auto">
          <a:xfrm>
            <a:off x="2262093" y="1443406"/>
            <a:ext cx="2286000" cy="2286000"/>
          </a:xfrm>
          <a:prstGeom prst="rect">
            <a:avLst/>
          </a:prstGeom>
          <a:noFill/>
          <a:effectLst>
            <a:outerShdw sx="1000" sy="1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14DFEA1-4270-9841-973A-1FBD005A98C7}"/>
              </a:ext>
            </a:extLst>
          </p:cNvPr>
          <p:cNvSpPr/>
          <p:nvPr/>
        </p:nvSpPr>
        <p:spPr>
          <a:xfrm>
            <a:off x="2557850" y="2424970"/>
            <a:ext cx="1190708" cy="106993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4EDB7F-1BD5-D442-AFAE-013387E19E16}"/>
              </a:ext>
            </a:extLst>
          </p:cNvPr>
          <p:cNvSpPr/>
          <p:nvPr/>
        </p:nvSpPr>
        <p:spPr>
          <a:xfrm>
            <a:off x="2262093" y="1443406"/>
            <a:ext cx="8483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Gehrels+05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107C07-EFD2-9C44-9BF6-30E9D1AF639F}"/>
              </a:ext>
            </a:extLst>
          </p:cNvPr>
          <p:cNvSpPr/>
          <p:nvPr/>
        </p:nvSpPr>
        <p:spPr>
          <a:xfrm>
            <a:off x="4676931" y="1410618"/>
            <a:ext cx="6928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Troja+18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56D2EF-23E8-4344-9B6B-C432629D416E}"/>
              </a:ext>
            </a:extLst>
          </p:cNvPr>
          <p:cNvSpPr/>
          <p:nvPr/>
        </p:nvSpPr>
        <p:spPr>
          <a:xfrm>
            <a:off x="7075204" y="1452391"/>
            <a:ext cx="7841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Berger+05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1FD503-D692-554F-9191-B1BDC70E419C}"/>
              </a:ext>
            </a:extLst>
          </p:cNvPr>
          <p:cNvSpPr/>
          <p:nvPr/>
        </p:nvSpPr>
        <p:spPr>
          <a:xfrm>
            <a:off x="2281971" y="3850856"/>
            <a:ext cx="7569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Tanvir+13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332A79-A9E4-7948-BFA6-A659750F84E5}"/>
              </a:ext>
            </a:extLst>
          </p:cNvPr>
          <p:cNvSpPr/>
          <p:nvPr/>
        </p:nvSpPr>
        <p:spPr>
          <a:xfrm>
            <a:off x="4676931" y="3809901"/>
            <a:ext cx="6928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Troja+19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1E5857-6423-674A-A7D0-06B6A694A552}"/>
              </a:ext>
            </a:extLst>
          </p:cNvPr>
          <p:cNvSpPr/>
          <p:nvPr/>
        </p:nvSpPr>
        <p:spPr>
          <a:xfrm>
            <a:off x="7089418" y="3809900"/>
            <a:ext cx="9188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OConnor+21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2F5045-90DA-A04F-8C03-E38CABDDB1E9}"/>
              </a:ext>
            </a:extLst>
          </p:cNvPr>
          <p:cNvSpPr/>
          <p:nvPr/>
        </p:nvSpPr>
        <p:spPr>
          <a:xfrm>
            <a:off x="9301461" y="5928533"/>
            <a:ext cx="14542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1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Fong &amp; Berger 2013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D987CF-0B53-0F4C-8D03-9905E984AE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11545">
            <a:off x="9420402" y="2696924"/>
            <a:ext cx="2374709" cy="1696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983573-00D5-BE46-9FEA-4829677C05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5705" y="2698325"/>
            <a:ext cx="588623" cy="26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30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BC215-9511-3146-BC22-31BBE283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	A candidate </a:t>
            </a:r>
            <a:r>
              <a:rPr lang="en-US" dirty="0" err="1"/>
              <a:t>kilonova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A0D5B2-8B2D-7F4F-A06C-C4301602E4F1}"/>
              </a:ext>
            </a:extLst>
          </p:cNvPr>
          <p:cNvSpPr txBox="1"/>
          <p:nvPr/>
        </p:nvSpPr>
        <p:spPr>
          <a:xfrm>
            <a:off x="5399127" y="4604377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z</a:t>
            </a:r>
            <a:r>
              <a:rPr lang="en-US" dirty="0">
                <a:solidFill>
                  <a:schemeClr val="bg1"/>
                </a:solidFill>
              </a:rPr>
              <a:t> = 0.161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9BB624-6E18-4B4A-AC35-ACBF8F82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108385-2FAC-1342-9AE4-E94EC6CDE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387" y="1302580"/>
            <a:ext cx="4933950" cy="489067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0857F5-5EF5-594A-AB04-FBDA0741447E}"/>
              </a:ext>
            </a:extLst>
          </p:cNvPr>
          <p:cNvSpPr/>
          <p:nvPr/>
        </p:nvSpPr>
        <p:spPr>
          <a:xfrm>
            <a:off x="8415337" y="5479579"/>
            <a:ext cx="1474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Tanvir+13</a:t>
            </a:r>
          </a:p>
        </p:txBody>
      </p:sp>
    </p:spTree>
    <p:extLst>
      <p:ext uri="{BB962C8B-B14F-4D97-AF65-F5344CB8AC3E}">
        <p14:creationId xmlns:p14="http://schemas.microsoft.com/office/powerpoint/2010/main" val="3708358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BC215-9511-3146-BC22-31BBE283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	A candidate </a:t>
            </a:r>
            <a:r>
              <a:rPr lang="en-US" dirty="0" err="1"/>
              <a:t>kilonova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A0D5B2-8B2D-7F4F-A06C-C4301602E4F1}"/>
              </a:ext>
            </a:extLst>
          </p:cNvPr>
          <p:cNvSpPr txBox="1"/>
          <p:nvPr/>
        </p:nvSpPr>
        <p:spPr>
          <a:xfrm>
            <a:off x="5399127" y="4604377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z</a:t>
            </a:r>
            <a:r>
              <a:rPr lang="en-US" dirty="0">
                <a:solidFill>
                  <a:schemeClr val="bg1"/>
                </a:solidFill>
              </a:rPr>
              <a:t> = 0.161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9BB624-6E18-4B4A-AC35-ACBF8F82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108385-2FAC-1342-9AE4-E94EC6CDE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387" y="1302580"/>
            <a:ext cx="4933950" cy="489067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A68227E-04CE-B045-A212-A43BBF946547}"/>
              </a:ext>
            </a:extLst>
          </p:cNvPr>
          <p:cNvSpPr/>
          <p:nvPr/>
        </p:nvSpPr>
        <p:spPr>
          <a:xfrm>
            <a:off x="6700459" y="3935895"/>
            <a:ext cx="316567" cy="27895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4F80F7-17BA-A649-AC52-C87ACB752950}"/>
              </a:ext>
            </a:extLst>
          </p:cNvPr>
          <p:cNvCxnSpPr/>
          <p:nvPr/>
        </p:nvCxnSpPr>
        <p:spPr>
          <a:xfrm flipH="1">
            <a:off x="7017026" y="3429000"/>
            <a:ext cx="934278" cy="506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A563E4A-D25A-0D4D-8B4A-DE63D9E7F2E9}"/>
              </a:ext>
            </a:extLst>
          </p:cNvPr>
          <p:cNvSpPr/>
          <p:nvPr/>
        </p:nvSpPr>
        <p:spPr>
          <a:xfrm>
            <a:off x="8415337" y="5479579"/>
            <a:ext cx="1474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Tanvir+13</a:t>
            </a:r>
          </a:p>
        </p:txBody>
      </p:sp>
    </p:spTree>
    <p:extLst>
      <p:ext uri="{BB962C8B-B14F-4D97-AF65-F5344CB8AC3E}">
        <p14:creationId xmlns:p14="http://schemas.microsoft.com/office/powerpoint/2010/main" val="3707545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65D5-F759-8646-802F-11BCD7C5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Jets from short GRBs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85F7E9-0238-1943-9DE5-FB906711E4E0}"/>
              </a:ext>
            </a:extLst>
          </p:cNvPr>
          <p:cNvCxnSpPr/>
          <p:nvPr/>
        </p:nvCxnSpPr>
        <p:spPr>
          <a:xfrm flipV="1">
            <a:off x="3027406" y="3064478"/>
            <a:ext cx="0" cy="2743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BE2E79-252D-5E49-917A-7B4F18AB164E}"/>
              </a:ext>
            </a:extLst>
          </p:cNvPr>
          <p:cNvCxnSpPr>
            <a:cxnSpLocks/>
          </p:cNvCxnSpPr>
          <p:nvPr/>
        </p:nvCxnSpPr>
        <p:spPr>
          <a:xfrm flipH="1">
            <a:off x="2557850" y="3494902"/>
            <a:ext cx="2743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FDB9092-7E2E-D34B-B026-E69838DC9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58" y="1292355"/>
            <a:ext cx="5156882" cy="48600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D3F404-9A70-B840-B90C-CAB5CBAF8EE1}"/>
              </a:ext>
            </a:extLst>
          </p:cNvPr>
          <p:cNvSpPr/>
          <p:nvPr/>
        </p:nvSpPr>
        <p:spPr>
          <a:xfrm>
            <a:off x="1818677" y="5379777"/>
            <a:ext cx="138095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>
                <a:latin typeface="Arial" panose="020B0604020202020204" pitchFamily="34" charset="0"/>
                <a:cs typeface="Arial" panose="020B0604020202020204" pitchFamily="34" charset="0"/>
              </a:rPr>
              <a:t>Troja et al. 2016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29EDA-93DE-1346-986F-386D1F533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GSSI Colloquium – March 10, 2021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220409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15002</TotalTime>
  <Words>1000</Words>
  <Application>Microsoft Macintosh PowerPoint</Application>
  <PresentationFormat>Widescreen</PresentationFormat>
  <Paragraphs>216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Helvetica</vt:lpstr>
      <vt:lpstr>Office Theme</vt:lpstr>
      <vt:lpstr>Angle matters:  studying neutron star merger from a new perspective</vt:lpstr>
      <vt:lpstr> Gamma-ray bursts</vt:lpstr>
      <vt:lpstr> Two flavors of GRBs</vt:lpstr>
      <vt:lpstr> Connection with compact binary mergers</vt:lpstr>
      <vt:lpstr> The aftermath of a NS merger</vt:lpstr>
      <vt:lpstr> First observational evidence</vt:lpstr>
      <vt:lpstr> A candidate kilonova</vt:lpstr>
      <vt:lpstr> A candidate kilonova</vt:lpstr>
      <vt:lpstr> Jets from short GRBs</vt:lpstr>
      <vt:lpstr> Jets from short GRBs</vt:lpstr>
      <vt:lpstr> Jets from short GRBs</vt:lpstr>
      <vt:lpstr> GW170817</vt:lpstr>
      <vt:lpstr> GW afterglow</vt:lpstr>
      <vt:lpstr> Jets from mergers</vt:lpstr>
      <vt:lpstr> Jets from mergers</vt:lpstr>
      <vt:lpstr> Jets from mergers</vt:lpstr>
      <vt:lpstr> Jets from mergers: choked? </vt:lpstr>
      <vt:lpstr> Evidence for a relativistic jet</vt:lpstr>
      <vt:lpstr> A structured jet seen off-axis</vt:lpstr>
      <vt:lpstr> Effects of viewing angle</vt:lpstr>
      <vt:lpstr> Search for short GRBs within 200 Mpc</vt:lpstr>
      <vt:lpstr> Future prospects </vt:lpstr>
      <vt:lpstr> The kilonova AT2017gfo</vt:lpstr>
      <vt:lpstr> A blue kilonova in GRB150101B</vt:lpstr>
      <vt:lpstr> A kilonova in GRB160821B</vt:lpstr>
      <vt:lpstr> A luminous kilonova in GRB200522A? </vt:lpstr>
      <vt:lpstr> A luminous kilonova in GRB200522A? </vt:lpstr>
      <vt:lpstr> A luminous kilonova in GRB200522A? </vt:lpstr>
      <vt:lpstr> Ejecta morphology</vt:lpstr>
      <vt:lpstr> Ejecta morphology</vt:lpstr>
      <vt:lpstr> Merger dynamics</vt:lpstr>
      <vt:lpstr> Merger dynamics</vt:lpstr>
      <vt:lpstr> Merger dynamics</vt:lpstr>
      <vt:lpstr> Non-thermal emission from kilonova ejecta</vt:lpstr>
      <vt:lpstr> Radio search for kilonova afterglows</vt:lpstr>
      <vt:lpstr>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Electromagnetic emission from GW sources</dc:title>
  <dc:creator>Eleonora Troja</dc:creator>
  <cp:lastModifiedBy>Eleonora Troja</cp:lastModifiedBy>
  <cp:revision>285</cp:revision>
  <cp:lastPrinted>2021-03-15T13:13:17Z</cp:lastPrinted>
  <dcterms:created xsi:type="dcterms:W3CDTF">2019-04-23T22:04:01Z</dcterms:created>
  <dcterms:modified xsi:type="dcterms:W3CDTF">2021-03-15T13:13:22Z</dcterms:modified>
</cp:coreProperties>
</file>