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56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0" r:id="rId3"/>
    <p:sldId id="269" r:id="rId4"/>
    <p:sldId id="273" r:id="rId5"/>
    <p:sldId id="265" r:id="rId6"/>
    <p:sldId id="271" r:id="rId7"/>
    <p:sldId id="288" r:id="rId8"/>
    <p:sldId id="274" r:id="rId9"/>
    <p:sldId id="285" r:id="rId10"/>
    <p:sldId id="286" r:id="rId11"/>
    <p:sldId id="272" r:id="rId12"/>
    <p:sldId id="284" r:id="rId13"/>
    <p:sldId id="276" r:id="rId14"/>
    <p:sldId id="287" r:id="rId15"/>
    <p:sldId id="260" r:id="rId16"/>
    <p:sldId id="282" r:id="rId17"/>
    <p:sldId id="283" r:id="rId18"/>
  </p:sldIdLst>
  <p:sldSz cx="18288000" cy="10287000"/>
  <p:notesSz cx="6858000" cy="9144000"/>
  <p:defaultTextStyle>
    <a:defPPr>
      <a:defRPr lang="it-IT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6E6"/>
    <a:srgbClr val="F084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2" autoAdjust="0"/>
    <p:restoredTop sz="94660" autoAdjust="0"/>
  </p:normalViewPr>
  <p:slideViewPr>
    <p:cSldViewPr snapToGrid="0" showGuides="1">
      <p:cViewPr varScale="1">
        <p:scale>
          <a:sx n="57" d="100"/>
          <a:sy n="57" d="100"/>
        </p:scale>
        <p:origin x="547" y="72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09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A2A70-192C-499F-85B1-8F3B498F1182}" type="datetimeFigureOut">
              <a:rPr lang="it-IT" smtClean="0"/>
              <a:t>20/02/2020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359F8-B6B9-45AB-B8DA-A58C95F167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89892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E1257-5903-46D8-8DC4-9FAC2F405391}" type="datetimeFigureOut">
              <a:rPr lang="it-IT" smtClean="0"/>
              <a:t>20/02/2020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2893A-A6F5-45D3-89CA-F76763734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931816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7821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2954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6653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9530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2960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0269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920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4704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GW group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Science Fair 2020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7955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GW group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Science Fair 2020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3936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GW group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Science Fair 2020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413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 userDrawn="1"/>
        </p:nvSpPr>
        <p:spPr>
          <a:xfrm>
            <a:off x="1398802" y="1109663"/>
            <a:ext cx="15490396" cy="628650"/>
          </a:xfrm>
          <a:prstGeom prst="rect">
            <a:avLst/>
          </a:prstGeom>
        </p:spPr>
        <p:txBody>
          <a:bodyPr lIns="163096" tIns="81548" rIns="163096" bIns="81548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325" dirty="0">
              <a:solidFill>
                <a:srgbClr val="797979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1398802" y="1109663"/>
            <a:ext cx="15490396" cy="628650"/>
          </a:xfrm>
          <a:prstGeom prst="rect">
            <a:avLst/>
          </a:prstGeom>
        </p:spPr>
        <p:txBody>
          <a:bodyPr lIns="163096" tIns="81548" rIns="163096" bIns="81548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325" dirty="0">
              <a:solidFill>
                <a:srgbClr val="797979"/>
              </a:solidFill>
            </a:endParaRPr>
          </a:p>
        </p:txBody>
      </p:sp>
      <p:sp>
        <p:nvSpPr>
          <p:cNvPr id="13" name="Rectangle 14"/>
          <p:cNvSpPr/>
          <p:nvPr userDrawn="1"/>
        </p:nvSpPr>
        <p:spPr>
          <a:xfrm>
            <a:off x="0" y="9307116"/>
            <a:ext cx="18288000" cy="979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5474">
              <a:defRPr/>
            </a:pPr>
            <a:endParaRPr lang="en-US" sz="3225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467918" y="3094959"/>
            <a:ext cx="2986890" cy="2987278"/>
          </a:xfrm>
          <a:ln>
            <a:noFill/>
          </a:ln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31016" y="3094959"/>
            <a:ext cx="2986890" cy="2987278"/>
          </a:xfrm>
          <a:ln>
            <a:noFill/>
          </a:ln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437749" y="3094959"/>
            <a:ext cx="2986890" cy="2987278"/>
          </a:xfrm>
          <a:ln>
            <a:noFill/>
          </a:ln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944141" y="3094959"/>
            <a:ext cx="2986890" cy="2987278"/>
          </a:xfrm>
          <a:ln>
            <a:noFill/>
          </a:ln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371600" y="425828"/>
            <a:ext cx="15544800" cy="850139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389507" y="1074788"/>
            <a:ext cx="15489937" cy="806911"/>
          </a:xfrm>
        </p:spPr>
        <p:txBody>
          <a:bodyPr>
            <a:noAutofit/>
          </a:bodyPr>
          <a:lstStyle>
            <a:lvl1pPr>
              <a:defRPr sz="2325"/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163B726-A2F5-4718-AF76-EBCF755C3E29}" type="slidenum">
              <a:rPr lang="en-US" altLang="it-IT">
                <a:solidFill>
                  <a:prstClr val="white"/>
                </a:solidFill>
              </a:rPr>
              <a:pPr/>
              <a:t>‹N›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79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GW group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Science Fair 2020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AB01-24CE-4E51-A10A-493AD41EC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7485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335222" y="1189099"/>
            <a:ext cx="3617556" cy="3618029"/>
          </a:xfrm>
          <a:prstGeom prst="ellipse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568852" y="5107210"/>
            <a:ext cx="11150296" cy="892817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743200" y="6478673"/>
            <a:ext cx="12801600" cy="2092920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C80FC534-DF98-4DEB-87B1-D550CBED3956}" type="slidenum">
              <a:rPr lang="en-US" altLang="it-IT">
                <a:solidFill>
                  <a:prstClr val="white"/>
                </a:solidFill>
              </a:rPr>
              <a:pPr/>
              <a:t>‹N›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17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1699938" cy="10287000"/>
          </a:xfrm>
        </p:spPr>
        <p:txBody>
          <a:bodyPr rtlCol="0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09562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549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 w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 userDrawn="1"/>
        </p:nvSpPr>
        <p:spPr>
          <a:xfrm>
            <a:off x="1398802" y="1109663"/>
            <a:ext cx="15490396" cy="628650"/>
          </a:xfrm>
          <a:prstGeom prst="rect">
            <a:avLst/>
          </a:prstGeom>
        </p:spPr>
        <p:txBody>
          <a:bodyPr lIns="163096" tIns="81548" rIns="163096" bIns="81548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325" dirty="0">
              <a:solidFill>
                <a:srgbClr val="797979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 userDrawn="1"/>
        </p:nvSpPr>
        <p:spPr>
          <a:xfrm>
            <a:off x="1398802" y="1109663"/>
            <a:ext cx="15490396" cy="628650"/>
          </a:xfrm>
          <a:prstGeom prst="rect">
            <a:avLst/>
          </a:prstGeom>
        </p:spPr>
        <p:txBody>
          <a:bodyPr lIns="163096" tIns="81548" rIns="163096" bIns="81548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325" dirty="0">
              <a:solidFill>
                <a:srgbClr val="797979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371600" y="425828"/>
            <a:ext cx="15544800" cy="850139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389507" y="1074788"/>
            <a:ext cx="15489937" cy="806911"/>
          </a:xfrm>
        </p:spPr>
        <p:txBody>
          <a:bodyPr>
            <a:noAutofit/>
          </a:bodyPr>
          <a:lstStyle>
            <a:lvl1pPr>
              <a:defRPr sz="2325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280D951-DC15-4F5B-8696-7D40CE265DAE}" type="slidenum">
              <a:rPr lang="en-US" altLang="it-IT">
                <a:solidFill>
                  <a:prstClr val="white"/>
                </a:solidFill>
              </a:rPr>
              <a:pPr/>
              <a:t>‹N›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990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 No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 userDrawn="1"/>
        </p:nvSpPr>
        <p:spPr>
          <a:xfrm>
            <a:off x="1398802" y="1109663"/>
            <a:ext cx="15490396" cy="628650"/>
          </a:xfrm>
          <a:prstGeom prst="rect">
            <a:avLst/>
          </a:prstGeom>
        </p:spPr>
        <p:txBody>
          <a:bodyPr lIns="163096" tIns="81548" rIns="163096" bIns="81548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325" dirty="0">
              <a:solidFill>
                <a:srgbClr val="797979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 userDrawn="1"/>
        </p:nvSpPr>
        <p:spPr>
          <a:xfrm>
            <a:off x="1398802" y="1109663"/>
            <a:ext cx="15490396" cy="628650"/>
          </a:xfrm>
          <a:prstGeom prst="rect">
            <a:avLst/>
          </a:prstGeom>
        </p:spPr>
        <p:txBody>
          <a:bodyPr lIns="163096" tIns="81548" rIns="163096" bIns="81548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325" dirty="0">
              <a:solidFill>
                <a:srgbClr val="797979"/>
              </a:solidFill>
            </a:endParaRPr>
          </a:p>
        </p:txBody>
      </p:sp>
      <p:sp>
        <p:nvSpPr>
          <p:cNvPr id="6" name="Rectangle 14"/>
          <p:cNvSpPr/>
          <p:nvPr userDrawn="1"/>
        </p:nvSpPr>
        <p:spPr>
          <a:xfrm>
            <a:off x="0" y="9307116"/>
            <a:ext cx="18288000" cy="979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5474">
              <a:defRPr/>
            </a:pPr>
            <a:endParaRPr lang="en-US" sz="3225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371600" y="425828"/>
            <a:ext cx="15544800" cy="850139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389507" y="1074788"/>
            <a:ext cx="15489937" cy="806911"/>
          </a:xfrm>
        </p:spPr>
        <p:txBody>
          <a:bodyPr>
            <a:noAutofit/>
          </a:bodyPr>
          <a:lstStyle>
            <a:lvl1pPr>
              <a:defRPr sz="2325"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525267-6649-41D2-89A5-4B90950FD923}" type="slidenum">
              <a:rPr lang="en-US" altLang="it-IT">
                <a:solidFill>
                  <a:prstClr val="white"/>
                </a:solidFill>
              </a:rPr>
              <a:pPr/>
              <a:t>‹N›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22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 userDrawn="1"/>
        </p:nvSpPr>
        <p:spPr>
          <a:xfrm>
            <a:off x="1398802" y="1109663"/>
            <a:ext cx="15490396" cy="628650"/>
          </a:xfrm>
          <a:prstGeom prst="rect">
            <a:avLst/>
          </a:prstGeom>
        </p:spPr>
        <p:txBody>
          <a:bodyPr lIns="163096" tIns="81548" rIns="163096" bIns="81548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325" dirty="0">
              <a:solidFill>
                <a:srgbClr val="797979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 userDrawn="1"/>
        </p:nvSpPr>
        <p:spPr>
          <a:xfrm>
            <a:off x="1398802" y="1109663"/>
            <a:ext cx="15490396" cy="628650"/>
          </a:xfrm>
          <a:prstGeom prst="rect">
            <a:avLst/>
          </a:prstGeom>
        </p:spPr>
        <p:txBody>
          <a:bodyPr lIns="163096" tIns="81548" rIns="163096" bIns="81548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325" dirty="0">
              <a:solidFill>
                <a:srgbClr val="797979"/>
              </a:solidFill>
            </a:endParaRPr>
          </a:p>
        </p:txBody>
      </p:sp>
      <p:sp>
        <p:nvSpPr>
          <p:cNvPr id="6" name="Rectangle 14"/>
          <p:cNvSpPr/>
          <p:nvPr userDrawn="1"/>
        </p:nvSpPr>
        <p:spPr>
          <a:xfrm>
            <a:off x="0" y="9307116"/>
            <a:ext cx="18288000" cy="979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5474">
              <a:defRPr/>
            </a:pPr>
            <a:endParaRPr lang="en-US" sz="3225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398802" y="1981200"/>
            <a:ext cx="3667838" cy="6494096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20069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GW group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Science Fair 2020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054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2717373" y="2585346"/>
            <a:ext cx="3536950" cy="3533776"/>
          </a:xfrm>
          <a:prstGeom prst="ellipse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7373103" y="2585346"/>
            <a:ext cx="3536950" cy="3533776"/>
          </a:xfrm>
          <a:prstGeom prst="ellipse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2028834" y="2585346"/>
            <a:ext cx="3536950" cy="3533776"/>
          </a:xfrm>
          <a:prstGeom prst="ellipse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5112232" y="5754303"/>
            <a:ext cx="3536950" cy="3533776"/>
          </a:xfrm>
          <a:prstGeom prst="ellipse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9767961" y="5754303"/>
            <a:ext cx="3536950" cy="3533776"/>
          </a:xfrm>
          <a:prstGeom prst="ellipse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07E1380F-BEE3-45A1-BAB5-506D320A04A0}" type="slidenum">
              <a:rPr lang="en-US" altLang="it-IT">
                <a:solidFill>
                  <a:prstClr val="white"/>
                </a:solidFill>
              </a:rPr>
              <a:pPr/>
              <a:t>‹N›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630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104610" y="2641054"/>
            <a:ext cx="4572000" cy="4572000"/>
          </a:xfrm>
        </p:spPr>
        <p:txBody>
          <a:bodyPr rtlCol="0">
            <a:normAutofit/>
          </a:bodyPr>
          <a:lstStyle>
            <a:lvl1pPr>
              <a:defRPr sz="2100"/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934004" y="2667052"/>
            <a:ext cx="4572000" cy="4572000"/>
          </a:xfrm>
        </p:spPr>
        <p:txBody>
          <a:bodyPr rtlCol="0">
            <a:normAutofit/>
          </a:bodyPr>
          <a:lstStyle>
            <a:lvl1pPr>
              <a:defRPr sz="2100"/>
            </a:lvl1pPr>
          </a:lstStyle>
          <a:p>
            <a:pPr lvl="0"/>
            <a:endParaRPr lang="en-US" noProof="0" dirty="0"/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12282886" y="2667052"/>
            <a:ext cx="4572000" cy="4572000"/>
          </a:xfrm>
        </p:spPr>
        <p:txBody>
          <a:bodyPr rtlCol="0">
            <a:normAutofit/>
          </a:bodyPr>
          <a:lstStyle>
            <a:lvl1pPr>
              <a:defRPr sz="2100"/>
            </a:lvl1pPr>
          </a:lstStyle>
          <a:p>
            <a:pPr lvl="0"/>
            <a:endParaRPr lang="en-US" noProof="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37FC5014-0E34-444E-A17E-0CC7A095AC7D}" type="slidenum">
              <a:rPr lang="en-US" altLang="it-IT">
                <a:solidFill>
                  <a:prstClr val="white"/>
                </a:solidFill>
              </a:rPr>
              <a:pPr/>
              <a:t>‹N›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21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0882297" y="2840175"/>
            <a:ext cx="2928300" cy="5368672"/>
          </a:xfrm>
        </p:spPr>
        <p:txBody>
          <a:bodyPr rtlCol="0">
            <a:normAutofit/>
          </a:bodyPr>
          <a:lstStyle>
            <a:lvl1pPr>
              <a:defRPr sz="2100"/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7784687" y="2840175"/>
            <a:ext cx="2928300" cy="5368672"/>
          </a:xfrm>
        </p:spPr>
        <p:txBody>
          <a:bodyPr rtlCol="0">
            <a:normAutofit/>
          </a:bodyPr>
          <a:lstStyle>
            <a:lvl1pPr>
              <a:defRPr sz="2100"/>
            </a:lvl1pPr>
          </a:lstStyle>
          <a:p>
            <a:pPr lvl="0"/>
            <a:endParaRPr lang="en-US" noProof="0" dirty="0"/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13988004" y="2840175"/>
            <a:ext cx="2928300" cy="5368672"/>
          </a:xfrm>
        </p:spPr>
        <p:txBody>
          <a:bodyPr rtlCol="0">
            <a:normAutofit/>
          </a:bodyPr>
          <a:lstStyle>
            <a:lvl1pPr>
              <a:defRPr sz="2100"/>
            </a:lvl1pPr>
          </a:lstStyle>
          <a:p>
            <a:pPr lvl="0"/>
            <a:endParaRPr lang="en-US" noProof="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F10E6DC2-6F8B-483A-BBB2-6BBE243FCE45}" type="slidenum">
              <a:rPr lang="en-US" altLang="it-IT">
                <a:solidFill>
                  <a:prstClr val="white"/>
                </a:solidFill>
              </a:rPr>
              <a:pPr/>
              <a:t>‹N›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3589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Project S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754911" y="2780141"/>
            <a:ext cx="4411336" cy="5832772"/>
          </a:xfrm>
        </p:spPr>
        <p:txBody>
          <a:bodyPr rtlCol="0">
            <a:normAutofit/>
          </a:bodyPr>
          <a:lstStyle>
            <a:lvl1pPr>
              <a:defRPr sz="2100"/>
            </a:lvl1pPr>
          </a:lstStyle>
          <a:p>
            <a:pPr lvl="0"/>
            <a:endParaRPr lang="en-US" noProof="0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31463326-A0E1-43C5-9236-E3324EE8782A}" type="slidenum">
              <a:rPr lang="en-US" altLang="it-IT">
                <a:solidFill>
                  <a:prstClr val="white"/>
                </a:solidFill>
              </a:rPr>
              <a:pPr/>
              <a:t>‹N›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049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2318064" y="2780141"/>
            <a:ext cx="4411336" cy="5832772"/>
          </a:xfrm>
        </p:spPr>
        <p:txBody>
          <a:bodyPr rtlCol="0">
            <a:normAutofit/>
          </a:bodyPr>
          <a:lstStyle>
            <a:lvl1pPr>
              <a:defRPr sz="2100"/>
            </a:lvl1pPr>
          </a:lstStyle>
          <a:p>
            <a:pPr lvl="0"/>
            <a:endParaRPr lang="en-US" noProof="0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FDE71149-6D00-4070-87E9-A40E9D9327FE}" type="slidenum">
              <a:rPr lang="en-US" altLang="it-IT">
                <a:solidFill>
                  <a:prstClr val="white"/>
                </a:solidFill>
              </a:rPr>
              <a:pPr/>
              <a:t>‹N›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7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6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7576032" y="3179593"/>
            <a:ext cx="3135834" cy="5500236"/>
          </a:xfrm>
        </p:spPr>
        <p:txBody>
          <a:bodyPr rtlCol="0">
            <a:normAutofit/>
          </a:bodyPr>
          <a:lstStyle>
            <a:lvl1pPr>
              <a:defRPr sz="2100"/>
            </a:lvl1pPr>
          </a:lstStyle>
          <a:p>
            <a:pPr lvl="0"/>
            <a:endParaRPr lang="en-US" noProof="0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B60A4CBC-7A51-4D98-90EC-D377625D6884}" type="slidenum">
              <a:rPr lang="en-US" altLang="it-IT">
                <a:solidFill>
                  <a:prstClr val="white"/>
                </a:solidFill>
              </a:rPr>
              <a:pPr/>
              <a:t>‹N›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215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493741" y="3179593"/>
            <a:ext cx="5238285" cy="7296805"/>
          </a:xfrm>
        </p:spPr>
        <p:txBody>
          <a:bodyPr rtlCol="0">
            <a:normAutofit/>
          </a:bodyPr>
          <a:lstStyle>
            <a:lvl1pPr>
              <a:defRPr sz="2100"/>
            </a:lvl1pPr>
          </a:lstStyle>
          <a:p>
            <a:pPr lvl="0"/>
            <a:endParaRPr lang="en-US" noProof="0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1B4AB433-FBC6-46C2-BDDB-3A41FAA9A769}" type="slidenum">
              <a:rPr lang="en-US" altLang="it-IT">
                <a:solidFill>
                  <a:prstClr val="white"/>
                </a:solidFill>
              </a:rPr>
              <a:pPr/>
              <a:t>‹N›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85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161873" y="2834879"/>
            <a:ext cx="5938064" cy="3740944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74069E90-7AD6-4C8B-9FF0-A5B8C2BEA775}" type="slidenum">
              <a:rPr lang="en-US" altLang="it-IT">
                <a:solidFill>
                  <a:prstClr val="white"/>
                </a:solidFill>
              </a:rPr>
              <a:pPr/>
              <a:t>‹N›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130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57111" y="2812258"/>
            <a:ext cx="5938064" cy="3283742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BB1B51DA-DFCD-4CD3-A75A-B55FE37EEFCF}" type="slidenum">
              <a:rPr lang="en-US" altLang="it-IT">
                <a:solidFill>
                  <a:prstClr val="white"/>
                </a:solidFill>
              </a:rPr>
              <a:pPr/>
              <a:t>‹N›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41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2489227"/>
            <a:ext cx="18288000" cy="4438334"/>
          </a:xfr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FCAC5C8B-10A8-4E25-9765-76F95A881C9D}" type="slidenum">
              <a:rPr lang="en-US" altLang="it-IT">
                <a:solidFill>
                  <a:prstClr val="white"/>
                </a:solidFill>
              </a:rPr>
              <a:pPr/>
              <a:t>‹N›</a:t>
            </a:fld>
            <a:endParaRPr lang="en-US" alt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889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GW group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Science Fair 2020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735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GW group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Science Fair 2020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7705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GW group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Science Fair 2020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549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GW group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Science Fair 2020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394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GW group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Science Fair 2020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439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GW group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Science Fair 2020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593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GW group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Science Fair 2020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1147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GW group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Science Fair 2020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322729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CE915-61D7-4DAE-8AB8-633F2F8EA4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902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9" r:id="rId12"/>
    <p:sldLayoutId id="2147483672" r:id="rId13"/>
    <p:sldLayoutId id="2147483687" r:id="rId14"/>
    <p:sldLayoutId id="2147483689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</p:sldLayoutIdLst>
  <p:hf hd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2.jpeg"/><Relationship Id="rId3" Type="http://schemas.openxmlformats.org/officeDocument/2006/relationships/image" Target="../media/image32.jp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9687634" y="3723198"/>
            <a:ext cx="6974007" cy="2088107"/>
          </a:xfrm>
        </p:spPr>
        <p:txBody>
          <a:bodyPr>
            <a:noAutofit/>
          </a:bodyPr>
          <a:lstStyle/>
          <a:p>
            <a:pPr algn="l"/>
            <a:r>
              <a:rPr lang="it-IT" sz="7200" dirty="0" err="1">
                <a:latin typeface="Helvetica" panose="020B0604020202030204" pitchFamily="34" charset="0"/>
              </a:rPr>
              <a:t>Gravitational</a:t>
            </a:r>
            <a:r>
              <a:rPr lang="it-IT" sz="7200" dirty="0">
                <a:latin typeface="Helvetica" panose="020B0604020202030204" pitchFamily="34" charset="0"/>
              </a:rPr>
              <a:t> </a:t>
            </a:r>
            <a:r>
              <a:rPr lang="it-IT" sz="7200" dirty="0" err="1">
                <a:latin typeface="Helvetica" panose="020B0604020202030204" pitchFamily="34" charset="0"/>
              </a:rPr>
              <a:t>Wave</a:t>
            </a:r>
            <a:r>
              <a:rPr lang="it-IT" sz="7200" dirty="0">
                <a:latin typeface="Helvetica" panose="020B0604020202030204" pitchFamily="34" charset="0"/>
              </a:rPr>
              <a:t> group</a:t>
            </a:r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9687634" y="6099093"/>
            <a:ext cx="6974007" cy="547367"/>
          </a:xfrm>
        </p:spPr>
        <p:txBody>
          <a:bodyPr>
            <a:normAutofit/>
          </a:bodyPr>
          <a:lstStyle/>
          <a:p>
            <a:pPr algn="l"/>
            <a:r>
              <a:rPr lang="it-IT" sz="2800" i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</a:rPr>
              <a:t>Science Fair 2020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9687634" y="7016131"/>
            <a:ext cx="6974007" cy="111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087444">
              <a:buFont typeface="Arial"/>
              <a:buNone/>
              <a:defRPr/>
            </a:pPr>
            <a:r>
              <a:rPr lang="en-US" sz="2800" dirty="0"/>
              <a:t>GSSI, L’Aquila 2020</a:t>
            </a:r>
          </a:p>
        </p:txBody>
      </p:sp>
    </p:spTree>
    <p:extLst>
      <p:ext uri="{BB962C8B-B14F-4D97-AF65-F5344CB8AC3E}">
        <p14:creationId xmlns:p14="http://schemas.microsoft.com/office/powerpoint/2010/main" val="289862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5D6C30-4006-41D1-9A7C-1062E001A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GW group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0B2D72-217B-48F8-AD23-0E491334E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Fair 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494EF4-11E1-432E-8737-13553550E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CE915-61D7-4DAE-8AB8-633F2F8EA471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he Physics of γ-ray bursts">
            <a:extLst>
              <a:ext uri="{FF2B5EF4-FFF2-40B4-BE49-F238E27FC236}">
                <a16:creationId xmlns:a16="http://schemas.microsoft.com/office/drawing/2014/main" id="{FDA5ABC0-A9EF-48FB-9D5F-C756318144CB}"/>
              </a:ext>
            </a:extLst>
          </p:cNvPr>
          <p:cNvSpPr txBox="1"/>
          <p:nvPr/>
        </p:nvSpPr>
        <p:spPr>
          <a:xfrm>
            <a:off x="1540944" y="-42823"/>
            <a:ext cx="16163942" cy="84686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7" tIns="53577" rIns="53577" bIns="53577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sz="4800" dirty="0">
                <a:solidFill>
                  <a:schemeClr val="accent2"/>
                </a:solidFill>
              </a:rPr>
              <a:t>the Physics of γ-ray bursts and the multi-messenger astrophysics</a:t>
            </a:r>
          </a:p>
        </p:txBody>
      </p:sp>
      <p:pic>
        <p:nvPicPr>
          <p:cNvPr id="19" name="Screenshot 2019-12-05 at 00.30.14.png" descr="Screenshot 2019-12-05 at 00.30.14.png">
            <a:extLst>
              <a:ext uri="{FF2B5EF4-FFF2-40B4-BE49-F238E27FC236}">
                <a16:creationId xmlns:a16="http://schemas.microsoft.com/office/drawing/2014/main" id="{4CBB0977-B9B2-44FE-BB5F-8A39F9E03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555" y="1254096"/>
            <a:ext cx="4320312" cy="4791287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Rectangle">
            <a:extLst>
              <a:ext uri="{FF2B5EF4-FFF2-40B4-BE49-F238E27FC236}">
                <a16:creationId xmlns:a16="http://schemas.microsoft.com/office/drawing/2014/main" id="{C39BFC2B-164C-4B4C-8208-428AEA208D9B}"/>
              </a:ext>
            </a:extLst>
          </p:cNvPr>
          <p:cNvSpPr/>
          <p:nvPr/>
        </p:nvSpPr>
        <p:spPr>
          <a:xfrm>
            <a:off x="7040438" y="4847506"/>
            <a:ext cx="2079676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" name="compact objects merger                 and  death of massive stars">
            <a:extLst>
              <a:ext uri="{FF2B5EF4-FFF2-40B4-BE49-F238E27FC236}">
                <a16:creationId xmlns:a16="http://schemas.microsoft.com/office/drawing/2014/main" id="{128D749A-C2D5-4E1B-BE2E-6FFB2F708A4E}"/>
              </a:ext>
            </a:extLst>
          </p:cNvPr>
          <p:cNvSpPr txBox="1"/>
          <p:nvPr/>
        </p:nvSpPr>
        <p:spPr>
          <a:xfrm>
            <a:off x="7643372" y="6424929"/>
            <a:ext cx="3959087" cy="1272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compact objects merger </a:t>
            </a:r>
            <a:br/>
            <a:r>
              <a:t>               and </a:t>
            </a:r>
            <a:br/>
            <a:r>
              <a:t>death of massive stars </a:t>
            </a:r>
          </a:p>
        </p:txBody>
      </p:sp>
      <p:sp>
        <p:nvSpPr>
          <p:cNvPr id="22" name="Electromagnetic emission">
            <a:extLst>
              <a:ext uri="{FF2B5EF4-FFF2-40B4-BE49-F238E27FC236}">
                <a16:creationId xmlns:a16="http://schemas.microsoft.com/office/drawing/2014/main" id="{45E15D38-40AC-48F0-A63D-774CEF8B1CB9}"/>
              </a:ext>
            </a:extLst>
          </p:cNvPr>
          <p:cNvSpPr txBox="1"/>
          <p:nvPr/>
        </p:nvSpPr>
        <p:spPr>
          <a:xfrm>
            <a:off x="13107443" y="1662429"/>
            <a:ext cx="4203537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600"/>
                </a:solidFill>
              </a:defRPr>
            </a:lvl1pPr>
          </a:lstStyle>
          <a:p>
            <a:r>
              <a:t>Electromagnetic emission</a:t>
            </a:r>
          </a:p>
        </p:txBody>
      </p:sp>
      <p:sp>
        <p:nvSpPr>
          <p:cNvPr id="23" name="GW emission">
            <a:extLst>
              <a:ext uri="{FF2B5EF4-FFF2-40B4-BE49-F238E27FC236}">
                <a16:creationId xmlns:a16="http://schemas.microsoft.com/office/drawing/2014/main" id="{E1EE43EA-609A-4258-9B51-B0F29B4E1CD3}"/>
              </a:ext>
            </a:extLst>
          </p:cNvPr>
          <p:cNvSpPr txBox="1"/>
          <p:nvPr/>
        </p:nvSpPr>
        <p:spPr>
          <a:xfrm>
            <a:off x="2025208" y="1497330"/>
            <a:ext cx="2128892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chemeClr val="accent1">
                    <a:satOff val="-19091"/>
                    <a:lumOff val="-11921"/>
                  </a:schemeClr>
                </a:solidFill>
              </a:defRPr>
            </a:lvl1pPr>
          </a:lstStyle>
          <a:p>
            <a:r>
              <a:t>GW emission</a:t>
            </a:r>
          </a:p>
        </p:txBody>
      </p:sp>
      <p:pic>
        <p:nvPicPr>
          <p:cNvPr id="24" name="figure1.png" descr="figure1.png">
            <a:extLst>
              <a:ext uri="{FF2B5EF4-FFF2-40B4-BE49-F238E27FC236}">
                <a16:creationId xmlns:a16="http://schemas.microsoft.com/office/drawing/2014/main" id="{94B977BD-1442-4306-9917-D95000EFD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56" y="1987947"/>
            <a:ext cx="5024690" cy="543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F1.large.jpg" descr="F1.large.jpg">
            <a:extLst>
              <a:ext uri="{FF2B5EF4-FFF2-40B4-BE49-F238E27FC236}">
                <a16:creationId xmlns:a16="http://schemas.microsoft.com/office/drawing/2014/main" id="{CC875828-9BB7-49CC-A455-93F623F70F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6592" y="2504126"/>
            <a:ext cx="2534959" cy="2414152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In few seconds more energy released  then emitted by Sun in 10 billion years!">
            <a:extLst>
              <a:ext uri="{FF2B5EF4-FFF2-40B4-BE49-F238E27FC236}">
                <a16:creationId xmlns:a16="http://schemas.microsoft.com/office/drawing/2014/main" id="{0098BF8C-71E1-4FDE-B596-E9495CCD85CD}"/>
              </a:ext>
            </a:extLst>
          </p:cNvPr>
          <p:cNvSpPr txBox="1"/>
          <p:nvPr/>
        </p:nvSpPr>
        <p:spPr>
          <a:xfrm>
            <a:off x="11588132" y="5193036"/>
            <a:ext cx="6734920" cy="919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7" tIns="53577" rIns="53577" bIns="53577" anchor="ctr">
            <a:spAutoFit/>
          </a:bodyPr>
          <a:lstStyle/>
          <a:p>
            <a:pPr>
              <a:defRPr sz="2800" b="1">
                <a:solidFill>
                  <a:srgbClr val="B51600"/>
                </a:solidFill>
              </a:defRPr>
            </a:pPr>
            <a:r>
              <a:t>In few seconds more energy released </a:t>
            </a:r>
            <a:br/>
            <a:r>
              <a:t>then emitted by Sun in 10 billion years!</a:t>
            </a:r>
          </a:p>
        </p:txBody>
      </p:sp>
      <p:sp>
        <p:nvSpPr>
          <p:cNvPr id="27" name="How the jets are launched?  What is in the jet?  How the jet is dissipated?   What does radiate?">
            <a:extLst>
              <a:ext uri="{FF2B5EF4-FFF2-40B4-BE49-F238E27FC236}">
                <a16:creationId xmlns:a16="http://schemas.microsoft.com/office/drawing/2014/main" id="{63870181-990A-4272-835F-5642FC672B8C}"/>
              </a:ext>
            </a:extLst>
          </p:cNvPr>
          <p:cNvSpPr txBox="1"/>
          <p:nvPr/>
        </p:nvSpPr>
        <p:spPr>
          <a:xfrm>
            <a:off x="12786169" y="6387751"/>
            <a:ext cx="4675808" cy="1732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7" tIns="53577" rIns="53577" bIns="53577" anchor="ctr">
            <a:spAutoFit/>
          </a:bodyPr>
          <a:lstStyle/>
          <a:p>
            <a:pPr>
              <a:defRPr sz="2800" b="1">
                <a:solidFill>
                  <a:srgbClr val="004D80"/>
                </a:solidFill>
              </a:defRPr>
            </a:pPr>
            <a:r>
              <a:t>How the jets are launched?</a:t>
            </a:r>
            <a:br/>
            <a:r>
              <a:rPr>
                <a:solidFill>
                  <a:srgbClr val="027001"/>
                </a:solidFill>
              </a:rPr>
              <a:t>What is in the jet?</a:t>
            </a:r>
            <a:br>
              <a:rPr>
                <a:solidFill>
                  <a:srgbClr val="027001"/>
                </a:solidFill>
              </a:rPr>
            </a:br>
            <a:r>
              <a:rPr>
                <a:solidFill>
                  <a:srgbClr val="99195E"/>
                </a:solidFill>
              </a:rPr>
              <a:t>How the jet is dissipated?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17C76"/>
                </a:solidFill>
              </a:rPr>
              <a:t>What does radiate? </a:t>
            </a:r>
          </a:p>
        </p:txBody>
      </p:sp>
      <p:sp>
        <p:nvSpPr>
          <p:cNvPr id="28" name="First joint Gravitational Wave and GRB detection">
            <a:extLst>
              <a:ext uri="{FF2B5EF4-FFF2-40B4-BE49-F238E27FC236}">
                <a16:creationId xmlns:a16="http://schemas.microsoft.com/office/drawing/2014/main" id="{38E7C9C7-2DB3-4DA2-A9AD-DF52C9022785}"/>
              </a:ext>
            </a:extLst>
          </p:cNvPr>
          <p:cNvSpPr txBox="1"/>
          <p:nvPr/>
        </p:nvSpPr>
        <p:spPr>
          <a:xfrm>
            <a:off x="214084" y="7560072"/>
            <a:ext cx="6194835" cy="424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7" tIns="53577" rIns="53577" bIns="53577" anchor="ctr">
            <a:spAutoFit/>
          </a:bodyPr>
          <a:lstStyle>
            <a:lvl1pPr>
              <a:defRPr sz="2100" b="1">
                <a:solidFill>
                  <a:srgbClr val="B51600"/>
                </a:solidFill>
              </a:defRPr>
            </a:lvl1pPr>
          </a:lstStyle>
          <a:p>
            <a:r>
              <a:t>First joint Gravitational Wave and GRB detection</a:t>
            </a:r>
          </a:p>
        </p:txBody>
      </p:sp>
      <p:sp>
        <p:nvSpPr>
          <p:cNvPr id="29" name="Macronova from NS-NS merger…">
            <a:extLst>
              <a:ext uri="{FF2B5EF4-FFF2-40B4-BE49-F238E27FC236}">
                <a16:creationId xmlns:a16="http://schemas.microsoft.com/office/drawing/2014/main" id="{D9005111-EFEE-44EE-B52C-B33D84F083F7}"/>
              </a:ext>
            </a:extLst>
          </p:cNvPr>
          <p:cNvSpPr txBox="1"/>
          <p:nvPr/>
        </p:nvSpPr>
        <p:spPr>
          <a:xfrm>
            <a:off x="487124" y="8117280"/>
            <a:ext cx="4850483" cy="1326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7" tIns="53577" rIns="53577" bIns="53577" anchor="ctr">
            <a:spAutoFit/>
          </a:bodyPr>
          <a:lstStyle/>
          <a:p>
            <a:pPr>
              <a:defRPr sz="2800" b="1">
                <a:solidFill>
                  <a:srgbClr val="99195E"/>
                </a:solidFill>
              </a:defRPr>
            </a:pPr>
            <a:r>
              <a:t>Kilonova from NS-NS merger</a:t>
            </a:r>
          </a:p>
          <a:p>
            <a:pPr>
              <a:defRPr sz="2800" b="1">
                <a:solidFill>
                  <a:srgbClr val="004D80"/>
                </a:solidFill>
              </a:defRPr>
            </a:pPr>
            <a:r>
              <a:t>Jet structure</a:t>
            </a:r>
            <a:r>
              <a:rPr>
                <a:solidFill>
                  <a:srgbClr val="000000"/>
                </a:solidFill>
              </a:rPr>
              <a:t> 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17C76"/>
                </a:solidFill>
              </a:rPr>
              <a:t>What and when is the next? </a:t>
            </a:r>
          </a:p>
        </p:txBody>
      </p:sp>
      <p:sp>
        <p:nvSpPr>
          <p:cNvPr id="30" name="The mystery of the GRB progenitors: black hole or a magnetar?">
            <a:extLst>
              <a:ext uri="{FF2B5EF4-FFF2-40B4-BE49-F238E27FC236}">
                <a16:creationId xmlns:a16="http://schemas.microsoft.com/office/drawing/2014/main" id="{36A18CE2-3C78-4EC6-B74D-7F1CF5DB1E81}"/>
              </a:ext>
            </a:extLst>
          </p:cNvPr>
          <p:cNvSpPr txBox="1"/>
          <p:nvPr/>
        </p:nvSpPr>
        <p:spPr>
          <a:xfrm>
            <a:off x="5949915" y="8827721"/>
            <a:ext cx="8075799" cy="424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7" tIns="53577" rIns="53577" bIns="53577" anchor="ctr">
            <a:spAutoFit/>
          </a:bodyPr>
          <a:lstStyle>
            <a:lvl1pPr>
              <a:defRPr sz="2100" b="1">
                <a:solidFill>
                  <a:srgbClr val="B51600"/>
                </a:solidFill>
              </a:defRPr>
            </a:lvl1pPr>
          </a:lstStyle>
          <a:p>
            <a:r>
              <a:t>The mystery of the GRB progenitors: black hole or a magnetar? </a:t>
            </a:r>
          </a:p>
        </p:txBody>
      </p:sp>
      <p:sp>
        <p:nvSpPr>
          <p:cNvPr id="31" name="Sottotitolo 6">
            <a:extLst>
              <a:ext uri="{FF2B5EF4-FFF2-40B4-BE49-F238E27FC236}">
                <a16:creationId xmlns:a16="http://schemas.microsoft.com/office/drawing/2014/main" id="{0EB8E3A4-CEA2-46B8-B62D-098DDAAD3541}"/>
              </a:ext>
            </a:extLst>
          </p:cNvPr>
          <p:cNvSpPr txBox="1">
            <a:spLocks/>
          </p:cNvSpPr>
          <p:nvPr/>
        </p:nvSpPr>
        <p:spPr>
          <a:xfrm>
            <a:off x="3671225" y="677837"/>
            <a:ext cx="12720325" cy="5707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200" spc="-1" dirty="0"/>
              <a:t>GSSI </a:t>
            </a:r>
            <a:r>
              <a:rPr lang="it-IT" sz="3200" spc="-1" dirty="0" err="1"/>
              <a:t>Working</a:t>
            </a:r>
            <a:r>
              <a:rPr lang="it-IT" sz="3200" spc="-1" dirty="0"/>
              <a:t> group: M. </a:t>
            </a:r>
            <a:r>
              <a:rPr lang="it-IT" sz="3200" spc="-1" dirty="0" err="1"/>
              <a:t>Branchesi</a:t>
            </a:r>
            <a:r>
              <a:rPr lang="it-IT" sz="3200" spc="-1" dirty="0"/>
              <a:t>, </a:t>
            </a:r>
            <a:r>
              <a:rPr lang="it-IT" sz="3200" dirty="0">
                <a:cs typeface="Gisha" panose="020B0604020202020204" pitchFamily="34" charset="-79"/>
              </a:rPr>
              <a:t>S. Dall’Osso, G. </a:t>
            </a:r>
            <a:r>
              <a:rPr lang="it-IT" sz="3200" dirty="0" err="1">
                <a:cs typeface="Gisha" panose="020B0604020202020204" pitchFamily="34" charset="-79"/>
              </a:rPr>
              <a:t>Oganesyan</a:t>
            </a:r>
            <a:r>
              <a:rPr lang="it-IT" sz="3200" dirty="0">
                <a:cs typeface="Gisha" panose="020B0604020202020204" pitchFamily="34" charset="-79"/>
              </a:rPr>
              <a:t>, S. Ronchini</a:t>
            </a:r>
          </a:p>
          <a:p>
            <a:pPr marL="0" indent="0">
              <a:buNone/>
            </a:pPr>
            <a:endParaRPr lang="it-IT" sz="3200" spc="-1" dirty="0"/>
          </a:p>
        </p:txBody>
      </p:sp>
    </p:spTree>
    <p:extLst>
      <p:ext uri="{BB962C8B-B14F-4D97-AF65-F5344CB8AC3E}">
        <p14:creationId xmlns:p14="http://schemas.microsoft.com/office/powerpoint/2010/main" val="1326655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760F2B2-5634-4359-9216-048F4BB02F4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216397" y="4825597"/>
            <a:ext cx="5183096" cy="4194283"/>
          </a:xfrm>
          <a:prstGeom prst="rect">
            <a:avLst/>
          </a:prstGeom>
          <a:ln>
            <a:noFill/>
          </a:ln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D7AC701-395A-4CA4-8E72-00C39E181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GW group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04F0035-D21F-4FEF-96B2-D7BFA1131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Fair 2020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018F20D-1673-4633-ABD8-E723CEC6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CE915-61D7-4DAE-8AB8-633F2F8EA471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DAD14C24-9966-4A83-957E-1D3A012F863C}"/>
              </a:ext>
            </a:extLst>
          </p:cNvPr>
          <p:cNvSpPr/>
          <p:nvPr/>
        </p:nvSpPr>
        <p:spPr>
          <a:xfrm>
            <a:off x="1048871" y="3387137"/>
            <a:ext cx="8236323" cy="17235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it-IT" sz="2800" spc="-1" dirty="0">
                <a:latin typeface="Lato"/>
              </a:rPr>
              <a:t>The </a:t>
            </a:r>
            <a:r>
              <a:rPr lang="it-IT" sz="2800" spc="-1" dirty="0" err="1">
                <a:latin typeface="Lato"/>
              </a:rPr>
              <a:t>amount</a:t>
            </a:r>
            <a:r>
              <a:rPr lang="it-IT" sz="2800" spc="-1" dirty="0">
                <a:latin typeface="Lato"/>
              </a:rPr>
              <a:t> of </a:t>
            </a:r>
            <a:r>
              <a:rPr lang="it-IT" sz="2800" b="1" spc="-1" dirty="0">
                <a:latin typeface="Lato"/>
              </a:rPr>
              <a:t>heavy </a:t>
            </a:r>
            <a:r>
              <a:rPr lang="it-IT" sz="2800" b="1" spc="-1" dirty="0" err="1">
                <a:latin typeface="Lato"/>
              </a:rPr>
              <a:t>elements</a:t>
            </a:r>
            <a:r>
              <a:rPr lang="it-IT" sz="2800" spc="-1" dirty="0">
                <a:latin typeface="Lato"/>
              </a:rPr>
              <a:t> </a:t>
            </a:r>
            <a:r>
              <a:rPr lang="it-IT" sz="2800" spc="-1" dirty="0" err="1">
                <a:latin typeface="Lato"/>
              </a:rPr>
              <a:t>formed</a:t>
            </a:r>
            <a:r>
              <a:rPr lang="it-IT" sz="2800" spc="-1" dirty="0">
                <a:latin typeface="Lato"/>
              </a:rPr>
              <a:t> </a:t>
            </a:r>
            <a:r>
              <a:rPr lang="it-IT" sz="2800" spc="-1" dirty="0" err="1">
                <a:latin typeface="Lato"/>
              </a:rPr>
              <a:t>determines</a:t>
            </a:r>
            <a:r>
              <a:rPr lang="it-IT" sz="2800" spc="-1" dirty="0">
                <a:latin typeface="Lato"/>
              </a:rPr>
              <a:t>:</a:t>
            </a:r>
          </a:p>
          <a:p>
            <a:pPr marL="203191" indent="-202853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1" spc="-1" dirty="0" err="1">
                <a:latin typeface="Lato"/>
              </a:rPr>
              <a:t>opacity</a:t>
            </a:r>
            <a:r>
              <a:rPr lang="it-IT" sz="2800" spc="-1" dirty="0">
                <a:latin typeface="Lato"/>
              </a:rPr>
              <a:t> of the </a:t>
            </a:r>
            <a:r>
              <a:rPr lang="it-IT" sz="2800" spc="-1" dirty="0" err="1">
                <a:latin typeface="Lato"/>
              </a:rPr>
              <a:t>ejecta</a:t>
            </a:r>
            <a:r>
              <a:rPr lang="it-IT" sz="2800" spc="-1" dirty="0">
                <a:latin typeface="Lato"/>
              </a:rPr>
              <a:t> </a:t>
            </a:r>
          </a:p>
          <a:p>
            <a:pPr marL="203191" indent="-202853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spc="-1" dirty="0" err="1">
                <a:latin typeface="Lato"/>
              </a:rPr>
              <a:t>amount</a:t>
            </a:r>
            <a:r>
              <a:rPr lang="it-IT" sz="2800" spc="-1" dirty="0">
                <a:latin typeface="Lato"/>
              </a:rPr>
              <a:t> of energy </a:t>
            </a:r>
            <a:r>
              <a:rPr lang="it-IT" sz="2800" spc="-1" dirty="0" err="1">
                <a:latin typeface="Lato"/>
              </a:rPr>
              <a:t>available</a:t>
            </a:r>
            <a:r>
              <a:rPr lang="it-IT" sz="2800" spc="-1" dirty="0">
                <a:latin typeface="Lato"/>
              </a:rPr>
              <a:t> for the </a:t>
            </a:r>
            <a:r>
              <a:rPr lang="it-IT" sz="2800" spc="-1" dirty="0" err="1">
                <a:latin typeface="Lato"/>
              </a:rPr>
              <a:t>electromagnetic</a:t>
            </a:r>
            <a:r>
              <a:rPr lang="it-IT" sz="2800" spc="-1" dirty="0">
                <a:latin typeface="Lato"/>
              </a:rPr>
              <a:t> </a:t>
            </a:r>
            <a:r>
              <a:rPr lang="it-IT" sz="2800" spc="-1" dirty="0" err="1">
                <a:latin typeface="Lato"/>
              </a:rPr>
              <a:t>transient</a:t>
            </a:r>
            <a:r>
              <a:rPr lang="it-IT" sz="2800" spc="-1" dirty="0">
                <a:latin typeface="Lato"/>
              </a:rPr>
              <a:t> (</a:t>
            </a:r>
            <a:r>
              <a:rPr lang="it-IT" sz="2800" b="1" spc="-1" dirty="0" err="1">
                <a:solidFill>
                  <a:srgbClr val="800080"/>
                </a:solidFill>
                <a:latin typeface="Lato"/>
              </a:rPr>
              <a:t>K</a:t>
            </a:r>
            <a:r>
              <a:rPr lang="it-IT" sz="2800" b="1" spc="-1" dirty="0" err="1">
                <a:solidFill>
                  <a:srgbClr val="55308D"/>
                </a:solidFill>
                <a:latin typeface="Lato"/>
              </a:rPr>
              <a:t>i</a:t>
            </a:r>
            <a:r>
              <a:rPr lang="it-IT" sz="2800" b="1" spc="-1" dirty="0" err="1">
                <a:solidFill>
                  <a:srgbClr val="2A6099"/>
                </a:solidFill>
                <a:latin typeface="Lato"/>
              </a:rPr>
              <a:t>l</a:t>
            </a:r>
            <a:r>
              <a:rPr lang="it-IT" sz="2800" b="1" spc="-1" dirty="0" err="1">
                <a:solidFill>
                  <a:srgbClr val="41BAE1"/>
                </a:solidFill>
                <a:latin typeface="Lato"/>
              </a:rPr>
              <a:t>o</a:t>
            </a:r>
            <a:r>
              <a:rPr lang="it-IT" sz="2800" b="1" spc="-1" dirty="0" err="1">
                <a:solidFill>
                  <a:srgbClr val="00A933"/>
                </a:solidFill>
                <a:latin typeface="Lato"/>
              </a:rPr>
              <a:t>n</a:t>
            </a:r>
            <a:r>
              <a:rPr lang="it-IT" sz="2800" b="1" spc="-1" dirty="0" err="1">
                <a:solidFill>
                  <a:srgbClr val="FDE06B"/>
                </a:solidFill>
                <a:latin typeface="Lato"/>
              </a:rPr>
              <a:t>o</a:t>
            </a:r>
            <a:r>
              <a:rPr lang="it-IT" sz="2800" b="1" spc="-1" dirty="0" err="1">
                <a:solidFill>
                  <a:srgbClr val="FF8000"/>
                </a:solidFill>
                <a:latin typeface="Lato"/>
              </a:rPr>
              <a:t>v</a:t>
            </a:r>
            <a:r>
              <a:rPr lang="it-IT" sz="2800" b="1" spc="-1" dirty="0" err="1">
                <a:solidFill>
                  <a:srgbClr val="FF0000"/>
                </a:solidFill>
                <a:latin typeface="Lato"/>
              </a:rPr>
              <a:t>a</a:t>
            </a:r>
            <a:r>
              <a:rPr lang="it-IT" sz="2800" spc="-1" dirty="0">
                <a:solidFill>
                  <a:srgbClr val="FF0000"/>
                </a:solidFill>
                <a:latin typeface="Lato"/>
              </a:rPr>
              <a:t>)</a:t>
            </a:r>
            <a:endParaRPr lang="it-IT" sz="2800" spc="-1" dirty="0">
              <a:latin typeface="Lato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6A4C5AB-D15A-4A04-BCE4-A622A35A7C6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200983" y="4825597"/>
            <a:ext cx="7723946" cy="4022568"/>
          </a:xfrm>
          <a:prstGeom prst="rect">
            <a:avLst/>
          </a:prstGeom>
          <a:ln>
            <a:noFill/>
          </a:ln>
        </p:spPr>
      </p:pic>
      <p:sp>
        <p:nvSpPr>
          <p:cNvPr id="8" name="CustomShape 4">
            <a:extLst>
              <a:ext uri="{FF2B5EF4-FFF2-40B4-BE49-F238E27FC236}">
                <a16:creationId xmlns:a16="http://schemas.microsoft.com/office/drawing/2014/main" id="{94095115-7919-490A-A4AC-E0D38E428CD8}"/>
              </a:ext>
            </a:extLst>
          </p:cNvPr>
          <p:cNvSpPr/>
          <p:nvPr/>
        </p:nvSpPr>
        <p:spPr>
          <a:xfrm>
            <a:off x="5303968" y="9134658"/>
            <a:ext cx="11402025" cy="3624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4664" tIns="42332" rIns="84664" bIns="42332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800" spc="-1" dirty="0">
                <a:latin typeface="Lato"/>
              </a:rPr>
              <a:t>         Perego et al. 2017, </a:t>
            </a:r>
            <a:r>
              <a:rPr lang="it-IT" sz="1800" spc="-1" dirty="0" err="1">
                <a:latin typeface="Lato"/>
              </a:rPr>
              <a:t>ApJ</a:t>
            </a:r>
            <a:r>
              <a:rPr lang="it-IT" sz="1800" spc="-1" dirty="0">
                <a:latin typeface="Lato"/>
              </a:rPr>
              <a:t>, 850L, 37P                                              </a:t>
            </a:r>
            <a:r>
              <a:rPr lang="it-IT" sz="1800" spc="-1" dirty="0" err="1">
                <a:latin typeface="Lato"/>
              </a:rPr>
              <a:t>Lippuner</a:t>
            </a:r>
            <a:r>
              <a:rPr lang="it-IT" sz="1800" spc="-1" dirty="0">
                <a:latin typeface="Lato"/>
              </a:rPr>
              <a:t> &amp; Roberts 2017, </a:t>
            </a:r>
            <a:r>
              <a:rPr lang="it-IT" sz="1800" spc="-1" dirty="0" err="1">
                <a:latin typeface="Lato"/>
              </a:rPr>
              <a:t>ApJS</a:t>
            </a:r>
            <a:r>
              <a:rPr lang="it-IT" sz="1800" spc="-1" dirty="0">
                <a:latin typeface="Lato"/>
              </a:rPr>
              <a:t>, 233, 18L</a:t>
            </a:r>
            <a:endParaRPr lang="it-IT" sz="1800" spc="-1" dirty="0">
              <a:latin typeface="Arial"/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585EDA34-2944-4F40-96D6-8307F17F38EE}"/>
              </a:ext>
            </a:extLst>
          </p:cNvPr>
          <p:cNvSpPr/>
          <p:nvPr/>
        </p:nvSpPr>
        <p:spPr>
          <a:xfrm>
            <a:off x="10260106" y="3303527"/>
            <a:ext cx="7555671" cy="13781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4664" tIns="42332" rIns="84664" bIns="42332">
            <a:spAutoFit/>
          </a:bodyPr>
          <a:lstStyle/>
          <a:p>
            <a:pPr>
              <a:lnSpc>
                <a:spcPct val="100000"/>
              </a:lnSpc>
            </a:pPr>
            <a:r>
              <a:rPr lang="it-IT" sz="2800" b="1" spc="-1" dirty="0">
                <a:solidFill>
                  <a:srgbClr val="FF0000"/>
                </a:solidFill>
                <a:latin typeface="Lato"/>
              </a:rPr>
              <a:t>Goal:</a:t>
            </a:r>
            <a:r>
              <a:rPr lang="it-IT" sz="2800" spc="-1" dirty="0">
                <a:solidFill>
                  <a:srgbClr val="2A6099"/>
                </a:solidFill>
                <a:latin typeface="Lato"/>
              </a:rPr>
              <a:t> </a:t>
            </a:r>
            <a:r>
              <a:rPr lang="it-IT" sz="2800" spc="-1" dirty="0" err="1">
                <a:solidFill>
                  <a:srgbClr val="2A6099"/>
                </a:solidFill>
                <a:latin typeface="Lato"/>
              </a:rPr>
              <a:t>understand</a:t>
            </a:r>
            <a:r>
              <a:rPr lang="it-IT" sz="2800" spc="-1" dirty="0">
                <a:solidFill>
                  <a:srgbClr val="2A6099"/>
                </a:solidFill>
                <a:latin typeface="Lato"/>
              </a:rPr>
              <a:t> </a:t>
            </a:r>
            <a:r>
              <a:rPr lang="it-IT" sz="2800" spc="-1" dirty="0" err="1">
                <a:solidFill>
                  <a:srgbClr val="2A6099"/>
                </a:solidFill>
                <a:latin typeface="Lato"/>
              </a:rPr>
              <a:t>how</a:t>
            </a:r>
            <a:r>
              <a:rPr lang="it-IT" sz="2800" spc="-1" dirty="0">
                <a:solidFill>
                  <a:srgbClr val="2A6099"/>
                </a:solidFill>
                <a:latin typeface="Lato"/>
              </a:rPr>
              <a:t> </a:t>
            </a:r>
            <a:r>
              <a:rPr lang="it-IT" sz="2800" spc="-1" dirty="0" err="1">
                <a:solidFill>
                  <a:srgbClr val="2A6099"/>
                </a:solidFill>
                <a:latin typeface="Lato"/>
              </a:rPr>
              <a:t>variations</a:t>
            </a:r>
            <a:r>
              <a:rPr lang="it-IT" sz="2800" spc="-1" dirty="0">
                <a:solidFill>
                  <a:srgbClr val="2A6099"/>
                </a:solidFill>
                <a:latin typeface="Lato"/>
              </a:rPr>
              <a:t> in the late-time </a:t>
            </a:r>
            <a:r>
              <a:rPr lang="it-IT" sz="2800" b="1" spc="-1" dirty="0" err="1">
                <a:solidFill>
                  <a:srgbClr val="2A6099"/>
                </a:solidFill>
                <a:latin typeface="Lato"/>
              </a:rPr>
              <a:t>nuclear</a:t>
            </a:r>
            <a:r>
              <a:rPr lang="it-IT" sz="2800" b="1" spc="-1" dirty="0">
                <a:solidFill>
                  <a:srgbClr val="2A6099"/>
                </a:solidFill>
                <a:latin typeface="Lato"/>
              </a:rPr>
              <a:t> </a:t>
            </a:r>
            <a:r>
              <a:rPr lang="it-IT" sz="2800" b="1" spc="-1" dirty="0" err="1">
                <a:solidFill>
                  <a:srgbClr val="2A6099"/>
                </a:solidFill>
                <a:latin typeface="Lato"/>
              </a:rPr>
              <a:t>heating</a:t>
            </a:r>
            <a:r>
              <a:rPr lang="it-IT" sz="2800" b="1" spc="-1" dirty="0">
                <a:solidFill>
                  <a:srgbClr val="2A6099"/>
                </a:solidFill>
                <a:latin typeface="Lato"/>
              </a:rPr>
              <a:t> rate</a:t>
            </a:r>
            <a:r>
              <a:rPr lang="it-IT" sz="2800" spc="-1" dirty="0">
                <a:solidFill>
                  <a:srgbClr val="2A6099"/>
                </a:solidFill>
                <a:latin typeface="Lato"/>
              </a:rPr>
              <a:t> and </a:t>
            </a:r>
            <a:r>
              <a:rPr lang="it-IT" sz="2800" b="1" spc="-1" dirty="0" err="1">
                <a:solidFill>
                  <a:srgbClr val="2A6099"/>
                </a:solidFill>
                <a:latin typeface="Lato"/>
              </a:rPr>
              <a:t>composition</a:t>
            </a:r>
            <a:r>
              <a:rPr lang="it-IT" sz="2800" spc="-1" dirty="0">
                <a:solidFill>
                  <a:srgbClr val="2A6099"/>
                </a:solidFill>
                <a:latin typeface="Lato"/>
              </a:rPr>
              <a:t> </a:t>
            </a:r>
            <a:r>
              <a:rPr lang="it-IT" sz="2800" spc="-1" dirty="0" err="1">
                <a:solidFill>
                  <a:srgbClr val="2A6099"/>
                </a:solidFill>
                <a:latin typeface="Lato"/>
              </a:rPr>
              <a:t>affect</a:t>
            </a:r>
            <a:r>
              <a:rPr lang="it-IT" sz="2800" spc="-1" dirty="0">
                <a:solidFill>
                  <a:srgbClr val="2A6099"/>
                </a:solidFill>
                <a:latin typeface="Lato"/>
              </a:rPr>
              <a:t> the </a:t>
            </a:r>
            <a:r>
              <a:rPr lang="it-IT" sz="2800" spc="-1" dirty="0" err="1">
                <a:solidFill>
                  <a:srgbClr val="2A6099"/>
                </a:solidFill>
                <a:latin typeface="Lato"/>
              </a:rPr>
              <a:t>kilonova</a:t>
            </a:r>
            <a:r>
              <a:rPr lang="it-IT" sz="2800" spc="-1" dirty="0">
                <a:solidFill>
                  <a:srgbClr val="2A6099"/>
                </a:solidFill>
                <a:latin typeface="Lato"/>
              </a:rPr>
              <a:t> </a:t>
            </a:r>
            <a:r>
              <a:rPr lang="it-IT" sz="2800" spc="-1" dirty="0" err="1">
                <a:solidFill>
                  <a:srgbClr val="2A6099"/>
                </a:solidFill>
                <a:latin typeface="Lato"/>
              </a:rPr>
              <a:t>emission</a:t>
            </a:r>
            <a:r>
              <a:rPr lang="it-IT" sz="2800" spc="-1" dirty="0">
                <a:solidFill>
                  <a:srgbClr val="2A6099"/>
                </a:solidFill>
                <a:latin typeface="Lato"/>
              </a:rPr>
              <a:t>.</a:t>
            </a:r>
            <a:endParaRPr lang="it-IT" sz="2800" spc="-1" dirty="0">
              <a:latin typeface="Lato"/>
            </a:endParaRPr>
          </a:p>
        </p:txBody>
      </p:sp>
      <p:sp>
        <p:nvSpPr>
          <p:cNvPr id="10" name="Titolo 5">
            <a:extLst>
              <a:ext uri="{FF2B5EF4-FFF2-40B4-BE49-F238E27FC236}">
                <a16:creationId xmlns:a16="http://schemas.microsoft.com/office/drawing/2014/main" id="{49C03406-E565-433D-8F0F-02AED801693A}"/>
              </a:ext>
            </a:extLst>
          </p:cNvPr>
          <p:cNvSpPr txBox="1">
            <a:spLocks/>
          </p:cNvSpPr>
          <p:nvPr/>
        </p:nvSpPr>
        <p:spPr>
          <a:xfrm>
            <a:off x="3684494" y="515048"/>
            <a:ext cx="14240435" cy="1683546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6000" spc="-1" dirty="0">
                <a:solidFill>
                  <a:schemeClr val="accent2"/>
                </a:solidFill>
              </a:rPr>
              <a:t>How heavy </a:t>
            </a:r>
            <a:r>
              <a:rPr lang="it-IT" sz="6000" spc="-1" dirty="0" err="1">
                <a:solidFill>
                  <a:schemeClr val="accent2"/>
                </a:solidFill>
              </a:rPr>
              <a:t>elements</a:t>
            </a:r>
            <a:r>
              <a:rPr lang="it-IT" sz="6000" spc="-1" dirty="0">
                <a:solidFill>
                  <a:schemeClr val="accent2"/>
                </a:solidFill>
              </a:rPr>
              <a:t> </a:t>
            </a:r>
            <a:r>
              <a:rPr lang="it-IT" sz="6000" spc="-1" dirty="0" err="1">
                <a:solidFill>
                  <a:schemeClr val="accent2"/>
                </a:solidFill>
              </a:rPr>
              <a:t>form</a:t>
            </a:r>
            <a:r>
              <a:rPr lang="it-IT" sz="6000" spc="-1" dirty="0">
                <a:solidFill>
                  <a:schemeClr val="accent2"/>
                </a:solidFill>
              </a:rPr>
              <a:t> in the </a:t>
            </a:r>
            <a:r>
              <a:rPr lang="it-IT" sz="6000" spc="-1" dirty="0" err="1">
                <a:solidFill>
                  <a:schemeClr val="accent2"/>
                </a:solidFill>
              </a:rPr>
              <a:t>Universe</a:t>
            </a:r>
            <a:r>
              <a:rPr lang="it-IT" sz="6000" spc="-1" dirty="0">
                <a:solidFill>
                  <a:schemeClr val="accent2"/>
                </a:solidFill>
              </a:rPr>
              <a:t>? </a:t>
            </a:r>
            <a:br>
              <a:rPr lang="it-IT" sz="6000" spc="-1" dirty="0">
                <a:solidFill>
                  <a:schemeClr val="accent2"/>
                </a:solidFill>
              </a:rPr>
            </a:br>
            <a:r>
              <a:rPr lang="it-IT" sz="4400" spc="-1" dirty="0" err="1">
                <a:solidFill>
                  <a:schemeClr val="accent2"/>
                </a:solidFill>
              </a:rPr>
              <a:t>Kilonova</a:t>
            </a:r>
            <a:r>
              <a:rPr lang="it-IT" sz="4400" spc="-1" dirty="0">
                <a:solidFill>
                  <a:schemeClr val="accent2"/>
                </a:solidFill>
              </a:rPr>
              <a:t> and merger of </a:t>
            </a:r>
            <a:r>
              <a:rPr lang="it-IT" sz="4400" spc="-1" dirty="0" err="1">
                <a:solidFill>
                  <a:schemeClr val="accent2"/>
                </a:solidFill>
              </a:rPr>
              <a:t>neutron</a:t>
            </a:r>
            <a:r>
              <a:rPr lang="it-IT" sz="4400" spc="-1" dirty="0">
                <a:solidFill>
                  <a:schemeClr val="accent2"/>
                </a:solidFill>
              </a:rPr>
              <a:t> stars can solve the enigma</a:t>
            </a:r>
            <a:endParaRPr lang="it-IT" sz="4400" dirty="0">
              <a:solidFill>
                <a:schemeClr val="accent2"/>
              </a:solidFill>
            </a:endParaRPr>
          </a:p>
        </p:txBody>
      </p:sp>
      <p:sp>
        <p:nvSpPr>
          <p:cNvPr id="11" name="Sottotitolo 6">
            <a:extLst>
              <a:ext uri="{FF2B5EF4-FFF2-40B4-BE49-F238E27FC236}">
                <a16:creationId xmlns:a16="http://schemas.microsoft.com/office/drawing/2014/main" id="{4BBE2F7E-ABA3-4FB4-8545-64F1982FB5D8}"/>
              </a:ext>
            </a:extLst>
          </p:cNvPr>
          <p:cNvSpPr txBox="1">
            <a:spLocks/>
          </p:cNvSpPr>
          <p:nvPr/>
        </p:nvSpPr>
        <p:spPr>
          <a:xfrm>
            <a:off x="6004974" y="2188011"/>
            <a:ext cx="10000015" cy="8069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200" spc="-1" dirty="0">
                <a:latin typeface="Lato"/>
              </a:rPr>
              <a:t>GSSI </a:t>
            </a:r>
            <a:r>
              <a:rPr lang="it-IT" sz="3200" spc="-1" dirty="0" err="1">
                <a:latin typeface="Lato"/>
              </a:rPr>
              <a:t>Working</a:t>
            </a:r>
            <a:r>
              <a:rPr lang="it-IT" sz="3200" spc="-1" dirty="0">
                <a:latin typeface="Lato"/>
              </a:rPr>
              <a:t> group: D. Vescovi , </a:t>
            </a:r>
            <a:r>
              <a:rPr lang="it-IT" sz="3200" spc="-1" dirty="0" err="1">
                <a:latin typeface="Lato"/>
              </a:rPr>
              <a:t>M.Branchesi</a:t>
            </a:r>
            <a:endParaRPr lang="it-IT" sz="32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D7AC701-395A-4CA4-8E72-00C39E181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GW group</a:t>
            </a:r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04F0035-D21F-4FEF-96B2-D7BFA1131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Science Fair 2020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018F20D-1673-4633-ABD8-E723CEC6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12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F20159F1-B01A-4C06-AD1C-3DD6A0055E77}"/>
              </a:ext>
            </a:extLst>
          </p:cNvPr>
          <p:cNvSpPr txBox="1">
            <a:spLocks/>
          </p:cNvSpPr>
          <p:nvPr/>
        </p:nvSpPr>
        <p:spPr>
          <a:xfrm>
            <a:off x="1048871" y="516280"/>
            <a:ext cx="16956741" cy="808983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0" dirty="0">
                <a:solidFill>
                  <a:schemeClr val="accent2"/>
                </a:solidFill>
                <a:latin typeface="Candara" panose="020E0502030303020204" pitchFamily="34" charset="0"/>
              </a:rPr>
              <a:t>The experimental part of GW group: </a:t>
            </a:r>
          </a:p>
        </p:txBody>
      </p:sp>
    </p:spTree>
    <p:extLst>
      <p:ext uri="{BB962C8B-B14F-4D97-AF65-F5344CB8AC3E}">
        <p14:creationId xmlns:p14="http://schemas.microsoft.com/office/powerpoint/2010/main" val="3666584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D7AC701-395A-4CA4-8E72-00C39E181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GW group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04F0035-D21F-4FEF-96B2-D7BFA1131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Fair 2020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018F20D-1673-4633-ABD8-E723CEC6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CE915-61D7-4DAE-8AB8-633F2F8EA471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58">
            <a:extLst>
              <a:ext uri="{FF2B5EF4-FFF2-40B4-BE49-F238E27FC236}">
                <a16:creationId xmlns:a16="http://schemas.microsoft.com/office/drawing/2014/main" id="{430DFAA0-EAF5-4D92-A6A3-93B03F9B8A40}"/>
              </a:ext>
            </a:extLst>
          </p:cNvPr>
          <p:cNvSpPr/>
          <p:nvPr/>
        </p:nvSpPr>
        <p:spPr>
          <a:xfrm>
            <a:off x="12366988" y="2466371"/>
            <a:ext cx="4395247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sz="2800" dirty="0">
              <a:latin typeface="Candara" panose="020E0502030303020204" pitchFamily="34" charset="0"/>
              <a:ea typeface="Chalkduster"/>
              <a:cs typeface="Chalkduster"/>
              <a:sym typeface="Chalkduster"/>
            </a:endParaRPr>
          </a:p>
        </p:txBody>
      </p:sp>
      <p:pic>
        <p:nvPicPr>
          <p:cNvPr id="6" name="Image 1">
            <a:extLst>
              <a:ext uri="{FF2B5EF4-FFF2-40B4-BE49-F238E27FC236}">
                <a16:creationId xmlns:a16="http://schemas.microsoft.com/office/drawing/2014/main" id="{36001532-C6B3-406B-A545-44D345026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5" y="1120544"/>
            <a:ext cx="6108461" cy="2150495"/>
          </a:xfrm>
          <a:prstGeom prst="rect">
            <a:avLst/>
          </a:prstGeom>
        </p:spPr>
      </p:pic>
      <p:sp>
        <p:nvSpPr>
          <p:cNvPr id="7" name="Shape 59">
            <a:extLst>
              <a:ext uri="{FF2B5EF4-FFF2-40B4-BE49-F238E27FC236}">
                <a16:creationId xmlns:a16="http://schemas.microsoft.com/office/drawing/2014/main" id="{B39057FF-3D50-4F6D-B396-6F55568E8C0E}"/>
              </a:ext>
            </a:extLst>
          </p:cNvPr>
          <p:cNvSpPr/>
          <p:nvPr/>
        </p:nvSpPr>
        <p:spPr>
          <a:xfrm>
            <a:off x="12124047" y="2386899"/>
            <a:ext cx="5376723" cy="222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2800" dirty="0">
                <a:latin typeface="Candara" panose="020E0502030303020204" pitchFamily="34" charset="0"/>
                <a:ea typeface="Chalkduster"/>
                <a:cs typeface="Chalkduster"/>
                <a:sym typeface="Chalkduster"/>
              </a:rPr>
              <a:t>Einstein </a:t>
            </a:r>
            <a:r>
              <a:rPr lang="fr-FR" sz="2800" dirty="0" err="1">
                <a:latin typeface="Candara" panose="020E0502030303020204" pitchFamily="34" charset="0"/>
                <a:ea typeface="Chalkduster"/>
                <a:cs typeface="Chalkduster"/>
                <a:sym typeface="Chalkduster"/>
              </a:rPr>
              <a:t>Telescope</a:t>
            </a:r>
            <a:r>
              <a:rPr lang="fr-FR" sz="2800" dirty="0">
                <a:latin typeface="Candara" panose="020E0502030303020204" pitchFamily="34" charset="0"/>
                <a:ea typeface="Chalkduster"/>
                <a:cs typeface="Chalkduster"/>
                <a:sym typeface="Chalkduster"/>
              </a:rPr>
              <a:t> (ET)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2800" dirty="0" err="1">
                <a:latin typeface="Candara" panose="020E0502030303020204" pitchFamily="34" charset="0"/>
                <a:ea typeface="Chalkduster"/>
                <a:cs typeface="Chalkduster"/>
                <a:sym typeface="Chalkduster"/>
              </a:rPr>
              <a:t>Cosmic</a:t>
            </a:r>
            <a:r>
              <a:rPr lang="fr-FR" sz="2800" dirty="0">
                <a:latin typeface="Candara" panose="020E0502030303020204" pitchFamily="34" charset="0"/>
                <a:ea typeface="Chalkduster"/>
                <a:cs typeface="Chalkduster"/>
                <a:sym typeface="Chalkduster"/>
              </a:rPr>
              <a:t> Explorer (CE)</a:t>
            </a:r>
          </a:p>
          <a:p>
            <a:pPr defTabSz="321457">
              <a:defRPr sz="1800">
                <a:solidFill>
                  <a:srgbClr val="000000"/>
                </a:solidFill>
              </a:defRPr>
            </a:pPr>
            <a:r>
              <a:rPr sz="2800" dirty="0">
                <a:latin typeface="Candara" panose="020E0502030303020204" pitchFamily="34" charset="0"/>
                <a:ea typeface="Chalkduster"/>
                <a:cs typeface="Chalkduster"/>
                <a:sym typeface="Chalkduster"/>
              </a:rPr>
              <a:t>Torsion bar antennas (TOBA)  </a:t>
            </a:r>
          </a:p>
          <a:p>
            <a:pPr defTabSz="321457">
              <a:defRPr sz="1800">
                <a:solidFill>
                  <a:srgbClr val="000000"/>
                </a:solidFill>
              </a:defRPr>
            </a:pPr>
            <a:r>
              <a:rPr sz="2800" dirty="0">
                <a:latin typeface="Candara" panose="020E0502030303020204" pitchFamily="34" charset="0"/>
                <a:ea typeface="Chalkduster"/>
                <a:cs typeface="Chalkduster"/>
                <a:sym typeface="Chalkduster"/>
              </a:rPr>
              <a:t> atom interferometers</a:t>
            </a:r>
          </a:p>
          <a:p>
            <a:pPr defTabSz="321457">
              <a:defRPr sz="1800">
                <a:solidFill>
                  <a:srgbClr val="000000"/>
                </a:solidFill>
              </a:defRPr>
            </a:pPr>
            <a:r>
              <a:rPr sz="2800" dirty="0">
                <a:latin typeface="Candara" panose="020E0502030303020204" pitchFamily="34" charset="0"/>
                <a:ea typeface="Chalkduster"/>
                <a:cs typeface="Chalkduster"/>
                <a:sym typeface="Chalkduster"/>
              </a:rPr>
              <a:t> Superconducting gradiometers</a:t>
            </a:r>
          </a:p>
        </p:txBody>
      </p:sp>
      <p:pic>
        <p:nvPicPr>
          <p:cNvPr id="8" name="Image 2">
            <a:extLst>
              <a:ext uri="{FF2B5EF4-FFF2-40B4-BE49-F238E27FC236}">
                <a16:creationId xmlns:a16="http://schemas.microsoft.com/office/drawing/2014/main" id="{A8098E0D-2DAC-4D20-8BCA-6CCC2BBA6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191" y="2195791"/>
            <a:ext cx="4979810" cy="3013089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57B6BF17-42FB-44BE-A1D5-FC82D2C23457}"/>
              </a:ext>
            </a:extLst>
          </p:cNvPr>
          <p:cNvSpPr txBox="1">
            <a:spLocks/>
          </p:cNvSpPr>
          <p:nvPr/>
        </p:nvSpPr>
        <p:spPr>
          <a:xfrm>
            <a:off x="5693765" y="204786"/>
            <a:ext cx="9466729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6000" dirty="0">
                <a:solidFill>
                  <a:schemeClr val="accent2"/>
                </a:solidFill>
              </a:rPr>
              <a:t>3G and low frequency detector</a:t>
            </a:r>
          </a:p>
        </p:txBody>
      </p:sp>
      <p:sp>
        <p:nvSpPr>
          <p:cNvPr id="10" name="Sottotitolo 6">
            <a:extLst>
              <a:ext uri="{FF2B5EF4-FFF2-40B4-BE49-F238E27FC236}">
                <a16:creationId xmlns:a16="http://schemas.microsoft.com/office/drawing/2014/main" id="{2F5D9303-3CFB-42F7-9691-78FA83B6479E}"/>
              </a:ext>
            </a:extLst>
          </p:cNvPr>
          <p:cNvSpPr txBox="1">
            <a:spLocks/>
          </p:cNvSpPr>
          <p:nvPr/>
        </p:nvSpPr>
        <p:spPr>
          <a:xfrm>
            <a:off x="5674664" y="1388881"/>
            <a:ext cx="11732559" cy="8069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200" spc="-1" dirty="0">
                <a:latin typeface="Lato"/>
              </a:rPr>
              <a:t>GSSI </a:t>
            </a:r>
            <a:r>
              <a:rPr lang="it-IT" sz="3200" spc="-1" dirty="0" err="1">
                <a:latin typeface="Lato"/>
              </a:rPr>
              <a:t>Working</a:t>
            </a:r>
            <a:r>
              <a:rPr lang="it-IT" sz="3200" spc="-1" dirty="0">
                <a:latin typeface="Lato"/>
              </a:rPr>
              <a:t> group: F Badaracco, J </a:t>
            </a:r>
            <a:r>
              <a:rPr lang="it-IT" sz="3200" spc="-1" dirty="0" err="1">
                <a:latin typeface="Lato"/>
              </a:rPr>
              <a:t>Harms</a:t>
            </a:r>
            <a:r>
              <a:rPr lang="it-IT" sz="3200" spc="-1" dirty="0">
                <a:latin typeface="Lato"/>
              </a:rPr>
              <a:t>, T. </a:t>
            </a:r>
            <a:r>
              <a:rPr lang="it-IT" sz="3200" spc="-1" dirty="0" err="1">
                <a:latin typeface="Lato"/>
              </a:rPr>
              <a:t>Andric</a:t>
            </a:r>
            <a:endParaRPr lang="it-IT" sz="3200" spc="-1" dirty="0">
              <a:latin typeface="Arial"/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C4911CA6-5480-460C-86B1-28F5F332EF8D}"/>
              </a:ext>
            </a:extLst>
          </p:cNvPr>
          <p:cNvSpPr txBox="1">
            <a:spLocks/>
          </p:cNvSpPr>
          <p:nvPr/>
        </p:nvSpPr>
        <p:spPr>
          <a:xfrm>
            <a:off x="5279417" y="4999199"/>
            <a:ext cx="13157947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accent2"/>
                </a:solidFill>
              </a:rPr>
              <a:t>But also…</a:t>
            </a:r>
          </a:p>
          <a:p>
            <a:pPr algn="ctr"/>
            <a:r>
              <a:rPr lang="en-US" sz="4000" dirty="0">
                <a:solidFill>
                  <a:schemeClr val="accent2"/>
                </a:solidFill>
              </a:rPr>
              <a:t>Low frequency GW detectors, a different application</a:t>
            </a:r>
          </a:p>
        </p:txBody>
      </p:sp>
      <p:pic>
        <p:nvPicPr>
          <p:cNvPr id="12" name="pasted-image.pdf">
            <a:extLst>
              <a:ext uri="{FF2B5EF4-FFF2-40B4-BE49-F238E27FC236}">
                <a16:creationId xmlns:a16="http://schemas.microsoft.com/office/drawing/2014/main" id="{42050F21-C380-4DB0-A47E-55888C1211A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38774" y="4942050"/>
            <a:ext cx="6266335" cy="467715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66">
            <a:extLst>
              <a:ext uri="{FF2B5EF4-FFF2-40B4-BE49-F238E27FC236}">
                <a16:creationId xmlns:a16="http://schemas.microsoft.com/office/drawing/2014/main" id="{8BDBB92E-94E6-49CA-978B-BE93C70B70E6}"/>
              </a:ext>
            </a:extLst>
          </p:cNvPr>
          <p:cNvSpPr/>
          <p:nvPr/>
        </p:nvSpPr>
        <p:spPr>
          <a:xfrm>
            <a:off x="7748463" y="6888367"/>
            <a:ext cx="8912443" cy="1057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just" defTabSz="457200">
              <a:defRPr sz="2600">
                <a:solidFill>
                  <a:srgbClr val="FF26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latin typeface="Candara" panose="020E0502030303020204" pitchFamily="34" charset="0"/>
              </a:rPr>
              <a:t>Earthquake early warning system based on prompt gravity perturbations from earthquakes 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F2986E0-3371-46DB-9F2D-9ED1501F5EBE}"/>
              </a:ext>
            </a:extLst>
          </p:cNvPr>
          <p:cNvSpPr/>
          <p:nvPr/>
        </p:nvSpPr>
        <p:spPr>
          <a:xfrm>
            <a:off x="7248009" y="8508171"/>
            <a:ext cx="673020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dirty="0"/>
              <a:t>Ref: </a:t>
            </a:r>
          </a:p>
          <a:p>
            <a:r>
              <a:rPr lang="en-US" sz="2800" dirty="0"/>
              <a:t>K. </a:t>
            </a:r>
            <a:r>
              <a:rPr lang="en-US" sz="2800" dirty="0" err="1"/>
              <a:t>Juhel</a:t>
            </a:r>
            <a:r>
              <a:rPr lang="en-US" sz="2800" dirty="0"/>
              <a:t> et al. JGR Solid Earth Volume 123, Issue 12</a:t>
            </a:r>
          </a:p>
        </p:txBody>
      </p:sp>
    </p:spTree>
    <p:extLst>
      <p:ext uri="{BB962C8B-B14F-4D97-AF65-F5344CB8AC3E}">
        <p14:creationId xmlns:p14="http://schemas.microsoft.com/office/powerpoint/2010/main" val="3175440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D7AC701-395A-4CA4-8E72-00C39E181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GW group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04F0035-D21F-4FEF-96B2-D7BFA1131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Fair 2020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018F20D-1673-4633-ABD8-E723CEC6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CE915-61D7-4DAE-8AB8-633F2F8EA471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E9A1020A-0D0D-49E2-AFCC-154FB081194E}"/>
              </a:ext>
            </a:extLst>
          </p:cNvPr>
          <p:cNvSpPr txBox="1">
            <a:spLocks/>
          </p:cNvSpPr>
          <p:nvPr/>
        </p:nvSpPr>
        <p:spPr>
          <a:xfrm>
            <a:off x="4847665" y="516281"/>
            <a:ext cx="13157947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>
                <a:solidFill>
                  <a:schemeClr val="accent2"/>
                </a:solidFill>
              </a:rPr>
              <a:t>ET: site characterization (Sardinia)</a:t>
            </a:r>
          </a:p>
        </p:txBody>
      </p:sp>
      <p:sp>
        <p:nvSpPr>
          <p:cNvPr id="13" name="Sottotitolo 6">
            <a:extLst>
              <a:ext uri="{FF2B5EF4-FFF2-40B4-BE49-F238E27FC236}">
                <a16:creationId xmlns:a16="http://schemas.microsoft.com/office/drawing/2014/main" id="{B26BC808-E512-4711-9F6C-4CE07A102339}"/>
              </a:ext>
            </a:extLst>
          </p:cNvPr>
          <p:cNvSpPr txBox="1">
            <a:spLocks/>
          </p:cNvSpPr>
          <p:nvPr/>
        </p:nvSpPr>
        <p:spPr>
          <a:xfrm>
            <a:off x="5674665" y="1355262"/>
            <a:ext cx="7436218" cy="5476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200" spc="-1" dirty="0">
                <a:latin typeface="Lato"/>
              </a:rPr>
              <a:t>GSSI </a:t>
            </a:r>
            <a:r>
              <a:rPr lang="it-IT" sz="3200" spc="-1" dirty="0" err="1">
                <a:latin typeface="Lato"/>
              </a:rPr>
              <a:t>Working</a:t>
            </a:r>
            <a:r>
              <a:rPr lang="it-IT" sz="3200" spc="-1" dirty="0">
                <a:latin typeface="Lato"/>
              </a:rPr>
              <a:t> group: J </a:t>
            </a:r>
            <a:r>
              <a:rPr lang="it-IT" sz="3200" spc="-1" dirty="0" err="1">
                <a:latin typeface="Lato"/>
              </a:rPr>
              <a:t>Harms</a:t>
            </a:r>
            <a:r>
              <a:rPr lang="it-IT" sz="3200" spc="-1" dirty="0">
                <a:latin typeface="Lato"/>
              </a:rPr>
              <a:t>, T. </a:t>
            </a:r>
            <a:r>
              <a:rPr lang="it-IT" sz="3200" spc="-1" dirty="0" err="1">
                <a:latin typeface="Lato"/>
              </a:rPr>
              <a:t>Andric</a:t>
            </a:r>
            <a:endParaRPr lang="it-IT" sz="3200" spc="-1" dirty="0">
              <a:latin typeface="Arial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4C03334-8DC2-4243-B18A-D9C51EAA1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2214854"/>
            <a:ext cx="4676775" cy="378142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B06601F-1EC7-4F16-90C7-046D1FFBBC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9"/>
          <a:stretch/>
        </p:blipFill>
        <p:spPr>
          <a:xfrm>
            <a:off x="3735531" y="6319010"/>
            <a:ext cx="4986476" cy="297780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B433AFF-17FF-407A-894B-7966E5A631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2"/>
          <a:stretch/>
        </p:blipFill>
        <p:spPr>
          <a:xfrm>
            <a:off x="10509642" y="6156700"/>
            <a:ext cx="5207984" cy="312780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35FEA543-75FE-4716-8EDF-DD809E4EBF19}"/>
              </a:ext>
            </a:extLst>
          </p:cNvPr>
          <p:cNvSpPr/>
          <p:nvPr/>
        </p:nvSpPr>
        <p:spPr>
          <a:xfrm>
            <a:off x="6398049" y="2766738"/>
            <a:ext cx="9144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Using cross correlation techniques we try to understand the effects that the topography can have on the NN produced in the detector (ET).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B567BC0D-A59F-406A-B24E-DE864B9CC85C}"/>
              </a:ext>
            </a:extLst>
          </p:cNvPr>
          <p:cNvSpPr/>
          <p:nvPr/>
        </p:nvSpPr>
        <p:spPr>
          <a:xfrm>
            <a:off x="8243047" y="4436026"/>
            <a:ext cx="74658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latin typeface="Candara" panose="020E0502030303020204" pitchFamily="34" charset="0"/>
              </a:rPr>
              <a:t>Seismic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wave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propagation</a:t>
            </a:r>
            <a:r>
              <a:rPr lang="it-IT" dirty="0">
                <a:latin typeface="Candara" panose="020E0502030303020204" pitchFamily="34" charset="0"/>
              </a:rPr>
              <a:t> in </a:t>
            </a:r>
            <a:r>
              <a:rPr lang="it-IT" dirty="0" err="1">
                <a:latin typeface="Candara" panose="020E0502030303020204" pitchFamily="34" charset="0"/>
              </a:rPr>
              <a:t>flat</a:t>
            </a:r>
            <a:r>
              <a:rPr lang="it-IT" dirty="0">
                <a:latin typeface="Candara" panose="020E0502030303020204" pitchFamily="34" charset="0"/>
              </a:rPr>
              <a:t> and </a:t>
            </a:r>
            <a:r>
              <a:rPr lang="it-IT" dirty="0" err="1">
                <a:latin typeface="Candara" panose="020E0502030303020204" pitchFamily="34" charset="0"/>
              </a:rPr>
              <a:t>not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flat</a:t>
            </a:r>
            <a:r>
              <a:rPr lang="it-IT" dirty="0">
                <a:latin typeface="Candara" panose="020E0502030303020204" pitchFamily="34" charset="0"/>
              </a:rPr>
              <a:t> case </a:t>
            </a:r>
            <a:endParaRPr lang="en-US" dirty="0">
              <a:latin typeface="Candara" panose="020E0502030303020204" pitchFamily="34" charset="0"/>
            </a:endParaRP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F9EF8A03-EF2E-4856-94EF-6AD5C364D9A7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6398050" y="4943857"/>
            <a:ext cx="5577932" cy="105242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0AC021C7-8639-446A-BAA7-96F9158DC1D0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11975982" y="4943857"/>
            <a:ext cx="744936" cy="824931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30">
            <a:extLst>
              <a:ext uri="{FF2B5EF4-FFF2-40B4-BE49-F238E27FC236}">
                <a16:creationId xmlns:a16="http://schemas.microsoft.com/office/drawing/2014/main" id="{AA024918-1D30-4162-9F0B-B9232BD4359D}"/>
              </a:ext>
            </a:extLst>
          </p:cNvPr>
          <p:cNvSpPr/>
          <p:nvPr/>
        </p:nvSpPr>
        <p:spPr>
          <a:xfrm>
            <a:off x="695325" y="1289679"/>
            <a:ext cx="48476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Planned locations of vertices of Einstein Telescope</a:t>
            </a:r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32" name="Image 1">
            <a:extLst>
              <a:ext uri="{FF2B5EF4-FFF2-40B4-BE49-F238E27FC236}">
                <a16:creationId xmlns:a16="http://schemas.microsoft.com/office/drawing/2014/main" id="{AB62D4EA-2B53-485B-A544-09EBDF071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24069" y="806200"/>
            <a:ext cx="4068356" cy="143227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578798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D7AC701-395A-4CA4-8E72-00C39E181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GW group</a:t>
            </a:r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04F0035-D21F-4FEF-96B2-D7BFA1131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Science Fair 2020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018F20D-1673-4633-ABD8-E723CEC6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15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6D8B085-8B43-431E-8E5B-EFB70F248F3B}"/>
              </a:ext>
            </a:extLst>
          </p:cNvPr>
          <p:cNvSpPr txBox="1"/>
          <p:nvPr/>
        </p:nvSpPr>
        <p:spPr>
          <a:xfrm>
            <a:off x="6421279" y="2135192"/>
            <a:ext cx="12083294" cy="469130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2400" b="0" i="0" u="none" strike="sngStrike" kern="1200" cap="none" dirty="0">
                <a:ln>
                  <a:noFill/>
                </a:ln>
                <a:solidFill>
                  <a:schemeClr val="accent2"/>
                </a:solidFill>
                <a:latin typeface="Liberation Sans" pitchFamily="18"/>
                <a:ea typeface="Microsoft YaHei" pitchFamily="2"/>
                <a:cs typeface="Arial" pitchFamily="2"/>
              </a:rPr>
              <a:t>#</a:t>
            </a:r>
            <a:r>
              <a:rPr lang="en-GB" sz="2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When there is some density perturbation in a medium the gravitational field around it experiences perturbations too. Seismic waves are an examples of this density perturbations!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24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2400" b="0" i="0" u="none" strike="sngStrike" kern="1200" cap="none" dirty="0">
                <a:ln>
                  <a:noFill/>
                </a:ln>
                <a:solidFill>
                  <a:schemeClr val="accent2"/>
                </a:solidFill>
                <a:latin typeface="Liberation Sans" pitchFamily="18"/>
                <a:ea typeface="Microsoft YaHei" pitchFamily="2"/>
                <a:cs typeface="Arial" pitchFamily="2"/>
              </a:rPr>
              <a:t>#</a:t>
            </a:r>
            <a:r>
              <a:rPr lang="en-GB" sz="2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This can be really annoying for Gravitational-wave detectors, because the seismic waves can produce disturbances from  both a vibration point of view and a gravitational one (the harder to shield!).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24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2400" b="0" i="0" u="none" strike="sngStrike" kern="1200" cap="none" dirty="0">
                <a:ln>
                  <a:noFill/>
                </a:ln>
                <a:solidFill>
                  <a:schemeClr val="accent2"/>
                </a:solidFill>
                <a:latin typeface="Liberation Sans" pitchFamily="18"/>
                <a:ea typeface="Microsoft YaHei" pitchFamily="2"/>
                <a:cs typeface="Arial" pitchFamily="2"/>
              </a:rPr>
              <a:t>#</a:t>
            </a:r>
            <a:r>
              <a:rPr lang="en-GB" sz="2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We want to find a way to reduce this inconvenience.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2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For this purpose we can use seismometers and try to reconstruct the gravitational disturbance.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2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		We “just” have to find the best positions of the seismometers!!!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2400" b="0" i="0" u="none" strike="noStrike" kern="1200" cap="none" dirty="0">
                <a:ln>
                  <a:noFill/>
                </a:ln>
                <a:solidFill>
                  <a:schemeClr val="accent2"/>
                </a:solidFill>
                <a:latin typeface="Liberation Sans" pitchFamily="18"/>
                <a:ea typeface="Microsoft YaHei" pitchFamily="2"/>
                <a:cs typeface="Arial" pitchFamily="2"/>
              </a:rPr>
              <a:t>		This is really challenging!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E34B439-E258-449C-B1B3-AAF3FBC5703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03504" y="6212452"/>
            <a:ext cx="5253940" cy="404290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025FA255-E386-408E-AD22-5E022ECB1FAE}"/>
              </a:ext>
            </a:extLst>
          </p:cNvPr>
          <p:cNvSpPr txBox="1">
            <a:spLocks/>
          </p:cNvSpPr>
          <p:nvPr/>
        </p:nvSpPr>
        <p:spPr>
          <a:xfrm>
            <a:off x="5526741" y="286384"/>
            <a:ext cx="10616453" cy="1143000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>
                <a:solidFill>
                  <a:schemeClr val="accent2"/>
                </a:solidFill>
              </a:rPr>
              <a:t>Newtonian</a:t>
            </a:r>
            <a:r>
              <a:rPr lang="it-IT" dirty="0">
                <a:solidFill>
                  <a:schemeClr val="accent2"/>
                </a:solidFill>
              </a:rPr>
              <a:t> </a:t>
            </a:r>
            <a:r>
              <a:rPr lang="it-IT" dirty="0" err="1">
                <a:solidFill>
                  <a:schemeClr val="accent2"/>
                </a:solidFill>
              </a:rPr>
              <a:t>noise</a:t>
            </a:r>
            <a:r>
              <a:rPr lang="it-IT" dirty="0">
                <a:solidFill>
                  <a:schemeClr val="accent2"/>
                </a:solidFill>
              </a:rPr>
              <a:t> </a:t>
            </a:r>
            <a:r>
              <a:rPr lang="it-IT" dirty="0" err="1">
                <a:solidFill>
                  <a:schemeClr val="accent2"/>
                </a:solidFill>
              </a:rPr>
              <a:t>cancellation</a:t>
            </a:r>
            <a:endParaRPr lang="it-I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dirty="0">
              <a:solidFill>
                <a:schemeClr val="accent2"/>
              </a:solidFill>
            </a:endParaRPr>
          </a:p>
          <a:p>
            <a:endParaRPr lang="it-IT" dirty="0">
              <a:solidFill>
                <a:schemeClr val="accent2"/>
              </a:solidFill>
            </a:endParaRPr>
          </a:p>
          <a:p>
            <a:endParaRPr lang="it-IT" dirty="0">
              <a:solidFill>
                <a:schemeClr val="accent2"/>
              </a:solidFill>
            </a:endParaRPr>
          </a:p>
        </p:txBody>
      </p:sp>
      <p:sp>
        <p:nvSpPr>
          <p:cNvPr id="11" name="Sottotitolo 6">
            <a:extLst>
              <a:ext uri="{FF2B5EF4-FFF2-40B4-BE49-F238E27FC236}">
                <a16:creationId xmlns:a16="http://schemas.microsoft.com/office/drawing/2014/main" id="{40FD4AF0-B03B-48B8-9774-3CBB7C1A2C55}"/>
              </a:ext>
            </a:extLst>
          </p:cNvPr>
          <p:cNvSpPr txBox="1">
            <a:spLocks/>
          </p:cNvSpPr>
          <p:nvPr/>
        </p:nvSpPr>
        <p:spPr>
          <a:xfrm>
            <a:off x="5674664" y="1355261"/>
            <a:ext cx="11732559" cy="8069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200" spc="-1" dirty="0">
                <a:latin typeface="Lato"/>
              </a:rPr>
              <a:t>GSSI </a:t>
            </a:r>
            <a:r>
              <a:rPr lang="it-IT" sz="3200" spc="-1" dirty="0" err="1">
                <a:latin typeface="Lato"/>
              </a:rPr>
              <a:t>Working</a:t>
            </a:r>
            <a:r>
              <a:rPr lang="it-IT" sz="3200" spc="-1" dirty="0">
                <a:latin typeface="Lato"/>
              </a:rPr>
              <a:t> group: J </a:t>
            </a:r>
            <a:r>
              <a:rPr lang="it-IT" sz="3200" spc="-1" dirty="0" err="1">
                <a:latin typeface="Lato"/>
              </a:rPr>
              <a:t>Harms</a:t>
            </a:r>
            <a:r>
              <a:rPr lang="it-IT" sz="3200" spc="-1" dirty="0">
                <a:latin typeface="Lato"/>
              </a:rPr>
              <a:t>, </a:t>
            </a:r>
            <a:r>
              <a:rPr lang="it-IT" sz="3200" spc="-1" dirty="0" err="1">
                <a:latin typeface="Lato"/>
              </a:rPr>
              <a:t>F.Badaracco</a:t>
            </a:r>
            <a:endParaRPr lang="it-IT" sz="3200" spc="-1" dirty="0">
              <a:latin typeface="Arial"/>
            </a:endParaRPr>
          </a:p>
        </p:txBody>
      </p:sp>
      <p:pic>
        <p:nvPicPr>
          <p:cNvPr id="13" name="Immagine 12" descr="Immagine che contiene luce&#10;&#10;Descrizione generata automaticamente">
            <a:extLst>
              <a:ext uri="{FF2B5EF4-FFF2-40B4-BE49-F238E27FC236}">
                <a16:creationId xmlns:a16="http://schemas.microsoft.com/office/drawing/2014/main" id="{9C6181F8-8B55-4218-9117-0B31833F75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1" r="61159" b="36526"/>
          <a:stretch/>
        </p:blipFill>
        <p:spPr>
          <a:xfrm>
            <a:off x="2388126" y="857884"/>
            <a:ext cx="2642348" cy="4648760"/>
          </a:xfrm>
          <a:prstGeom prst="rect">
            <a:avLst/>
          </a:prstGeom>
        </p:spPr>
      </p:pic>
      <p:pic>
        <p:nvPicPr>
          <p:cNvPr id="15" name="Immagine 14" descr="Immagine che contiene metro&#10;&#10;Descrizione generata automaticamente">
            <a:extLst>
              <a:ext uri="{FF2B5EF4-FFF2-40B4-BE49-F238E27FC236}">
                <a16:creationId xmlns:a16="http://schemas.microsoft.com/office/drawing/2014/main" id="{E4743088-A330-4E32-96E3-644148DAEC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344" y="6723286"/>
            <a:ext cx="3932855" cy="3085084"/>
          </a:xfrm>
          <a:prstGeom prst="rect">
            <a:avLst/>
          </a:prstGeom>
        </p:spPr>
      </p:pic>
      <p:pic>
        <p:nvPicPr>
          <p:cNvPr id="17" name="Immagine 16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8E85CF38-BEA3-432F-94B7-96E43BDBA3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099" y="6821890"/>
            <a:ext cx="4402249" cy="231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12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D7AC701-395A-4CA4-8E72-00C39E181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GW group</a:t>
            </a:r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04F0035-D21F-4FEF-96B2-D7BFA1131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Science Fair 2020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018F20D-1673-4633-ABD8-E723CEC6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16</a:t>
            </a:fld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FFC187AE-BA11-46DB-BAD5-B8D111460602}"/>
              </a:ext>
            </a:extLst>
          </p:cNvPr>
          <p:cNvSpPr txBox="1">
            <a:spLocks/>
          </p:cNvSpPr>
          <p:nvPr/>
        </p:nvSpPr>
        <p:spPr>
          <a:xfrm>
            <a:off x="5526741" y="286384"/>
            <a:ext cx="10616453" cy="1143000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>
                <a:solidFill>
                  <a:schemeClr val="accent2"/>
                </a:solidFill>
              </a:rPr>
              <a:t>Cryogenic</a:t>
            </a:r>
            <a:r>
              <a:rPr lang="it-IT" dirty="0">
                <a:solidFill>
                  <a:schemeClr val="accent2"/>
                </a:solidFill>
              </a:rPr>
              <a:t> system for ET</a:t>
            </a:r>
            <a:endParaRPr lang="it-IT" sz="3200" dirty="0">
              <a:solidFill>
                <a:schemeClr val="accent2"/>
              </a:solidFill>
            </a:endParaRPr>
          </a:p>
          <a:p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Sottotitolo 6">
            <a:extLst>
              <a:ext uri="{FF2B5EF4-FFF2-40B4-BE49-F238E27FC236}">
                <a16:creationId xmlns:a16="http://schemas.microsoft.com/office/drawing/2014/main" id="{878BE9D1-8376-4238-A355-A54192D12C07}"/>
              </a:ext>
            </a:extLst>
          </p:cNvPr>
          <p:cNvSpPr txBox="1">
            <a:spLocks/>
          </p:cNvSpPr>
          <p:nvPr/>
        </p:nvSpPr>
        <p:spPr>
          <a:xfrm>
            <a:off x="5674664" y="1355261"/>
            <a:ext cx="11732559" cy="8069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200" spc="-1" dirty="0" err="1">
                <a:latin typeface="Lato"/>
              </a:rPr>
              <a:t>Member</a:t>
            </a:r>
            <a:r>
              <a:rPr lang="it-IT" sz="3200" spc="-1" dirty="0">
                <a:latin typeface="Lato"/>
              </a:rPr>
              <a:t> of </a:t>
            </a:r>
            <a:r>
              <a:rPr lang="it-IT" sz="3200" spc="-1" dirty="0" err="1">
                <a:latin typeface="Lato"/>
              </a:rPr>
              <a:t>our</a:t>
            </a:r>
            <a:r>
              <a:rPr lang="it-IT" sz="3200" spc="-1" dirty="0">
                <a:latin typeface="Lato"/>
              </a:rPr>
              <a:t> ET group: Stefano Pirro (LNGS)</a:t>
            </a:r>
            <a:endParaRPr lang="it-IT" sz="3200" spc="-1" dirty="0">
              <a:latin typeface="Arial"/>
            </a:endParaRPr>
          </a:p>
        </p:txBody>
      </p:sp>
      <p:pic>
        <p:nvPicPr>
          <p:cNvPr id="6" name="Immagine 5" descr="Immagine che contiene computer, screenshot, interni, portatile&#10;&#10;Descrizione generata automaticamente">
            <a:extLst>
              <a:ext uri="{FF2B5EF4-FFF2-40B4-BE49-F238E27FC236}">
                <a16:creationId xmlns:a16="http://schemas.microsoft.com/office/drawing/2014/main" id="{32903B18-502E-4AA8-B1F4-BABCA2FC98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3895" r="61471" b="31764"/>
          <a:stretch/>
        </p:blipFill>
        <p:spPr>
          <a:xfrm>
            <a:off x="1257300" y="1051114"/>
            <a:ext cx="3845859" cy="55899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magine 15" descr="Immagine che contiene screenshot, computer, portatile&#10;&#10;Descrizione generata automaticamente">
            <a:extLst>
              <a:ext uri="{FF2B5EF4-FFF2-40B4-BE49-F238E27FC236}">
                <a16:creationId xmlns:a16="http://schemas.microsoft.com/office/drawing/2014/main" id="{33E61245-2BE1-46F8-B863-84A8818EDB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6" t="20502" r="21556" b="35184"/>
          <a:stretch/>
        </p:blipFill>
        <p:spPr>
          <a:xfrm>
            <a:off x="4793878" y="4960774"/>
            <a:ext cx="11349316" cy="45585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57E5A8-3515-48B3-9C41-23AEFC534CE4}"/>
              </a:ext>
            </a:extLst>
          </p:cNvPr>
          <p:cNvSpPr txBox="1"/>
          <p:nvPr/>
        </p:nvSpPr>
        <p:spPr>
          <a:xfrm>
            <a:off x="5526741" y="2302486"/>
            <a:ext cx="10233212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it-IT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Contribution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the cryogenics development in KAGRA.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R&amp;D for ET (Einstein Telescope)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purpose of the current experiment is to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characterize vibrations in cryogenic systems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and in particular to test the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performance of geophones at low temperatures</a:t>
            </a:r>
            <a:endParaRPr lang="it-IT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793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persona, interni, sorridente, posando&#10;&#10;Descrizione generata automaticamente">
            <a:extLst>
              <a:ext uri="{FF2B5EF4-FFF2-40B4-BE49-F238E27FC236}">
                <a16:creationId xmlns:a16="http://schemas.microsoft.com/office/drawing/2014/main" id="{C17A63ED-4708-47A7-AF97-52B3FAE2E7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04" y="37311"/>
            <a:ext cx="2881539" cy="3704378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14" name="Immagine 13" descr="Immagine che contiene persona, donna, interni, portatile&#10;&#10;Descrizione generata automaticamente">
            <a:extLst>
              <a:ext uri="{FF2B5EF4-FFF2-40B4-BE49-F238E27FC236}">
                <a16:creationId xmlns:a16="http://schemas.microsoft.com/office/drawing/2014/main" id="{B83418AF-1D5C-4559-A138-BFC681453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098" y="3498007"/>
            <a:ext cx="4809675" cy="480967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22" name="Immagine 21" descr="Immagine che contiene persona, abbigliamento, occhiali, donna&#10;&#10;Descrizione generata automaticamente">
            <a:extLst>
              <a:ext uri="{FF2B5EF4-FFF2-40B4-BE49-F238E27FC236}">
                <a16:creationId xmlns:a16="http://schemas.microsoft.com/office/drawing/2014/main" id="{193FC376-714E-42C8-86B5-A120BD5179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487" y="429954"/>
            <a:ext cx="3043589" cy="3043589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D7AC701-395A-4CA4-8E72-00C39E181A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10738" y="9686308"/>
            <a:ext cx="3061361" cy="395906"/>
          </a:xfrm>
          <a:ln w="19050">
            <a:solidFill>
              <a:schemeClr val="accent2"/>
            </a:solidFill>
          </a:ln>
        </p:spPr>
        <p:txBody>
          <a:bodyPr/>
          <a:lstStyle/>
          <a:p>
            <a:r>
              <a:rPr lang="en-US"/>
              <a:t>GW group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018F20D-1673-4633-ABD8-E723CEC6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742126" y="9686308"/>
            <a:ext cx="2401067" cy="395906"/>
          </a:xfrm>
          <a:ln w="19050">
            <a:solidFill>
              <a:schemeClr val="accent2"/>
            </a:solidFill>
          </a:ln>
        </p:spPr>
        <p:txBody>
          <a:bodyPr/>
          <a:lstStyle/>
          <a:p>
            <a:fld id="{EAFCE915-61D7-4DAE-8AB8-633F2F8EA471}" type="slidenum">
              <a:rPr lang="it-IT" smtClean="0"/>
              <a:t>17</a:t>
            </a:fld>
            <a:endParaRPr lang="it-IT"/>
          </a:p>
        </p:txBody>
      </p:sp>
      <p:pic>
        <p:nvPicPr>
          <p:cNvPr id="6" name="Immagine 5" descr="Immagine che contiene persona, tenendo, indossando, uomo&#10;&#10;Descrizione generata automaticamente">
            <a:extLst>
              <a:ext uri="{FF2B5EF4-FFF2-40B4-BE49-F238E27FC236}">
                <a16:creationId xmlns:a16="http://schemas.microsoft.com/office/drawing/2014/main" id="{6D182C53-9D3C-4F68-9261-FA75FB9CCB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377" y="325360"/>
            <a:ext cx="2812878" cy="349734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10" name="Immagine 9" descr="Immagine che contiene persona, uomo, interni, occhiali&#10;&#10;Descrizione generata automaticamente">
            <a:extLst>
              <a:ext uri="{FF2B5EF4-FFF2-40B4-BE49-F238E27FC236}">
                <a16:creationId xmlns:a16="http://schemas.microsoft.com/office/drawing/2014/main" id="{2628CF61-3A93-4A7B-B627-23B25084B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888" y="72844"/>
            <a:ext cx="3296630" cy="337721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12" name="Immagine 11" descr="Immagine che contiene persona, interni, occhiali, donna&#10;&#10;Descrizione generata automaticamente">
            <a:extLst>
              <a:ext uri="{FF2B5EF4-FFF2-40B4-BE49-F238E27FC236}">
                <a16:creationId xmlns:a16="http://schemas.microsoft.com/office/drawing/2014/main" id="{6F1B74B0-2E12-435E-A63C-F9F641BFAD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635" y="179995"/>
            <a:ext cx="3301624" cy="3301624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16" name="Immagine 15" descr="Immagine che contiene persona, ombrello, inpiedi, esterni&#10;&#10;Descrizione generata automaticamente">
            <a:extLst>
              <a:ext uri="{FF2B5EF4-FFF2-40B4-BE49-F238E27FC236}">
                <a16:creationId xmlns:a16="http://schemas.microsoft.com/office/drawing/2014/main" id="{62EC7E4D-9CA9-4F6B-8BB4-EF9135045E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48" y="2733415"/>
            <a:ext cx="4108946" cy="4108946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18" name="Immagine 17" descr="Immagine che contiene persona, abbigliamento, donna, ragazza&#10;&#10;Descrizione generata automaticamente">
            <a:extLst>
              <a:ext uri="{FF2B5EF4-FFF2-40B4-BE49-F238E27FC236}">
                <a16:creationId xmlns:a16="http://schemas.microsoft.com/office/drawing/2014/main" id="{205CB7A9-4C44-4E76-9BA2-A1C9B070C3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488" y="2697902"/>
            <a:ext cx="2939131" cy="3301624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20" name="Immagine 19" descr="Immagine che contiene persona, uomo, occhiali, inpiedi&#10;&#10;Descrizione generata automaticamente">
            <a:extLst>
              <a:ext uri="{FF2B5EF4-FFF2-40B4-BE49-F238E27FC236}">
                <a16:creationId xmlns:a16="http://schemas.microsoft.com/office/drawing/2014/main" id="{136682C9-3884-48F2-8A43-F525279FCE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989" y="2605716"/>
            <a:ext cx="3120057" cy="3549932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26" name="Immagine 25" descr="Immagine che contiene uomo, persona, abbigliamento, indossando&#10;&#10;Descrizione generata automaticamente">
            <a:extLst>
              <a:ext uri="{FF2B5EF4-FFF2-40B4-BE49-F238E27FC236}">
                <a16:creationId xmlns:a16="http://schemas.microsoft.com/office/drawing/2014/main" id="{A1D74E4B-43B8-4144-940C-D0E016DDEE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344" y="2871331"/>
            <a:ext cx="3412819" cy="3397651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28" name="Immagine 27" descr="Immagine che contiene uomo, persona, arighe, interni&#10;&#10;Descrizione generata automaticamente">
            <a:extLst>
              <a:ext uri="{FF2B5EF4-FFF2-40B4-BE49-F238E27FC236}">
                <a16:creationId xmlns:a16="http://schemas.microsoft.com/office/drawing/2014/main" id="{1A8A1788-3268-4113-85F5-8F1C60103C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802" y="5167124"/>
            <a:ext cx="3218090" cy="3704379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32" name="Immagine 31" descr="Immagine che contiene persona, uomo, tenendo, nero&#10;&#10;Descrizione generata automaticamente">
            <a:extLst>
              <a:ext uri="{FF2B5EF4-FFF2-40B4-BE49-F238E27FC236}">
                <a16:creationId xmlns:a16="http://schemas.microsoft.com/office/drawing/2014/main" id="{175F16E0-D3FC-45C9-859A-F91AEDF164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94" y="5695190"/>
            <a:ext cx="3176313" cy="3176313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34" name="Immagine 33" descr="Immagine che contiene persona, sorridente, posando, tenendo&#10;&#10;Descrizione generata automaticamente">
            <a:extLst>
              <a:ext uri="{FF2B5EF4-FFF2-40B4-BE49-F238E27FC236}">
                <a16:creationId xmlns:a16="http://schemas.microsoft.com/office/drawing/2014/main" id="{1881F12F-B292-4CFB-8767-AF0A161B991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7976" y="5426360"/>
            <a:ext cx="2939131" cy="3605334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30" name="Immagine 29" descr="Immagine che contiene persona, interni, uomo, uniforme&#10;&#10;Descrizione generata automaticamente">
            <a:extLst>
              <a:ext uri="{FF2B5EF4-FFF2-40B4-BE49-F238E27FC236}">
                <a16:creationId xmlns:a16="http://schemas.microsoft.com/office/drawing/2014/main" id="{D65C5044-3252-4383-800A-269A0488B8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014" y="5275820"/>
            <a:ext cx="3486986" cy="3486986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24" name="Immagine 23" descr="Immagine che contiene persona, uomo, interni, facciata&#10;&#10;Descrizione generata automaticamente">
            <a:extLst>
              <a:ext uri="{FF2B5EF4-FFF2-40B4-BE49-F238E27FC236}">
                <a16:creationId xmlns:a16="http://schemas.microsoft.com/office/drawing/2014/main" id="{FCA8E59C-9CBF-4865-8D2C-CB598FBB460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36" y="6447763"/>
            <a:ext cx="2928886" cy="336496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04F0035-D21F-4FEF-96B2-D7BFA1131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38058" y="9686308"/>
            <a:ext cx="4592041" cy="395906"/>
          </a:xfrm>
          <a:ln w="19050">
            <a:solidFill>
              <a:schemeClr val="accent2"/>
            </a:solidFill>
          </a:ln>
        </p:spPr>
        <p:txBody>
          <a:bodyPr/>
          <a:lstStyle/>
          <a:p>
            <a:r>
              <a:rPr lang="it-IT"/>
              <a:t>Science Fair 2020</a:t>
            </a:r>
            <a:endParaRPr lang="it-IT" dirty="0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0E55720D-0E32-42F3-9270-7546036D71EE}"/>
              </a:ext>
            </a:extLst>
          </p:cNvPr>
          <p:cNvSpPr/>
          <p:nvPr/>
        </p:nvSpPr>
        <p:spPr>
          <a:xfrm>
            <a:off x="0" y="-18283"/>
            <a:ext cx="18288000" cy="10267972"/>
          </a:xfrm>
          <a:prstGeom prst="rect">
            <a:avLst/>
          </a:prstGeom>
          <a:solidFill>
            <a:srgbClr val="E7E6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6C6C9918-D640-468A-9B06-8FEF8309B674}"/>
              </a:ext>
            </a:extLst>
          </p:cNvPr>
          <p:cNvSpPr txBox="1"/>
          <p:nvPr/>
        </p:nvSpPr>
        <p:spPr>
          <a:xfrm>
            <a:off x="3785912" y="2002167"/>
            <a:ext cx="162686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0" dirty="0">
                <a:solidFill>
                  <a:schemeClr val="accent2"/>
                </a:solidFill>
                <a:latin typeface="Mistral" panose="03090702030407020403" pitchFamily="66" charset="0"/>
              </a:rPr>
              <a:t>Thank </a:t>
            </a:r>
            <a:r>
              <a:rPr lang="it-IT" sz="20000" dirty="0" err="1">
                <a:solidFill>
                  <a:schemeClr val="accent2"/>
                </a:solidFill>
                <a:latin typeface="Mistral" panose="03090702030407020403" pitchFamily="66" charset="0"/>
              </a:rPr>
              <a:t>you</a:t>
            </a:r>
            <a:r>
              <a:rPr lang="it-IT" sz="20000" dirty="0">
                <a:solidFill>
                  <a:schemeClr val="accent2"/>
                </a:solidFill>
                <a:latin typeface="Mistral" panose="03090702030407020403" pitchFamily="66" charset="0"/>
              </a:rPr>
              <a:t> </a:t>
            </a:r>
            <a:endParaRPr lang="en-US" sz="20000" dirty="0">
              <a:solidFill>
                <a:schemeClr val="accent2"/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533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36525" y="1744265"/>
            <a:ext cx="11394175" cy="1988345"/>
          </a:xfrm>
        </p:spPr>
        <p:txBody>
          <a:bodyPr/>
          <a:lstStyle/>
          <a:p>
            <a:r>
              <a:rPr lang="it-IT" dirty="0">
                <a:solidFill>
                  <a:schemeClr val="accent2"/>
                </a:solidFill>
                <a:latin typeface="Candara" panose="020E0502030303020204" pitchFamily="34" charset="0"/>
              </a:rPr>
              <a:t>The group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636524" y="4026090"/>
            <a:ext cx="11394175" cy="5433916"/>
          </a:xfrm>
        </p:spPr>
        <p:txBody>
          <a:bodyPr>
            <a:normAutofit fontScale="92500" lnSpcReduction="10000"/>
          </a:bodyPr>
          <a:lstStyle/>
          <a:p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Group leaders</a:t>
            </a:r>
          </a:p>
          <a:p>
            <a:pPr lvl="1"/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M.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Branchesi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, J.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Harms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Gisha" panose="020B0604020202020204" pitchFamily="34" charset="-79"/>
            </a:endParaRPr>
          </a:p>
          <a:p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Assistant professors</a:t>
            </a:r>
          </a:p>
          <a:p>
            <a:pPr lvl="1"/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G. Pagliaroli, M. Drago</a:t>
            </a:r>
          </a:p>
          <a:p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Post-doc</a:t>
            </a:r>
          </a:p>
          <a:p>
            <a:pPr lvl="1"/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S. Dall’Osso, G.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Oganesyan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Gisha" panose="020B0604020202020204" pitchFamily="34" charset="-79"/>
            </a:endParaRPr>
          </a:p>
          <a:p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Ph.D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.</a:t>
            </a:r>
          </a:p>
          <a:p>
            <a:pPr lvl="1"/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F.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Badaracco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, S.J. Grimm, O.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Halim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, N.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Khetan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, A.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Sharma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, D. Vescovi, T.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Andric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, S. Ronchini, N.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Gisha" panose="020B0604020202020204" pitchFamily="34" charset="-79"/>
              </a:rPr>
              <a:t>Hazra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Gisha" panose="020B0604020202020204" pitchFamily="34" charset="-79"/>
            </a:endParaRPr>
          </a:p>
          <a:p>
            <a:pPr marL="0" indent="0">
              <a:buNone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Gisha" panose="020B0604020202020204" pitchFamily="34" charset="-79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C1E095-9522-4F01-95E9-56597EF5C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GW group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E0F6D8-C091-4216-BA8E-79AD2458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Science Fair 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F7FBF9-66C5-4A0C-B111-FEA66C7C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3221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36525" y="1744265"/>
            <a:ext cx="11394175" cy="1988345"/>
          </a:xfrm>
        </p:spPr>
        <p:txBody>
          <a:bodyPr/>
          <a:lstStyle/>
          <a:p>
            <a:r>
              <a:rPr lang="it-IT" dirty="0" err="1">
                <a:solidFill>
                  <a:schemeClr val="accent2"/>
                </a:solidFill>
                <a:latin typeface="Candara" panose="020E0502030303020204" pitchFamily="34" charset="0"/>
              </a:rPr>
              <a:t>Introduction</a:t>
            </a:r>
            <a:endParaRPr lang="it-IT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636524" y="4026090"/>
            <a:ext cx="11394175" cy="550843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GSSI group is part of Virgo collaboration http://www.virgo.infn.it/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Virgo and LIGO jointly search for gravitational waves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KAGRA will join soon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Future generation detectors in preparation (ET, LISA)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Gravitational waves have been detected for the first time in 2015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A total of 12 events have been found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10 Binary Black Holes</a:t>
            </a:r>
          </a:p>
          <a:p>
            <a:pPr lvl="1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2 Binary Neutron Star (with a Gamma Ray Burst counterpart)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The group is involved in detector studies, data analysis and multi-messenger astrophysics</a:t>
            </a:r>
          </a:p>
        </p:txBody>
      </p:sp>
      <p:pic>
        <p:nvPicPr>
          <p:cNvPr id="4" name="Segnaposto contenuto 6" descr="GW_Global_Detector_Map.tif">
            <a:extLst>
              <a:ext uri="{FF2B5EF4-FFF2-40B4-BE49-F238E27FC236}">
                <a16:creationId xmlns:a16="http://schemas.microsoft.com/office/drawing/2014/main" id="{52B7E4E3-53D6-40C0-80FA-51D84834806A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33610" y="366209"/>
            <a:ext cx="6127395" cy="3439679"/>
          </a:xfrm>
          <a:prstGeom prst="rect">
            <a:avLst/>
          </a:prstGeo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24967D-FF92-47EF-B4F2-E1DAADAC8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GW group</a:t>
            </a:r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508025-D1BC-4D1C-877E-8BA30CC4A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Science Fair 2020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C668B2-3288-475C-B7A5-C290EEF9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CE915-61D7-4DAE-8AB8-633F2F8EA47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162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14500" y="204786"/>
            <a:ext cx="15039629" cy="1988345"/>
          </a:xfrm>
        </p:spPr>
        <p:txBody>
          <a:bodyPr/>
          <a:lstStyle/>
          <a:p>
            <a:r>
              <a:rPr lang="it-IT" dirty="0" err="1"/>
              <a:t>Gravitational</a:t>
            </a:r>
            <a:r>
              <a:rPr lang="it-IT" dirty="0"/>
              <a:t> </a:t>
            </a:r>
            <a:r>
              <a:rPr lang="it-IT" dirty="0" err="1"/>
              <a:t>wave</a:t>
            </a:r>
            <a:r>
              <a:rPr lang="it-IT" dirty="0"/>
              <a:t> detector and </a:t>
            </a:r>
            <a:r>
              <a:rPr lang="it-IT" dirty="0" err="1"/>
              <a:t>searches</a:t>
            </a:r>
            <a:r>
              <a:rPr lang="it-IT" dirty="0"/>
              <a:t> </a:t>
            </a:r>
            <a:r>
              <a:rPr lang="it-IT" sz="4800" dirty="0"/>
              <a:t>(</a:t>
            </a:r>
            <a:r>
              <a:rPr lang="en-GB" sz="4800" dirty="0">
                <a:latin typeface="Times" pitchFamily="2" charset="0"/>
              </a:rPr>
              <a:t>http://gwplotter.com/</a:t>
            </a:r>
            <a:r>
              <a:rPr lang="it-IT" sz="4800" dirty="0"/>
              <a:t>)</a:t>
            </a:r>
            <a:endParaRPr lang="it-IT" dirty="0">
              <a:latin typeface="Helvetica" panose="020B0604020202030204" pitchFamily="34" charset="0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5D6C30-4006-41D1-9A7C-1062E001A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GW group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0B2D72-217B-48F8-AD23-0E491334E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Fair 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494EF4-11E1-432E-8737-13553550E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CE915-61D7-4DAE-8AB8-633F2F8EA471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E23760C-0305-4EAD-A136-D2FB0377F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01453" y="2308306"/>
            <a:ext cx="11774040" cy="750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5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>
          <a:xfrm>
            <a:off x="5857057" y="893029"/>
            <a:ext cx="10000015" cy="850139"/>
          </a:xfrm>
        </p:spPr>
        <p:txBody>
          <a:bodyPr/>
          <a:lstStyle/>
          <a:p>
            <a:r>
              <a:rPr lang="it-IT" sz="6000" dirty="0" err="1">
                <a:solidFill>
                  <a:schemeClr val="accent2"/>
                </a:solidFill>
              </a:rPr>
              <a:t>Burst</a:t>
            </a:r>
            <a:r>
              <a:rPr lang="it-IT" sz="6000" dirty="0">
                <a:solidFill>
                  <a:schemeClr val="accent2"/>
                </a:solidFill>
              </a:rPr>
              <a:t> </a:t>
            </a:r>
            <a:r>
              <a:rPr lang="it-IT" sz="6000" dirty="0" err="1">
                <a:solidFill>
                  <a:schemeClr val="accent2"/>
                </a:solidFill>
              </a:rPr>
              <a:t>Search</a:t>
            </a:r>
            <a:endParaRPr lang="it-IT" sz="6000" dirty="0">
              <a:solidFill>
                <a:schemeClr val="accent2"/>
              </a:solidFill>
            </a:endParaRPr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5857057" y="2129029"/>
            <a:ext cx="10000015" cy="806911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it-IT" sz="3200" spc="-1" dirty="0">
                <a:latin typeface="Lato"/>
              </a:rPr>
              <a:t>GSSI </a:t>
            </a:r>
            <a:r>
              <a:rPr lang="it-IT" sz="3200" spc="-1" dirty="0" err="1">
                <a:latin typeface="Lato"/>
              </a:rPr>
              <a:t>Working</a:t>
            </a:r>
            <a:r>
              <a:rPr lang="it-IT" sz="3200" spc="-1" dirty="0">
                <a:latin typeface="Lato"/>
              </a:rPr>
              <a:t> group: M. Drago</a:t>
            </a:r>
            <a:endParaRPr lang="it-IT" sz="3200" spc="-1" dirty="0">
              <a:latin typeface="Arial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9E8B74F-A22C-4FD0-9333-F711439971A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63B726-A2F5-4718-AF76-EBCF755C3E29}" type="slidenum">
              <a:rPr lang="en-US" altLang="it-IT" smtClean="0">
                <a:solidFill>
                  <a:prstClr val="white"/>
                </a:solidFill>
              </a:rPr>
              <a:pPr/>
              <a:t>5</a:t>
            </a:fld>
            <a:endParaRPr lang="en-US" altLang="it-IT">
              <a:solidFill>
                <a:prstClr val="white"/>
              </a:solidFill>
            </a:endParaRPr>
          </a:p>
        </p:txBody>
      </p:sp>
      <p:pic>
        <p:nvPicPr>
          <p:cNvPr id="8" name="Segnaposto contenuto 6" descr="DQpyCBC.PNG">
            <a:extLst>
              <a:ext uri="{FF2B5EF4-FFF2-40B4-BE49-F238E27FC236}">
                <a16:creationId xmlns:a16="http://schemas.microsoft.com/office/drawing/2014/main" id="{049F5AD0-5188-48FF-B703-AB79620233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/>
          <a:srcRect l="-3133" r="-156"/>
          <a:stretch/>
        </p:blipFill>
        <p:spPr>
          <a:xfrm>
            <a:off x="4437527" y="5556157"/>
            <a:ext cx="4565275" cy="2987675"/>
          </a:xfrm>
          <a:prstGeom prst="rect">
            <a:avLst/>
          </a:prstGeom>
        </p:spPr>
      </p:pic>
      <p:pic>
        <p:nvPicPr>
          <p:cNvPr id="9" name="Segnaposto immagine 8" descr="fig_w_cwb.png">
            <a:extLst>
              <a:ext uri="{FF2B5EF4-FFF2-40B4-BE49-F238E27FC236}">
                <a16:creationId xmlns:a16="http://schemas.microsoft.com/office/drawing/2014/main" id="{5FE56AAC-7068-4C6A-9B45-8DE9D61ECDB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print"/>
          <a:srcRect l="-233" r="580"/>
          <a:stretch/>
        </p:blipFill>
        <p:spPr>
          <a:xfrm>
            <a:off x="8727141" y="5637470"/>
            <a:ext cx="4719917" cy="2987675"/>
          </a:xfrm>
          <a:prstGeom prst="rect">
            <a:avLst/>
          </a:prstGeom>
        </p:spPr>
      </p:pic>
      <p:pic>
        <p:nvPicPr>
          <p:cNvPr id="10" name="Segnaposto immagine 9" descr="fig2_triangulation.png">
            <a:extLst>
              <a:ext uri="{FF2B5EF4-FFF2-40B4-BE49-F238E27FC236}">
                <a16:creationId xmlns:a16="http://schemas.microsoft.com/office/drawing/2014/main" id="{D5ADDA17-BC32-4261-91CA-6BF6729E876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>
            <a:lum bright="-20000" contrast="30000"/>
          </a:blip>
          <a:srcRect l="5608" r="5608"/>
          <a:stretch>
            <a:fillRect/>
          </a:stretch>
        </p:blipFill>
        <p:spPr>
          <a:xfrm>
            <a:off x="13944603" y="5467778"/>
            <a:ext cx="2986088" cy="2987675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FE702A0C-2638-4964-8EFE-2AC463417EE9}"/>
              </a:ext>
            </a:extLst>
          </p:cNvPr>
          <p:cNvSpPr txBox="1">
            <a:spLocks/>
          </p:cNvSpPr>
          <p:nvPr/>
        </p:nvSpPr>
        <p:spPr>
          <a:xfrm>
            <a:off x="4766011" y="3486981"/>
            <a:ext cx="4236791" cy="1864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buFont typeface="+mj-lt"/>
              <a:buAutoNum type="arabicPeriod"/>
            </a:pPr>
            <a:r>
              <a:rPr lang="en-US" sz="3200">
                <a:solidFill>
                  <a:srgbClr val="00B050"/>
                </a:solidFill>
              </a:rPr>
              <a:t>Detection</a:t>
            </a:r>
          </a:p>
          <a:p>
            <a:pPr marL="1314450" lvl="2" indent="-514350"/>
            <a:r>
              <a:rPr lang="en-US" sz="2800"/>
              <a:t>Distinguish the real signal from detector noise</a:t>
            </a:r>
          </a:p>
          <a:p>
            <a:endParaRPr lang="it-IT" sz="1800" dirty="0"/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79AF0B0E-7680-4958-BADC-EA59B08B1F46}"/>
              </a:ext>
            </a:extLst>
          </p:cNvPr>
          <p:cNvSpPr txBox="1">
            <a:spLocks/>
          </p:cNvSpPr>
          <p:nvPr/>
        </p:nvSpPr>
        <p:spPr>
          <a:xfrm>
            <a:off x="9209341" y="3393703"/>
            <a:ext cx="4451331" cy="2213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buFont typeface="+mj-lt"/>
              <a:buAutoNum type="arabicPeriod" startAt="2"/>
            </a:pPr>
            <a:r>
              <a:rPr lang="en-US" sz="3200" dirty="0">
                <a:solidFill>
                  <a:srgbClr val="00B050"/>
                </a:solidFill>
              </a:rPr>
              <a:t>Source identification</a:t>
            </a:r>
          </a:p>
          <a:p>
            <a:pPr marL="1314450" lvl="2" indent="-514350"/>
            <a:r>
              <a:rPr lang="en-US" sz="2800" dirty="0"/>
              <a:t>Waveform shape depends on generating process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DDCEAFD5-60F0-41C5-9F5C-42D7BCAED6F6}"/>
              </a:ext>
            </a:extLst>
          </p:cNvPr>
          <p:cNvSpPr txBox="1">
            <a:spLocks/>
          </p:cNvSpPr>
          <p:nvPr/>
        </p:nvSpPr>
        <p:spPr>
          <a:xfrm>
            <a:off x="13398458" y="3393703"/>
            <a:ext cx="4197020" cy="2213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buFont typeface="+mj-lt"/>
              <a:buAutoNum type="arabicPeriod" startAt="3"/>
            </a:pPr>
            <a:r>
              <a:rPr lang="en-US" sz="3200" dirty="0">
                <a:solidFill>
                  <a:srgbClr val="00B050"/>
                </a:solidFill>
              </a:rPr>
              <a:t>Sky localization</a:t>
            </a:r>
          </a:p>
          <a:p>
            <a:pPr marL="1314450" lvl="2" indent="-514350"/>
            <a:r>
              <a:rPr lang="en-US" sz="2800" dirty="0"/>
              <a:t>Search of multi-messenger counterparts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3A04E07-44A3-42D2-96A5-B147767C8F12}"/>
              </a:ext>
            </a:extLst>
          </p:cNvPr>
          <p:cNvSpPr/>
          <p:nvPr/>
        </p:nvSpPr>
        <p:spPr>
          <a:xfrm>
            <a:off x="2244472" y="8161765"/>
            <a:ext cx="835292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dirty="0"/>
              <a:t>Ref: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it-IT" dirty="0"/>
              <a:t>Di Palma, Drago, </a:t>
            </a:r>
            <a:r>
              <a:rPr lang="it-IT" dirty="0" err="1"/>
              <a:t>Phys.Rev</a:t>
            </a:r>
            <a:r>
              <a:rPr lang="it-IT" dirty="0"/>
              <a:t>. D97 023011 (2018)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P. </a:t>
            </a:r>
            <a:r>
              <a:rPr lang="en-GB" dirty="0" err="1"/>
              <a:t>Astone</a:t>
            </a:r>
            <a:r>
              <a:rPr lang="en-GB" dirty="0"/>
              <a:t>, Drago et al, </a:t>
            </a:r>
            <a:r>
              <a:rPr lang="en-GB" dirty="0" err="1"/>
              <a:t>Phys.Rev</a:t>
            </a:r>
            <a:r>
              <a:rPr lang="en-GB" dirty="0"/>
              <a:t>. D98 122002 (2018)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Salemi</a:t>
            </a:r>
            <a:r>
              <a:rPr lang="en-GB" dirty="0"/>
              <a:t>, Drago et al.,  </a:t>
            </a:r>
            <a:r>
              <a:rPr lang="en-GB" dirty="0" err="1"/>
              <a:t>Phys.Rev</a:t>
            </a:r>
            <a:r>
              <a:rPr lang="en-GB" dirty="0"/>
              <a:t>. D 100, 042003 (2019)</a:t>
            </a:r>
          </a:p>
        </p:txBody>
      </p:sp>
      <p:sp>
        <p:nvSpPr>
          <p:cNvPr id="15" name="Segnaposto data 4">
            <a:extLst>
              <a:ext uri="{FF2B5EF4-FFF2-40B4-BE49-F238E27FC236}">
                <a16:creationId xmlns:a16="http://schemas.microsoft.com/office/drawing/2014/main" id="{42D9FC05-2791-486B-A6DB-BE0D05B6E292}"/>
              </a:ext>
            </a:extLst>
          </p:cNvPr>
          <p:cNvSpPr txBox="1">
            <a:spLocks/>
          </p:cNvSpPr>
          <p:nvPr/>
        </p:nvSpPr>
        <p:spPr>
          <a:xfrm>
            <a:off x="1409700" y="9686926"/>
            <a:ext cx="4114800" cy="54768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GW group</a:t>
            </a:r>
            <a:endParaRPr lang="it-IT" sz="18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6" name="Segnaposto piè di pagina 5">
            <a:extLst>
              <a:ext uri="{FF2B5EF4-FFF2-40B4-BE49-F238E27FC236}">
                <a16:creationId xmlns:a16="http://schemas.microsoft.com/office/drawing/2014/main" id="{0A67A58C-34B3-49A7-B4E8-68086BA950A7}"/>
              </a:ext>
            </a:extLst>
          </p:cNvPr>
          <p:cNvSpPr txBox="1">
            <a:spLocks/>
          </p:cNvSpPr>
          <p:nvPr/>
        </p:nvSpPr>
        <p:spPr>
          <a:xfrm>
            <a:off x="6210300" y="9686926"/>
            <a:ext cx="6172200" cy="54768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8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Science Fair 2019</a:t>
            </a:r>
            <a:endParaRPr lang="it-IT" sz="18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7" name="Segnaposto numero diapositiva 6">
            <a:extLst>
              <a:ext uri="{FF2B5EF4-FFF2-40B4-BE49-F238E27FC236}">
                <a16:creationId xmlns:a16="http://schemas.microsoft.com/office/drawing/2014/main" id="{AFDBB389-44D0-4656-9912-28AF0A221D02}"/>
              </a:ext>
            </a:extLst>
          </p:cNvPr>
          <p:cNvSpPr txBox="1">
            <a:spLocks/>
          </p:cNvSpPr>
          <p:nvPr/>
        </p:nvSpPr>
        <p:spPr>
          <a:xfrm>
            <a:off x="13068300" y="9686926"/>
            <a:ext cx="3227294" cy="54768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AFCE915-61D7-4DAE-8AB8-633F2F8EA471}" type="slidenum">
              <a:rPr lang="it-IT" sz="18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/>
              <a:t>5</a:t>
            </a:fld>
            <a:endParaRPr lang="it-IT" sz="18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02402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7474182" cy="904159"/>
          </a:xfrm>
        </p:spPr>
        <p:txBody>
          <a:bodyPr anchor="t">
            <a:normAutofit fontScale="90000"/>
          </a:bodyPr>
          <a:lstStyle/>
          <a:p>
            <a:r>
              <a:rPr lang="it-IT" sz="6000" dirty="0">
                <a:solidFill>
                  <a:schemeClr val="accent2"/>
                </a:solidFill>
              </a:rPr>
              <a:t>CORE </a:t>
            </a:r>
            <a:r>
              <a:rPr lang="it-IT" sz="6000" dirty="0" err="1">
                <a:solidFill>
                  <a:schemeClr val="accent2"/>
                </a:solidFill>
              </a:rPr>
              <a:t>Collapse</a:t>
            </a:r>
            <a:r>
              <a:rPr lang="it-IT" sz="6000" dirty="0">
                <a:solidFill>
                  <a:schemeClr val="accent2"/>
                </a:solidFill>
              </a:rPr>
              <a:t> Supernova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8064" y="3901160"/>
            <a:ext cx="7823804" cy="3306464"/>
          </a:xfr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>
            <a:normAutofit lnSpcReduction="10000"/>
          </a:bodyPr>
          <a:lstStyle/>
          <a:p>
            <a:pPr algn="just"/>
            <a:r>
              <a:rPr lang="en-US" sz="3600" dirty="0">
                <a:solidFill>
                  <a:srgbClr val="1466C5"/>
                </a:solidFill>
              </a:rPr>
              <a:t>Neutrinos and Gravitational Waves carry complementary information.</a:t>
            </a:r>
          </a:p>
          <a:p>
            <a:pPr algn="just"/>
            <a:r>
              <a:rPr lang="en-US" sz="3600" dirty="0"/>
              <a:t>Neutrinos: primarily thermodynamics</a:t>
            </a:r>
          </a:p>
          <a:p>
            <a:pPr algn="just"/>
            <a:r>
              <a:rPr lang="en-US" sz="3600" dirty="0"/>
              <a:t>GWs: primarily dynamics</a:t>
            </a:r>
          </a:p>
          <a:p>
            <a:pPr algn="just"/>
            <a:r>
              <a:rPr lang="en-US" sz="3600" dirty="0">
                <a:solidFill>
                  <a:srgbClr val="FF0000"/>
                </a:solidFill>
              </a:rPr>
              <a:t>Joint observation improve the detection potential and the physical learning.</a:t>
            </a:r>
          </a:p>
          <a:p>
            <a:endParaRPr lang="it-IT" sz="3600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C1F56CB-42A0-4A91-B035-1DAE78028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GW group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0394DFF-5362-4C58-9CFA-AF203CD23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Fair 2020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DA7C84-3D6D-4271-A151-FADB8CF79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CE915-61D7-4DAE-8AB8-633F2F8EA471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Segnaposto immagine 7" descr="puzzle_cook_big.jpg">
            <a:extLst>
              <a:ext uri="{FF2B5EF4-FFF2-40B4-BE49-F238E27FC236}">
                <a16:creationId xmlns:a16="http://schemas.microsoft.com/office/drawing/2014/main" id="{40DE8C4A-3C26-4961-ADEB-A3CEF3E0485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r="-401" b="446"/>
          <a:stretch/>
        </p:blipFill>
        <p:spPr>
          <a:xfrm>
            <a:off x="9093574" y="3720942"/>
            <a:ext cx="6172200" cy="3553918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3A058607-F26E-4B1A-B33B-E2395A067EC3}"/>
              </a:ext>
            </a:extLst>
          </p:cNvPr>
          <p:cNvSpPr/>
          <p:nvPr/>
        </p:nvSpPr>
        <p:spPr>
          <a:xfrm>
            <a:off x="1519516" y="7612649"/>
            <a:ext cx="13581529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/>
              <a:t>Proposal</a:t>
            </a:r>
            <a:r>
              <a:rPr lang="it-IT" sz="2800" b="1" dirty="0"/>
              <a:t> for data </a:t>
            </a:r>
            <a:r>
              <a:rPr lang="it-IT" sz="2800" b="1" dirty="0" err="1"/>
              <a:t>exchange</a:t>
            </a:r>
            <a:r>
              <a:rPr lang="it-IT" sz="2800" b="1" dirty="0"/>
              <a:t> </a:t>
            </a:r>
            <a:r>
              <a:rPr lang="it-IT" sz="2800" b="1" dirty="0" err="1"/>
              <a:t>among</a:t>
            </a:r>
            <a:r>
              <a:rPr lang="it-IT" sz="2800" b="1" dirty="0"/>
              <a:t> GW detectors: LIGO, Virgo and </a:t>
            </a:r>
            <a:r>
              <a:rPr lang="it-IT" sz="2800" b="1" dirty="0" err="1"/>
              <a:t>neutrinos</a:t>
            </a:r>
            <a:r>
              <a:rPr lang="it-IT" sz="2800" b="1" dirty="0"/>
              <a:t> detectors: </a:t>
            </a:r>
            <a:r>
              <a:rPr lang="it-IT" sz="2800" b="1" dirty="0" err="1"/>
              <a:t>Borexino</a:t>
            </a:r>
            <a:r>
              <a:rPr lang="it-IT" sz="2800" b="1" dirty="0"/>
              <a:t>, LVD, </a:t>
            </a:r>
            <a:r>
              <a:rPr lang="it-IT" sz="2800" b="1" dirty="0" err="1"/>
              <a:t>KamLand</a:t>
            </a:r>
            <a:r>
              <a:rPr lang="it-IT" sz="2800" b="1" dirty="0"/>
              <a:t> and </a:t>
            </a:r>
            <a:r>
              <a:rPr lang="it-IT" sz="2800" b="1" dirty="0" err="1"/>
              <a:t>IceCube</a:t>
            </a:r>
            <a:endParaRPr lang="it-IT" sz="2800" b="1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447993C-9888-435C-BB0B-35C37E13A95B}"/>
              </a:ext>
            </a:extLst>
          </p:cNvPr>
          <p:cNvSpPr/>
          <p:nvPr/>
        </p:nvSpPr>
        <p:spPr>
          <a:xfrm>
            <a:off x="1936333" y="8339566"/>
            <a:ext cx="1014584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dirty="0"/>
              <a:t>Ref: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 err="1"/>
              <a:t>Casentini</a:t>
            </a:r>
            <a:r>
              <a:rPr lang="en-US" sz="2800" dirty="0"/>
              <a:t>, </a:t>
            </a:r>
            <a:r>
              <a:rPr lang="en-US" sz="2800" dirty="0" err="1"/>
              <a:t>Pagliaroli</a:t>
            </a:r>
            <a:r>
              <a:rPr lang="en-US" sz="2800" dirty="0"/>
              <a:t>, </a:t>
            </a:r>
            <a:r>
              <a:rPr lang="en-US" sz="2800" dirty="0" err="1"/>
              <a:t>Vigorito</a:t>
            </a:r>
            <a:r>
              <a:rPr lang="en-US" sz="2800" dirty="0"/>
              <a:t>, </a:t>
            </a:r>
            <a:r>
              <a:rPr lang="en-US" sz="2800" dirty="0" err="1"/>
              <a:t>Fafone</a:t>
            </a:r>
            <a:r>
              <a:rPr lang="en-US" sz="2800" dirty="0"/>
              <a:t>, JCAP 1808 (2018) n.08,010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it-IT" dirty="0" err="1"/>
              <a:t>Halim</a:t>
            </a:r>
            <a:r>
              <a:rPr lang="it-IT" dirty="0"/>
              <a:t>, Vigorito, Casentini, Pagliaroli, Drago, </a:t>
            </a:r>
            <a:r>
              <a:rPr lang="it-IT" dirty="0" err="1"/>
              <a:t>Fafone</a:t>
            </a:r>
            <a:r>
              <a:rPr lang="it-IT" dirty="0"/>
              <a:t>, arXiv:1911.11450</a:t>
            </a:r>
            <a:endParaRPr lang="en-GB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B457EB1-3ACF-4F9A-BDA8-32921DF4D572}"/>
              </a:ext>
            </a:extLst>
          </p:cNvPr>
          <p:cNvSpPr/>
          <p:nvPr/>
        </p:nvSpPr>
        <p:spPr>
          <a:xfrm>
            <a:off x="1257300" y="1475758"/>
            <a:ext cx="680855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err="1">
                <a:solidFill>
                  <a:schemeClr val="accent2"/>
                </a:solidFill>
              </a:rPr>
              <a:t>Neutrinos</a:t>
            </a:r>
            <a:r>
              <a:rPr lang="it-IT" sz="3200" dirty="0">
                <a:solidFill>
                  <a:schemeClr val="accent2"/>
                </a:solidFill>
              </a:rPr>
              <a:t> and </a:t>
            </a:r>
            <a:r>
              <a:rPr lang="it-IT" sz="3200" dirty="0" err="1">
                <a:solidFill>
                  <a:schemeClr val="accent2"/>
                </a:solidFill>
              </a:rPr>
              <a:t>Gravitational</a:t>
            </a:r>
            <a:r>
              <a:rPr lang="it-IT" sz="3200" dirty="0">
                <a:solidFill>
                  <a:schemeClr val="accent2"/>
                </a:solidFill>
              </a:rPr>
              <a:t> </a:t>
            </a:r>
            <a:r>
              <a:rPr lang="it-IT" sz="3200" dirty="0" err="1">
                <a:solidFill>
                  <a:schemeClr val="accent2"/>
                </a:solidFill>
              </a:rPr>
              <a:t>Waves</a:t>
            </a:r>
            <a:endParaRPr lang="it-IT" sz="3200" dirty="0">
              <a:solidFill>
                <a:schemeClr val="accent2"/>
              </a:solidFill>
            </a:endParaRPr>
          </a:p>
        </p:txBody>
      </p:sp>
      <p:sp>
        <p:nvSpPr>
          <p:cNvPr id="12" name="Sottotitolo 6">
            <a:extLst>
              <a:ext uri="{FF2B5EF4-FFF2-40B4-BE49-F238E27FC236}">
                <a16:creationId xmlns:a16="http://schemas.microsoft.com/office/drawing/2014/main" id="{F4DBFF83-B5E9-4D1B-83D9-EEC87EECB341}"/>
              </a:ext>
            </a:extLst>
          </p:cNvPr>
          <p:cNvSpPr txBox="1">
            <a:spLocks/>
          </p:cNvSpPr>
          <p:nvPr/>
        </p:nvSpPr>
        <p:spPr>
          <a:xfrm>
            <a:off x="1257300" y="2416907"/>
            <a:ext cx="11228294" cy="8069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spc="-1" dirty="0">
                <a:latin typeface="Lato"/>
              </a:rPr>
              <a:t>GSSI </a:t>
            </a:r>
            <a:r>
              <a:rPr lang="it-IT" sz="3200" spc="-1" dirty="0" err="1">
                <a:latin typeface="Lato"/>
              </a:rPr>
              <a:t>Working</a:t>
            </a:r>
            <a:r>
              <a:rPr lang="it-IT" sz="3200" spc="-1" dirty="0">
                <a:latin typeface="Lato"/>
              </a:rPr>
              <a:t> group: </a:t>
            </a:r>
            <a:r>
              <a:rPr lang="it-IT" sz="3200" dirty="0"/>
              <a:t>G. Pagliaroli, V. </a:t>
            </a:r>
            <a:r>
              <a:rPr lang="it-IT" sz="3200" dirty="0" err="1"/>
              <a:t>Fafone</a:t>
            </a:r>
            <a:r>
              <a:rPr lang="it-IT" sz="3200" dirty="0"/>
              <a:t>, M. Drago, O. </a:t>
            </a:r>
            <a:r>
              <a:rPr lang="it-IT" sz="3200" dirty="0" err="1"/>
              <a:t>Halim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430106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C1F56CB-42A0-4A91-B035-1DAE78028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GW group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0394DFF-5362-4C58-9CFA-AF203CD23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Fair 2020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DA7C84-3D6D-4271-A151-FADB8CF79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CE915-61D7-4DAE-8AB8-633F2F8EA471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2B92B42-3A10-48EA-8A67-2F8415BCA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1"/>
            <a:ext cx="13787577" cy="806912"/>
          </a:xfrm>
        </p:spPr>
        <p:txBody>
          <a:bodyPr anchor="t">
            <a:normAutofit fontScale="90000"/>
          </a:bodyPr>
          <a:lstStyle/>
          <a:p>
            <a:r>
              <a:rPr lang="en-US" dirty="0">
                <a:solidFill>
                  <a:schemeClr val="accent2"/>
                </a:solidFill>
                <a:latin typeface="Candara" panose="020E0502030303020204" pitchFamily="34" charset="0"/>
              </a:rPr>
              <a:t>COSMOLOGY: how fast is the Universe expanding?</a:t>
            </a:r>
            <a:br>
              <a:rPr lang="en-US" sz="6000" dirty="0">
                <a:solidFill>
                  <a:schemeClr val="accent2"/>
                </a:solidFill>
                <a:latin typeface="Candara" panose="020E0502030303020204" pitchFamily="34" charset="0"/>
              </a:rPr>
            </a:br>
            <a:br>
              <a:rPr lang="en-US" sz="6000" dirty="0">
                <a:solidFill>
                  <a:schemeClr val="accent2"/>
                </a:solidFill>
                <a:latin typeface="Candara" panose="020E0502030303020204" pitchFamily="34" charset="0"/>
              </a:rPr>
            </a:br>
            <a:br>
              <a:rPr lang="en-US" sz="6000" dirty="0">
                <a:solidFill>
                  <a:schemeClr val="accent2"/>
                </a:solidFill>
                <a:latin typeface="Candara" panose="020E0502030303020204" pitchFamily="34" charset="0"/>
              </a:rPr>
            </a:br>
            <a:endParaRPr lang="it-IT" sz="6000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sp>
        <p:nvSpPr>
          <p:cNvPr id="9" name="Sottotitolo 6">
            <a:extLst>
              <a:ext uri="{FF2B5EF4-FFF2-40B4-BE49-F238E27FC236}">
                <a16:creationId xmlns:a16="http://schemas.microsoft.com/office/drawing/2014/main" id="{B7D14FE1-AE13-4846-8097-E74883CAC0F7}"/>
              </a:ext>
            </a:extLst>
          </p:cNvPr>
          <p:cNvSpPr txBox="1">
            <a:spLocks/>
          </p:cNvSpPr>
          <p:nvPr/>
        </p:nvSpPr>
        <p:spPr>
          <a:xfrm>
            <a:off x="3785347" y="1602792"/>
            <a:ext cx="8088406" cy="5476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spc="-1" dirty="0">
                <a:latin typeface="Lato"/>
              </a:rPr>
              <a:t>GSSI </a:t>
            </a:r>
            <a:r>
              <a:rPr lang="it-IT" sz="3200" spc="-1" dirty="0" err="1">
                <a:latin typeface="Lato"/>
              </a:rPr>
              <a:t>Working</a:t>
            </a:r>
            <a:r>
              <a:rPr lang="it-IT" sz="3200" spc="-1" dirty="0">
                <a:latin typeface="Lato"/>
              </a:rPr>
              <a:t> group: </a:t>
            </a:r>
            <a:r>
              <a:rPr lang="it-IT" sz="3200" dirty="0"/>
              <a:t>N.</a:t>
            </a:r>
            <a:r>
              <a:rPr lang="en-US" sz="3200" dirty="0"/>
              <a:t> </a:t>
            </a:r>
            <a:r>
              <a:rPr lang="en-US" sz="3200" dirty="0" err="1"/>
              <a:t>Khetan</a:t>
            </a:r>
            <a:r>
              <a:rPr lang="en-US" sz="3200" dirty="0"/>
              <a:t> , M. </a:t>
            </a:r>
            <a:r>
              <a:rPr lang="en-US" sz="3200" dirty="0" err="1"/>
              <a:t>Branchesi</a:t>
            </a:r>
            <a:endParaRPr lang="it-IT" sz="320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D4F133C-65F3-4689-A864-15FC39CD7D3A}"/>
              </a:ext>
            </a:extLst>
          </p:cNvPr>
          <p:cNvSpPr/>
          <p:nvPr/>
        </p:nvSpPr>
        <p:spPr>
          <a:xfrm>
            <a:off x="1045229" y="2315425"/>
            <a:ext cx="101130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Measurements from the early and late Universe in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tension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! 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Cosmic Microwave Background vs SN type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Ia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  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Systematic bias? Or new Physics?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ndara" panose="020E0502030303020204" pitchFamily="34" charset="0"/>
            </a:endParaRP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E1FB1E43-1588-478A-B610-21EE76FAF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3829" y="2726261"/>
            <a:ext cx="6706253" cy="4916949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255A720-B70E-4CDF-9DC6-6F529EA8D4CA}"/>
              </a:ext>
            </a:extLst>
          </p:cNvPr>
          <p:cNvSpPr/>
          <p:nvPr/>
        </p:nvSpPr>
        <p:spPr>
          <a:xfrm>
            <a:off x="1045229" y="4148634"/>
            <a:ext cx="9144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Trying to solve the enigma using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SN Type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Ia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and the surface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brightness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fluctuation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of their galaxies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ndara" panose="020E0502030303020204" pitchFamily="34" charset="0"/>
            </a:endParaRPr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81DB0E69-C1DC-4FFC-ADA1-C21E24A60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83" y="5434302"/>
            <a:ext cx="10235033" cy="3935279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927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5835" y="336178"/>
            <a:ext cx="16734866" cy="21918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Stochastic Cosmological Background Study with 3G Gravitational Wave Detectors : Probing the Very Early Universe</a:t>
            </a:r>
            <a:endParaRPr lang="it-IT" dirty="0">
              <a:solidFill>
                <a:schemeClr val="accent2"/>
              </a:solidFill>
              <a:latin typeface="Helvetica" panose="020B060402020203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36676" y="3005414"/>
            <a:ext cx="12694023" cy="6468596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Produced very shortly after big bang by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resolved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unresolved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gravity-wave sources.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cosmological background that we are after comes from unresolved sources, actually, from hypothetical quantum-vacuum fluctuations, or a network of cosmic strings.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Stochastic background can be observed by cross-correlating the data of multiple detectors. </a:t>
            </a:r>
          </a:p>
          <a:p>
            <a:pPr marL="0" indent="0">
              <a:buNone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(@ LIGO, VIRGO,  KAGRA, ET , COSMIC EXPLORER)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detect a stochastic background one needs to resolve all</a:t>
            </a:r>
          </a:p>
          <a:p>
            <a:pPr marL="0" indent="0">
              <a:buNone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the binaries and noise background signals in the detector.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 Required are : </a:t>
            </a:r>
          </a:p>
          <a:p>
            <a:pPr lvl="1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 Estimation of detected and </a:t>
            </a:r>
            <a:b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resolved/un-resolved binary signals.</a:t>
            </a:r>
          </a:p>
          <a:p>
            <a:pPr lvl="1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and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subtracting the noise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b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good level.</a:t>
            </a:r>
          </a:p>
          <a:p>
            <a:pPr lvl="1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Implementing methods for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stochastic signal </a:t>
            </a:r>
            <a:b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search.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5D6C30-4006-41D1-9A7C-1062E001A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GW group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0B2D72-217B-48F8-AD23-0E491334E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Fair 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494EF4-11E1-432E-8737-13553550E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CE915-61D7-4DAE-8AB8-633F2F8EA471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2FD9725-57C0-4D0F-B2BC-C41173936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7191" y="4867836"/>
            <a:ext cx="6058650" cy="3978402"/>
          </a:xfrm>
          <a:prstGeom prst="rect">
            <a:avLst/>
          </a:prstGeom>
        </p:spPr>
      </p:pic>
      <p:sp>
        <p:nvSpPr>
          <p:cNvPr id="8" name="Sottotitolo 6">
            <a:extLst>
              <a:ext uri="{FF2B5EF4-FFF2-40B4-BE49-F238E27FC236}">
                <a16:creationId xmlns:a16="http://schemas.microsoft.com/office/drawing/2014/main" id="{EFBEABE3-20E6-4B1D-B461-DBA7459E5DD7}"/>
              </a:ext>
            </a:extLst>
          </p:cNvPr>
          <p:cNvSpPr txBox="1">
            <a:spLocks/>
          </p:cNvSpPr>
          <p:nvPr/>
        </p:nvSpPr>
        <p:spPr>
          <a:xfrm>
            <a:off x="8760759" y="1990846"/>
            <a:ext cx="7883311" cy="8069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200" spc="-1" dirty="0">
                <a:latin typeface="Lato"/>
              </a:rPr>
              <a:t>GSSI </a:t>
            </a:r>
            <a:r>
              <a:rPr lang="it-IT" sz="3200" spc="-1" dirty="0" err="1">
                <a:latin typeface="Lato"/>
              </a:rPr>
              <a:t>Working</a:t>
            </a:r>
            <a:r>
              <a:rPr lang="it-IT" sz="3200" spc="-1" dirty="0">
                <a:latin typeface="Lato"/>
              </a:rPr>
              <a:t> group: J </a:t>
            </a:r>
            <a:r>
              <a:rPr lang="it-IT" sz="3200" spc="-1" dirty="0" err="1">
                <a:latin typeface="Lato"/>
              </a:rPr>
              <a:t>Harms</a:t>
            </a:r>
            <a:r>
              <a:rPr lang="it-IT" sz="3200" spc="-1" dirty="0">
                <a:latin typeface="Lato"/>
              </a:rPr>
              <a:t>, A </a:t>
            </a:r>
            <a:r>
              <a:rPr lang="it-IT" sz="3200" spc="-1" dirty="0" err="1">
                <a:latin typeface="Lato"/>
              </a:rPr>
              <a:t>Sharma</a:t>
            </a:r>
            <a:r>
              <a:rPr lang="it-IT" sz="3200" spc="-1" dirty="0">
                <a:latin typeface="Lato"/>
              </a:rPr>
              <a:t> </a:t>
            </a:r>
            <a:endParaRPr lang="it-IT" sz="3200" spc="-1" dirty="0">
              <a:latin typeface="Arial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1946F26-A50E-42B8-A784-3EA9937301ED}"/>
              </a:ext>
            </a:extLst>
          </p:cNvPr>
          <p:cNvSpPr/>
          <p:nvPr/>
        </p:nvSpPr>
        <p:spPr>
          <a:xfrm>
            <a:off x="1701008" y="8850854"/>
            <a:ext cx="10145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dirty="0"/>
              <a:t>Ref: 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 Harms et al., PRD 77, 123010 (2008)</a:t>
            </a:r>
          </a:p>
        </p:txBody>
      </p:sp>
    </p:spTree>
    <p:extLst>
      <p:ext uri="{BB962C8B-B14F-4D97-AF65-F5344CB8AC3E}">
        <p14:creationId xmlns:p14="http://schemas.microsoft.com/office/powerpoint/2010/main" val="1347529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5D6C30-4006-41D1-9A7C-1062E001A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GW group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0B2D72-217B-48F8-AD23-0E491334E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Fair 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494EF4-11E1-432E-8737-13553550E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CE915-61D7-4DAE-8AB8-633F2F8EA471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07E6155B-05EF-450F-9DF4-57F1719CF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037" y="124103"/>
            <a:ext cx="11952052" cy="887506"/>
          </a:xfrm>
        </p:spPr>
        <p:txBody>
          <a:bodyPr anchor="t">
            <a:normAutofit fontScale="90000"/>
          </a:bodyPr>
          <a:lstStyle/>
          <a:p>
            <a:r>
              <a:rPr lang="it-IT" dirty="0" err="1">
                <a:solidFill>
                  <a:schemeClr val="accent2"/>
                </a:solidFill>
              </a:rPr>
              <a:t>Multiband</a:t>
            </a:r>
            <a:r>
              <a:rPr lang="it-IT" dirty="0">
                <a:solidFill>
                  <a:schemeClr val="accent2"/>
                </a:solidFill>
              </a:rPr>
              <a:t> </a:t>
            </a:r>
            <a:r>
              <a:rPr lang="it-IT" dirty="0" err="1">
                <a:solidFill>
                  <a:schemeClr val="accent2"/>
                </a:solidFill>
              </a:rPr>
              <a:t>Gravitational</a:t>
            </a:r>
            <a:r>
              <a:rPr lang="it-IT" dirty="0">
                <a:solidFill>
                  <a:schemeClr val="accent2"/>
                </a:solidFill>
              </a:rPr>
              <a:t> </a:t>
            </a:r>
            <a:r>
              <a:rPr lang="it-IT" dirty="0" err="1">
                <a:solidFill>
                  <a:schemeClr val="accent2"/>
                </a:solidFill>
              </a:rPr>
              <a:t>Wave</a:t>
            </a:r>
            <a:r>
              <a:rPr lang="it-IT" dirty="0">
                <a:solidFill>
                  <a:schemeClr val="accent2"/>
                </a:solidFill>
              </a:rPr>
              <a:t> </a:t>
            </a:r>
            <a:r>
              <a:rPr lang="it-IT" dirty="0" err="1">
                <a:solidFill>
                  <a:schemeClr val="accent2"/>
                </a:solidFill>
              </a:rPr>
              <a:t>parameter</a:t>
            </a:r>
            <a:r>
              <a:rPr lang="it-IT" dirty="0">
                <a:solidFill>
                  <a:schemeClr val="accent2"/>
                </a:solidFill>
              </a:rPr>
              <a:t> </a:t>
            </a:r>
            <a:r>
              <a:rPr lang="it-IT" dirty="0" err="1">
                <a:solidFill>
                  <a:schemeClr val="accent2"/>
                </a:solidFill>
              </a:rPr>
              <a:t>estimation</a:t>
            </a:r>
            <a:endParaRPr lang="it-IT" dirty="0">
              <a:solidFill>
                <a:schemeClr val="accent2"/>
              </a:solidFill>
            </a:endParaRPr>
          </a:p>
        </p:txBody>
      </p: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0D85E92E-24CF-44EB-805B-EA634E9A8341}"/>
              </a:ext>
            </a:extLst>
          </p:cNvPr>
          <p:cNvSpPr txBox="1">
            <a:spLocks/>
          </p:cNvSpPr>
          <p:nvPr/>
        </p:nvSpPr>
        <p:spPr>
          <a:xfrm>
            <a:off x="789036" y="3617259"/>
            <a:ext cx="7971723" cy="582257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/>
            <a:r>
              <a:rPr lang="en-US" sz="4800" dirty="0"/>
              <a:t>Combine information from several gravitational wave detectors</a:t>
            </a:r>
          </a:p>
          <a:p>
            <a:pPr marL="0" indent="0">
              <a:buNone/>
            </a:pPr>
            <a:endParaRPr lang="en-US" sz="4800" dirty="0"/>
          </a:p>
          <a:p>
            <a:pPr marL="571500" indent="-571500"/>
            <a:r>
              <a:rPr lang="en-US" sz="4800" dirty="0"/>
              <a:t>Perform tests of modified theories of General Relativity</a:t>
            </a:r>
          </a:p>
        </p:txBody>
      </p:sp>
      <p:pic>
        <p:nvPicPr>
          <p:cNvPr id="16" name="Segnaposto immagine 7">
            <a:extLst>
              <a:ext uri="{FF2B5EF4-FFF2-40B4-BE49-F238E27FC236}">
                <a16:creationId xmlns:a16="http://schemas.microsoft.com/office/drawing/2014/main" id="{9508C68C-2511-454E-8C94-3BE962D71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974" y="2818367"/>
            <a:ext cx="7416052" cy="6791666"/>
          </a:xfrm>
          <a:prstGeom prst="rect">
            <a:avLst/>
          </a:prstGeom>
        </p:spPr>
      </p:pic>
      <p:sp>
        <p:nvSpPr>
          <p:cNvPr id="17" name="Sottotitolo 6">
            <a:extLst>
              <a:ext uri="{FF2B5EF4-FFF2-40B4-BE49-F238E27FC236}">
                <a16:creationId xmlns:a16="http://schemas.microsoft.com/office/drawing/2014/main" id="{82F113F8-8CB7-4FC0-9225-AB10994BA058}"/>
              </a:ext>
            </a:extLst>
          </p:cNvPr>
          <p:cNvSpPr txBox="1">
            <a:spLocks/>
          </p:cNvSpPr>
          <p:nvPr/>
        </p:nvSpPr>
        <p:spPr>
          <a:xfrm>
            <a:off x="5244354" y="1916766"/>
            <a:ext cx="10992970" cy="8069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200" spc="-1" dirty="0">
                <a:latin typeface="Lato"/>
              </a:rPr>
              <a:t>GSSI </a:t>
            </a:r>
            <a:r>
              <a:rPr lang="it-IT" sz="3200" spc="-1" dirty="0" err="1">
                <a:latin typeface="Lato"/>
              </a:rPr>
              <a:t>Working</a:t>
            </a:r>
            <a:r>
              <a:rPr lang="it-IT" sz="3200" spc="-1" dirty="0">
                <a:latin typeface="Lato"/>
              </a:rPr>
              <a:t> group: S.J. Grimm, J. </a:t>
            </a:r>
            <a:r>
              <a:rPr lang="it-IT" sz="3200" spc="-1" dirty="0" err="1">
                <a:latin typeface="Lato"/>
              </a:rPr>
              <a:t>Harms</a:t>
            </a:r>
            <a:endParaRPr lang="it-IT" sz="32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16951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</TotalTime>
  <Words>1265</Words>
  <Application>Microsoft Office PowerPoint</Application>
  <PresentationFormat>Personalizzato</PresentationFormat>
  <Paragraphs>173</Paragraphs>
  <Slides>17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30" baseType="lpstr">
      <vt:lpstr>Arial</vt:lpstr>
      <vt:lpstr>Calibri</vt:lpstr>
      <vt:lpstr>Calibri Light</vt:lpstr>
      <vt:lpstr>Candara</vt:lpstr>
      <vt:lpstr>Helvetica</vt:lpstr>
      <vt:lpstr>Lato</vt:lpstr>
      <vt:lpstr>Liberation Sans</vt:lpstr>
      <vt:lpstr>Mistral</vt:lpstr>
      <vt:lpstr>Open Sans Light</vt:lpstr>
      <vt:lpstr>Times</vt:lpstr>
      <vt:lpstr>Times New Roman</vt:lpstr>
      <vt:lpstr>Wingdings</vt:lpstr>
      <vt:lpstr>Tema di Office</vt:lpstr>
      <vt:lpstr>Gravitational Wave group</vt:lpstr>
      <vt:lpstr>The group</vt:lpstr>
      <vt:lpstr>Introduction</vt:lpstr>
      <vt:lpstr>Gravitational wave detector and searches (http://gwplotter.com/)</vt:lpstr>
      <vt:lpstr>Burst Search</vt:lpstr>
      <vt:lpstr>CORE Collapse Supernova</vt:lpstr>
      <vt:lpstr>COSMOLOGY: how fast is the Universe expanding?   </vt:lpstr>
      <vt:lpstr>Stochastic Cosmological Background Study with 3G Gravitational Wave Detectors : Probing the Very Early Universe</vt:lpstr>
      <vt:lpstr>Multiband Gravitational Wave parameter estimation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Antonio</dc:creator>
  <cp:lastModifiedBy>Francesca Badaracco</cp:lastModifiedBy>
  <cp:revision>66</cp:revision>
  <dcterms:created xsi:type="dcterms:W3CDTF">2018-05-21T14:12:22Z</dcterms:created>
  <dcterms:modified xsi:type="dcterms:W3CDTF">2020-02-20T09:37:27Z</dcterms:modified>
</cp:coreProperties>
</file>