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</p:sldMasterIdLst>
  <p:notesMasterIdLst>
    <p:notesMasterId r:id="rId34"/>
  </p:notesMasterIdLst>
  <p:sldIdLst>
    <p:sldId id="256" r:id="rId2"/>
    <p:sldId id="372" r:id="rId3"/>
    <p:sldId id="260" r:id="rId4"/>
    <p:sldId id="415" r:id="rId5"/>
    <p:sldId id="417" r:id="rId6"/>
    <p:sldId id="411" r:id="rId7"/>
    <p:sldId id="275" r:id="rId8"/>
    <p:sldId id="418" r:id="rId9"/>
    <p:sldId id="419" r:id="rId10"/>
    <p:sldId id="414" r:id="rId11"/>
    <p:sldId id="421" r:id="rId12"/>
    <p:sldId id="423" r:id="rId13"/>
    <p:sldId id="262" r:id="rId14"/>
    <p:sldId id="305" r:id="rId15"/>
    <p:sldId id="286" r:id="rId16"/>
    <p:sldId id="377" r:id="rId17"/>
    <p:sldId id="397" r:id="rId18"/>
    <p:sldId id="378" r:id="rId19"/>
    <p:sldId id="259" r:id="rId20"/>
    <p:sldId id="300" r:id="rId21"/>
    <p:sldId id="404" r:id="rId22"/>
    <p:sldId id="258" r:id="rId23"/>
    <p:sldId id="405" r:id="rId24"/>
    <p:sldId id="369" r:id="rId25"/>
    <p:sldId id="370" r:id="rId26"/>
    <p:sldId id="277" r:id="rId27"/>
    <p:sldId id="424" r:id="rId28"/>
    <p:sldId id="304" r:id="rId29"/>
    <p:sldId id="292" r:id="rId30"/>
    <p:sldId id="407" r:id="rId31"/>
    <p:sldId id="394" r:id="rId32"/>
    <p:sldId id="328" r:id="rId3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タイトルなしのセクション" id="{D86C5585-9C18-490A-B34E-315CF55D3013}">
          <p14:sldIdLst>
            <p14:sldId id="256"/>
            <p14:sldId id="372"/>
            <p14:sldId id="260"/>
            <p14:sldId id="415"/>
            <p14:sldId id="417"/>
            <p14:sldId id="411"/>
            <p14:sldId id="275"/>
            <p14:sldId id="418"/>
            <p14:sldId id="419"/>
            <p14:sldId id="414"/>
            <p14:sldId id="421"/>
            <p14:sldId id="423"/>
            <p14:sldId id="262"/>
            <p14:sldId id="305"/>
            <p14:sldId id="286"/>
            <p14:sldId id="377"/>
            <p14:sldId id="397"/>
            <p14:sldId id="378"/>
            <p14:sldId id="259"/>
            <p14:sldId id="300"/>
            <p14:sldId id="404"/>
            <p14:sldId id="258"/>
            <p14:sldId id="405"/>
            <p14:sldId id="369"/>
            <p14:sldId id="370"/>
            <p14:sldId id="277"/>
            <p14:sldId id="424"/>
            <p14:sldId id="304"/>
            <p14:sldId id="292"/>
            <p14:sldId id="407"/>
            <p14:sldId id="394"/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2DE6FF"/>
    <a:srgbClr val="FF0000"/>
    <a:srgbClr val="FFFF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F4AAC5-2C43-4161-9221-4E8FFB1D4258}" v="487" dt="2020-02-20T15:20:58.9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スタイル (中間)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淡色スタイル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8" autoAdjust="0"/>
    <p:restoredTop sz="91699" autoAdjust="0"/>
  </p:normalViewPr>
  <p:slideViewPr>
    <p:cSldViewPr snapToGrid="0">
      <p:cViewPr varScale="1">
        <p:scale>
          <a:sx n="80" d="100"/>
          <a:sy n="80" d="100"/>
        </p:scale>
        <p:origin x="1116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7" d="50"/>
        <a:sy n="37" d="50"/>
      </p:scale>
      <p:origin x="0" y="-23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2-20T09:14:59.97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1685 2903 920 0 0,'0'0'273'0'0,"0"0"813"0"0,0 0 354 0 0,0 0 68 0 0,0 0-158 0 0,0 0-729 0 0,0 0-315 0 0,-6 0 120 0 0,-3 0-376 0 0,8 0-2 0 0,1-1 0 0 0,-1 1-1 0 0,1 0 1 0 0,-1-1 0 0 0,0 1 0 0 0,1 0 0 0 0,-1-1 0 0 0,1 1 0 0 0,-1-1 0 0 0,1 1-1 0 0,-1 0 1 0 0,1-1 0 0 0,0 1 0 0 0,-1-1 0 0 0,1 0 0 0 0,-1 1 0 0 0,1-1 0 0 0,0 1-1 0 0,-1-1-47 0 0,1 0 150 0 0,0 1 0 0 0,0-1 0 0 0,-1 1-1 0 0,1-1 1 0 0,0 1 0 0 0,-1-1 0 0 0,1 1-1 0 0,0-1 1 0 0,-1 1 0 0 0,1 0 0 0 0,-1-1-1 0 0,1 1 1 0 0,-1-1 0 0 0,1 1 0 0 0,-1 0-1 0 0,1 0 1 0 0,-1-1 0 0 0,1 1-150 0 0,-14-8 260 0 0,8 7-86 0 0,-1 0 1 0 0,0 0-1 0 0,0 1 1 0 0,0 0-1 0 0,0 0-174 0 0,1 0 282 0 0,1 0-1 0 0,0 0 1 0 0,0-1-1 0 0,-1 1 1 0 0,1-1-1 0 0,0-1 1 0 0,0 1-282 0 0,2 0 388 0 0,3 2-362 0 0,0-1 0 0 0,-1 0 0 0 0,1 1 0 0 0,0-1 0 0 0,-1 0 0 0 0,1 1 0 0 0,0-1 0 0 0,-1 0 0 0 0,1 0 0 0 0,-1 1 0 0 0,1-1 0 0 0,-1 0 0 0 0,1 0 0 0 0,-1 0 0 0 0,1 0-1 0 0,0 0 1 0 0,-1 1 0 0 0,1-1 0 0 0,-1 0 0 0 0,1 0 0 0 0,-1 0 0 0 0,1 0 0 0 0,-1 0 0 0 0,0-1-26 0 0,-10 1 221 0 0,-41-9 412 0 0,31 6-474 0 0,1-1 0 0 0,-11-4-159 0 0,2 0 398 0 0,-1 0-1 0 0,0 2 0 0 0,-4 0-397 0 0,21 4 141 0 0,0-1-1 0 0,1 0 0 0 0,-5-3-140 0 0,-34-8 467 0 0,42 13-366 0 0,-1-1 0 0 0,1-1-1 0 0,0 0 1 0 0,0 0-1 0 0,0-1 1 0 0,0 0-1 0 0,-2-1-100 0 0,-113-65 666 0 0,48 28-396 0 0,-48-24-64 0 0,51 26-121 0 0,-4-4 48 0 0,12 6 74 0 0,45 27-10 0 0,0 0-1 0 0,0-2 1 0 0,2 0 0 0 0,-8-7-197 0 0,-6-7 681 0 0,-17-10-681 0 0,27 22 203 0 0,0-1-1 0 0,2-1 1 0 0,0-1 0 0 0,1-1-1 0 0,-1-3-202 0 0,11 11 72 0 0,-10-12 52 0 0,0-1 0 0 0,2 0 0 0 0,1-2 0 0 0,-5-10-124 0 0,-14-33 290 0 0,16 34-119 0 0,2-2 0 0 0,-2-8-171 0 0,3-3 160 0 0,-4-30-160 0 0,5 18 43 0 0,11 42-30 0 0,1 1-1 0 0,1-1 1 0 0,0 1-1 0 0,2-2-12 0 0,-2-2 3 0 0,2-9-3 0 0,1 0 0 0 0,1-2 0 0 0,0-1 0 0 0,2-4 39 0 0,1 1 0 0 0,1-1 0 0 0,2 2 0 0 0,2-1 0 0 0,1 1-1 0 0,1 0 1 0 0,15-25-39 0 0,-15 37 131 0 0,0 1 0 0 0,2 0 0 0 0,1 1 0 0 0,7-6-131 0 0,70-76 181 0 0,-46 53-356 0 0,-14 19 170 0 0,1 1 1 0 0,5-2 4 0 0,8-7 118 0 0,12-9-85 0 0,3 2-1 0 0,44-24-32 0 0,-64 43-77 0 0,-11 7-66 0 0,26-13 143 0 0,37-17 9 0 0,-24 13 289 0 0,46-18-298 0 0,-40 24 174 0 0,18-8-240 0 0,1 4-1 0 0,37-5 67 0 0,-1 6 3 0 0,121-29 73 0 0,-51 13 64 0 0,-145 38-111 0 0,4-2 37 0 0,1 2-1 0 0,17 2-65 0 0,62-8 75 0 0,-60 8-6 0 0,0 2 0 0 0,11 4-69 0 0,184 11 98 0 0,-207-5-78 0 0,8 3 54 0 0,37 10-74 0 0,-81-9 24 0 0,1 2-1 0 0,6 3-23 0 0,30 8 25 0 0,-47-13-13 0 0,0 1 0 0 0,9 5-12 0 0,26 8 29 0 0,9 2-17 0 0,0 2-1 0 0,15 11-11 0 0,-51-21 19 0 0,-4-3 7 0 0,1 2 1 0 0,-1 0-1 0 0,-1 2 0 0 0,9 8-26 0 0,-30-21 0 0 0,23 18 51 0 0,-1 2 0 0 0,0 0 0 0 0,-2 2 0 0 0,9 11-51 0 0,-30-32 6 0 0,76 102 120 0 0,-62-80-126 0 0,0-1 0 0 0,-2 2 0 0 0,9 21 0 0 0,-7-9 80 0 0,-2-5 124 0 0,-2 0 0 0 0,1 5-204 0 0,9 32-324 0 0,2 25 304 0 0,-11-48 20 0 0,-2 0 0 0 0,-3 0 0 0 0,3 42 0 0 0,-6-16 0 0 0,1 34 11 0 0,-7-59 12 0 0,-2 1 1 0 0,-2-1-1 0 0,-2 0 1 0 0,-2 0-1 0 0,-7 18-23 0 0,-14 67 117 0 0,14-70-55 0 0,10-32-51 0 0,-2-1-1 0 0,-10 24-10 0 0,-2 2 0 0 0,14-36 16 0 0,-2 0 1 0 0,1-1-1 0 0,-2 0 0 0 0,-4 5-16 0 0,-24 38 199 0 0,20-30-232 0 0,-2-1 0 0 0,-1-1 0 0 0,-2 0 0 0 0,-13 12 33 0 0,34-40 2 0 0,-26 25 76 0 0,2 1 0 0 0,1 1 0 0 0,-9 16-78 0 0,24-32 27 0 0,0-1-1 0 0,-1 1 1 0 0,-1-2 0 0 0,1 1-1 0 0,-5 2-26 0 0,-63 56 22 0 0,30-25 12 0 0,30-26-15 0 0,-15 10-19 0 0,-149 115 213 0 0,156-126-181 0 0,-1-1-1 0 0,0-1 1 0 0,-1-1-1 0 0,-1-2 1 0 0,-7 3-32 0 0,-63 21 74 0 0,-1-4 0 0 0,-45 7-74 0 0,0 0 33 0 0,-84 20-409 0 0,-128 13 376 0 0,129-37-232 0 0,-40-7 232 0 0,118-20-3049 0 0,-1-6 0 0 0,-44-9 3049 0 0,76-5-1942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2-20T09:15:02.57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819 1 7800 0 0,'0'0'356'0'0,"-1"0"-7"0"0,-29 23 1494 0 0,-3 6 2267 0 0,12-14-2939 0 0,-9 7-17 0 0,-28 26 312 0 0,40-35-1005 0 0,0 2 0 0 0,1 0 1 0 0,1 1-1 0 0,-6 7-461 0 0,10-10 124 0 0,0 0 0 0 0,-4 2-124 0 0,2-2 161 0 0,1 1 1 0 0,-2 2-162 0 0,-127 153 1406 0 0,97-120-1182 0 0,41-44-188 0 0,1-1-1 0 0,-1 0 1 0 0,-1 0-1 0 0,1 0 0 0 0,-1 0-35 0 0,0 0 46 0 0,1-1 1 0 0,0 1-1 0 0,0 0 0 0 0,0 0 0 0 0,-3 5-46 0 0,-5 6 314 0 0,-1 0-1 0 0,-1-1 1 0 0,0 0 0 0 0,-10 7-314 0 0,4-3 137 0 0,-17 10-137 0 0,-26 21 0 0 0,57-44-1228 0 0,1-2 0 0 0,-1 1 0 0 0,0 0 0 0 0,-2 0 1228 0 0,4-2-818 0 0,9-5-58 0 0,-1 0 0 0 0,1-1 1 0 0,-1 0-1 0 0,4-4 876 0 0,-3 3-504 0 0,17-15-1542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2-20T09:15:04.28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174 1 456 0 0,'-1'1'315'0'0,"0"-1"-1"0"0,0 1 1 0 0,0 0-1 0 0,-1-1 1 0 0,1 1-1 0 0,0-1 1 0 0,0 1-1 0 0,0-1 1 0 0,0 0-1 0 0,0 1 1 0 0,-2-1-315 0 0,-1 0 4613 0 0,-1 0 3480 0 0,4 2-8044 0 0,0-1-1 0 0,0 1 1 0 0,0-1-1 0 0,1 1 1 0 0,-1-1-1 0 0,0 1 1 0 0,1-1-1 0 0,-1 1 1 0 0,1-1-1 0 0,-1 2-48 0 0,-14 64 1051 0 0,1-10-567 0 0,10-45-331 0 0,0 1 0 0 0,1-1 0 0 0,1 0-1 0 0,0 1 1 0 0,0 9-153 0 0,1-12 62 0 0,0 0 0 0 0,-1 0 0 0 0,0 0 0 0 0,0 0 0 0 0,-1-1 0 0 0,-4 9-62 0 0,-3 12 120 0 0,8-25-79 0 0,0 1 0 0 0,-1-1 1 0 0,1 1-1 0 0,-4 3-41 0 0,-6 15 112 0 0,-10 21 176 0 0,22-44-216 0 0,-2 1 0 0 0,-5 6 2 0 0,6-6 4 0 0,0 0 2 0 0,1 1-48 0 0,-7 11 300 0 0,6-13-273 0 0,15 20 6 0 0,-13-19-65 0 0,1 0 0 0 0,0 0 0 0 0,0 0 0 0 0,0 0 0 0 0,0 0 0 0 0,0-1 0 0 0,0 1 0 0 0,0 0 0 0 0,1-1 0 0 0,-1 0 0 0 0,2 1 0 0 0,29 12 0 0 0,-28-13 0 0 0,11 5 13 0 0,1-1-1 0 0,-1-1 1 0 0,1-1-1 0 0,-1 0 1 0 0,1-1-1 0 0,11-1-12 0 0,44 8 213 0 0,-63-9-188 0 0,7 0 70 0 0,0-1 0 0 0,-1 0 0 0 0,7-2-95 0 0,-1 1 8 0 0,-2 4 58 0 0,20-2-15 0 0,-28 0-215 0 0,22-1-2659 0 0,-24-2 1439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D1996-09BB-4F79-8A11-986D1FD7C44E}" type="datetimeFigureOut">
              <a:rPr kumimoji="1" lang="ja-JP" altLang="en-US" smtClean="0"/>
              <a:t>2020/2/20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E6EEF-6647-4249-AA60-B6A02E8746A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8747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56FEE-EB48-4AC6-8981-AD50289C977C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0817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56FEE-EB48-4AC6-8981-AD50289C977C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07839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E6EEF-6647-4249-AA60-B6A02E8746A3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8666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E6EEF-6647-4249-AA60-B6A02E8746A3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7345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56FEE-EB48-4AC6-8981-AD50289C977C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4807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56FEE-EB48-4AC6-8981-AD50289C977C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9775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E6EEF-6647-4249-AA60-B6A02E8746A3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2653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E6EEF-6647-4249-AA60-B6A02E8746A3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8596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85065-08F3-4B41-B11C-E7043E770D5C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2661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85065-08F3-4B41-B11C-E7043E770D5C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3645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E5A36-5F69-4B78-8616-F99E36CB396F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306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56FEE-EB48-4AC6-8981-AD50289C977C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8983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E6EEF-6647-4249-AA60-B6A02E8746A3}" type="slidenum">
              <a:rPr kumimoji="1" lang="ja-JP" altLang="en-US" smtClean="0"/>
              <a:t>30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31658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E6EEF-6647-4249-AA60-B6A02E8746A3}" type="slidenum">
              <a:rPr kumimoji="1" lang="ja-JP" altLang="en-US" smtClean="0"/>
              <a:t>31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9359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E6EEF-6647-4249-AA60-B6A02E8746A3}" type="slidenum">
              <a:rPr kumimoji="1" lang="ja-JP" altLang="en-US" smtClean="0"/>
              <a:t>32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59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E6EEF-6647-4249-AA60-B6A02E8746A3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3548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E6EEF-6647-4249-AA60-B6A02E8746A3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3014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F056F-7840-4C61-97E2-EFE710C6AB47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226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E6EEF-6647-4249-AA60-B6A02E8746A3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1367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E6EEF-6647-4249-AA60-B6A02E8746A3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9775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/>
              <a:t>Antonia </a:t>
            </a:r>
            <a:r>
              <a:rPr kumimoji="1" lang="ja-JP" altLang="en-US" baseline="0" dirty="0"/>
              <a:t>論文参照</a:t>
            </a:r>
            <a:endParaRPr kumimoji="1" lang="en-US" altLang="ja-JP" baseline="0" dirty="0"/>
          </a:p>
          <a:p>
            <a:r>
              <a:rPr kumimoji="1" lang="en-US" altLang="ja-JP" baseline="0" dirty="0"/>
              <a:t>Range threshold check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6302B-4D98-4E0B-8DE2-107030EB918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5334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CCAA2-DA58-49F7-AD39-DEFAE9F9461D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65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94CEB0-522C-49B4-BF9C-66ACE6398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449859"/>
            <a:ext cx="6858000" cy="206010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A972841-E531-4977-AD74-E96B8EE95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E5F95D-2A44-46FF-AB7F-219736222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70653-D84C-4785-A544-4E01257A01BD}" type="datetime1">
              <a:rPr kumimoji="1" lang="ja-JP" altLang="en-US" smtClean="0"/>
              <a:t>2020/2/20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DF146B6-20E8-403A-AE05-9A5912AC9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GSSI Astroparticle Physics Science Fair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CE2463-F2D4-4BE8-8CDF-4F1EACC1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BC325565-E9C9-43BE-9E19-AF8F820AC970}"/>
              </a:ext>
            </a:extLst>
          </p:cNvPr>
          <p:cNvCxnSpPr/>
          <p:nvPr userDrawn="1"/>
        </p:nvCxnSpPr>
        <p:spPr>
          <a:xfrm>
            <a:off x="670691" y="3579384"/>
            <a:ext cx="7886700" cy="0"/>
          </a:xfrm>
          <a:prstGeom prst="line">
            <a:avLst/>
          </a:prstGeom>
          <a:ln w="57150" cap="rnd">
            <a:solidFill>
              <a:schemeClr val="accent6"/>
            </a:solidFill>
            <a:rou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873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A2E398-2263-48F0-A15C-06D8D2BB5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FFCAC3B-9F04-4F6F-ADB9-B245D93C30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698B8F5-19F5-4D85-BC45-013CD34F8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3F89145-3E1F-4AB7-919E-006F04C57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AE90-7A42-4397-8FA8-4AC377DA0C16}" type="datetime1">
              <a:rPr kumimoji="1" lang="ja-JP" altLang="en-US" smtClean="0"/>
              <a:t>2020/2/20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8B3C104-41C4-4201-A618-7443AE03F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GSSI Astroparticle Physics Science Fair</a:t>
            </a:r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8E38EEA-1695-438F-8D6B-318805741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476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96BB25-1890-4A5C-8407-A8C6A0DEA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D3A592A-3CCD-46D2-B0D6-10D399ED7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F69101-B3D7-4E81-A2FC-2FE007DC5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22D0-6FB9-4483-A2D5-B5436CE6E5AC}" type="datetime1">
              <a:rPr kumimoji="1" lang="ja-JP" altLang="en-US" smtClean="0"/>
              <a:t>2020/2/20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8DAFE8-0FE0-459F-BD01-6647E4BA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GSSI Astroparticle Physics Science Fair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A660475-B718-4DA5-9F52-6F7B4D0C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05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9BABA05-196D-48A6-A2D0-B92AD848D6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0680DCE-9C1D-4EAE-B372-51B3B27B20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ED9075-9AE1-4994-A70F-C5981A35E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A412-5889-4CCF-97FA-76265CBCA35F}" type="datetime1">
              <a:rPr kumimoji="1" lang="ja-JP" altLang="en-US" smtClean="0"/>
              <a:t>2020/2/20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910152-5F9E-4427-B47D-C0D3DC1C0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GSSI Astroparticle Physics Science Fair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7D6225-B4A5-4566-95AE-08BDC9A51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1961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CDCC6C-C2BC-4C19-9578-7F95D574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DFA1B4B-519E-47D0-B982-1A814C99C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35C3ADE-056D-4B06-9A68-79AC73E60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B849E-E714-4DAF-8A23-1D2880C99311}" type="datetime1">
              <a:rPr kumimoji="1" lang="ja-JP" altLang="en-US" smtClean="0"/>
              <a:t>2020/2/20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46606FA-90D5-4D96-B3CC-E7BD25718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GSSI Astroparticle Physics Science Fair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D8B4137-6C06-446B-92E2-D1B0C5ED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533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B36600-6469-4044-B8C8-A66BCF8C0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7E21E1E-2FA2-4E8F-B610-EF9CFA937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6522ED-C9E3-476D-BFF2-E185D76FB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15A2-306A-4EBA-BFDF-B4349D99A95A}" type="datetime1">
              <a:rPr kumimoji="1" lang="ja-JP" altLang="en-US" smtClean="0"/>
              <a:t>2020/2/20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8843A1-C195-4C9D-A1A7-8A73D7375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GSSI Astroparticle Physics Science Fair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C887124-3F49-4C49-B8BF-AEF484E62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1CF442AA-7060-4D61-961A-9A021C5961D4}"/>
              </a:ext>
            </a:extLst>
          </p:cNvPr>
          <p:cNvCxnSpPr/>
          <p:nvPr userDrawn="1"/>
        </p:nvCxnSpPr>
        <p:spPr>
          <a:xfrm>
            <a:off x="623888" y="4554230"/>
            <a:ext cx="7886700" cy="0"/>
          </a:xfrm>
          <a:prstGeom prst="line">
            <a:avLst/>
          </a:prstGeom>
          <a:ln w="57150" cap="rnd">
            <a:solidFill>
              <a:schemeClr val="accent6"/>
            </a:solidFill>
            <a:rou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703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1F4660-4EAD-4FB4-ACB8-BBE9536A6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D68238-8D76-48CB-8654-25ED77FC49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B047052-1760-4FCB-9FFE-AF327BAE1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B0A4E84-BD31-41DC-AC7F-D8AAD568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1BA3-D7BF-4D85-8002-540BB05C0198}" type="datetime1">
              <a:rPr kumimoji="1" lang="ja-JP" altLang="en-US" smtClean="0"/>
              <a:t>2020/2/20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394839C-AA3E-413E-832C-B0B12D4C6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GSSI Astroparticle Physics Science Fair</a:t>
            </a:r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809D45D-ABDD-4177-B7E7-FF847B770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9963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1F4660-4EAD-4FB4-ACB8-BBE9536A6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D68238-8D76-48CB-8654-25ED77FC49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10314"/>
            <a:ext cx="3886200" cy="2420554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B047052-1760-4FCB-9FFE-AF327BAE1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10314"/>
            <a:ext cx="3886200" cy="2420554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B0A4E84-BD31-41DC-AC7F-D8AAD568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487A-7952-44CB-B746-2AB7B52FACC3}" type="datetime1">
              <a:rPr kumimoji="1" lang="ja-JP" altLang="en-US" smtClean="0"/>
              <a:t>2020/2/20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394839C-AA3E-413E-832C-B0B12D4C6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GSSI Astroparticle Physics Science Fair</a:t>
            </a:r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809D45D-ABDD-4177-B7E7-FF847B770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0B0B9892-6C8B-49E8-BD50-E639BEF508C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8650" y="3971431"/>
            <a:ext cx="3886200" cy="2420554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92B8C0CE-D269-4F4E-97B6-D2482EF280C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629150" y="3971431"/>
            <a:ext cx="3886200" cy="2420554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909891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49EEAC-7D29-4998-9437-7F835875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D8D2DC0-F2F2-4022-9F9F-7F7F0020F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3C21AB5-07EC-4158-9A67-7ABEA1383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8F23C1B-D6CA-4514-9862-77165A273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F0F9533-0009-48A7-B987-7B9438A0B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2AF7949-0528-46DA-B605-8A431BF44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B2730-5A00-4156-B215-F94556BF2A88}" type="datetime1">
              <a:rPr kumimoji="1" lang="ja-JP" altLang="en-US" smtClean="0"/>
              <a:t>2020/2/20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A945EA2-ADA6-4C50-935B-2A45CB2C1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GSSI Astroparticle Physics Science Fair</a:t>
            </a:r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DB96463-8D07-470E-9B75-E7BB982C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02618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E0A7F4-7E16-4851-8C3D-17DD4364C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B1F2359-480A-4FA4-9080-2D2397DD5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7B05-1272-4646-B984-A1161A45543D}" type="datetime1">
              <a:rPr kumimoji="1" lang="ja-JP" altLang="en-US" smtClean="0"/>
              <a:t>2020/2/20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1B0AAE7-766D-44D6-876F-FD33C1DD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GSSI Astroparticle Physics Science Fair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3EADFC1-CA7B-4D18-9FFE-ABE6219D7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617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8D0772C-FACB-4183-A627-C7C20CFB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F29F-D950-463E-82DF-BDE6D05F471F}" type="datetime1">
              <a:rPr kumimoji="1" lang="ja-JP" altLang="en-US" smtClean="0"/>
              <a:t>2020/2/20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5B6CD6F-7796-4B62-88ED-83B341191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GSSI Astroparticle Physics Science Fair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A0132E-03B5-461F-B381-7963E3113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7561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AD48A0-6AB9-41B6-A3C8-68F440FC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AF9F82-F6D7-4EB7-B295-DDE78BCED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A64F03C-C270-47D0-BE07-C65B333BE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60A144A-DAA8-41FE-8A4E-A4CD5C4DF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A0745-AAD0-4BBD-BF89-278B11BCAB79}" type="datetime1">
              <a:rPr kumimoji="1" lang="ja-JP" altLang="en-US" smtClean="0"/>
              <a:t>2020/2/20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948E0EB-AC2E-40CF-AAF8-DB496211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GSSI Astroparticle Physics Science Fair</a:t>
            </a:r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2FE6CFB-FC49-4314-BCA3-726A7389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1232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423AD37-2112-4BC0-9957-1F624ED8016F}"/>
              </a:ext>
            </a:extLst>
          </p:cNvPr>
          <p:cNvSpPr/>
          <p:nvPr userDrawn="1"/>
        </p:nvSpPr>
        <p:spPr>
          <a:xfrm>
            <a:off x="8585638" y="60326"/>
            <a:ext cx="536028" cy="59909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4EFCE54-DE46-4CA2-829C-404067206386}"/>
              </a:ext>
            </a:extLst>
          </p:cNvPr>
          <p:cNvSpPr/>
          <p:nvPr userDrawn="1"/>
        </p:nvSpPr>
        <p:spPr>
          <a:xfrm>
            <a:off x="8515350" y="0"/>
            <a:ext cx="536028" cy="59909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B9EA9D2-DDF4-4545-961C-5A17067A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3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BE7D4E4-EB03-4646-B4FA-FB7692580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460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D097CF6-04A4-4764-98EC-09F6D69EB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1971" y="64325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C8A26-F4A3-46D5-98CE-CA3580BE8610}" type="datetime1">
              <a:rPr kumimoji="1" lang="ja-JP" altLang="en-US" smtClean="0"/>
              <a:t>2020/2/20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255933-6E97-4F49-A13D-E5C1A09E4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3254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fr-FR" altLang="ja-JP"/>
              <a:t>GSSI Astroparticle Physics Science Fair</a:t>
            </a:r>
            <a:endParaRPr kumimoji="1" lang="ja-JP" altLang="en-US" dirty="0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1EB38622-1761-4081-90D4-3E8D4B342571}"/>
              </a:ext>
            </a:extLst>
          </p:cNvPr>
          <p:cNvCxnSpPr/>
          <p:nvPr userDrawn="1"/>
        </p:nvCxnSpPr>
        <p:spPr>
          <a:xfrm>
            <a:off x="628650" y="1434662"/>
            <a:ext cx="7886700" cy="0"/>
          </a:xfrm>
          <a:prstGeom prst="line">
            <a:avLst/>
          </a:prstGeom>
          <a:ln w="57150" cap="rnd">
            <a:solidFill>
              <a:schemeClr val="accent6"/>
            </a:solidFill>
            <a:rou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FFA3DAD-C489-47BE-A0EF-D3F94807F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57391" y="116982"/>
            <a:ext cx="4519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09124-0BD4-450F-95ED-83DB6F18F03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36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8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gif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3.gif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2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93/ptep/ptx076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arxiv.org/pdf/1604.04199.pdf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news-dm.lngs.infn.it" TargetMode="Externa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microsoft.com/office/2007/relationships/hdphoto" Target="../media/hdphoto7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63.png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63.png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80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9.png"/><Relationship Id="rId4" Type="http://schemas.openxmlformats.org/officeDocument/2006/relationships/customXml" Target="../ink/ink1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ogotv.dbcls.jp/ja/togopic.2016.12.html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publicdomainq.net/photographic-film-0004704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oleObject" Target="../embeddings/oleObject1.bin"/><Relationship Id="rId18" Type="http://schemas.microsoft.com/office/2007/relationships/hdphoto" Target="../media/hdphoto1.wdp"/><Relationship Id="rId3" Type="http://schemas.openxmlformats.org/officeDocument/2006/relationships/video" Target="../media/media1.wmv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25.png"/><Relationship Id="rId17" Type="http://schemas.openxmlformats.org/officeDocument/2006/relationships/image" Target="../media/image16.png"/><Relationship Id="rId2" Type="http://schemas.microsoft.com/office/2007/relationships/media" Target="../media/media1.wmv"/><Relationship Id="rId16" Type="http://schemas.openxmlformats.org/officeDocument/2006/relationships/image" Target="../media/image20.wmf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5" Type="http://schemas.microsoft.com/office/2007/relationships/media" Target="../media/media2.wmv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23.png"/><Relationship Id="rId4" Type="http://schemas.openxmlformats.org/officeDocument/2006/relationships/video" Target="NULL" TargetMode="External"/><Relationship Id="rId9" Type="http://schemas.openxmlformats.org/officeDocument/2006/relationships/image" Target="../media/image22.png"/><Relationship Id="rId14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6.gif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60B6FE-B085-4A67-9685-6D97970ED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850" y="1449859"/>
            <a:ext cx="8178094" cy="2060103"/>
          </a:xfrm>
        </p:spPr>
        <p:txBody>
          <a:bodyPr>
            <a:noAutofit/>
          </a:bodyPr>
          <a:lstStyle/>
          <a:p>
            <a:r>
              <a:rPr lang="en-US" altLang="ja-JP" sz="4400" b="1" dirty="0"/>
              <a:t>NEWSdm</a:t>
            </a:r>
            <a:br>
              <a:rPr lang="en-US" altLang="ja-JP" sz="4400" b="1" dirty="0"/>
            </a:br>
            <a:r>
              <a:rPr lang="en-US" altLang="ja-JP" sz="4400" b="1" dirty="0"/>
              <a:t>Directional Dark Matter Search</a:t>
            </a:r>
            <a:endParaRPr kumimoji="1" lang="ja-JP" altLang="en-US" sz="4400" b="1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B8F5584-1604-428F-94C4-4AA4D29D82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altLang="ja-JP" sz="2000" dirty="0"/>
          </a:p>
          <a:p>
            <a:r>
              <a:rPr lang="en-US" altLang="ja-JP" sz="2000" dirty="0"/>
              <a:t>T. Asada </a:t>
            </a:r>
          </a:p>
          <a:p>
            <a:r>
              <a:rPr lang="en-US" altLang="ja-JP" sz="2000" dirty="0"/>
              <a:t>INFN Post-Doctoral Fellowship at LNGS, Italy</a:t>
            </a:r>
          </a:p>
          <a:p>
            <a:r>
              <a:rPr lang="en-US" altLang="ja-JP" sz="2000" dirty="0"/>
              <a:t>On behalf of the NEWSdm Collaboration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DA31056-3A61-4BDC-A762-A794B6C4B51E}"/>
              </a:ext>
            </a:extLst>
          </p:cNvPr>
          <p:cNvSpPr/>
          <p:nvPr/>
        </p:nvSpPr>
        <p:spPr>
          <a:xfrm>
            <a:off x="523494" y="6248491"/>
            <a:ext cx="8193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ja-JP" dirty="0"/>
              <a:t>21-Feb-2020 / </a:t>
            </a:r>
            <a:r>
              <a:rPr lang="fr-FR" altLang="ja-JP" dirty="0" err="1"/>
              <a:t>Astroparticle</a:t>
            </a:r>
            <a:r>
              <a:rPr lang="fr-FR" altLang="ja-JP" dirty="0"/>
              <a:t> </a:t>
            </a:r>
            <a:r>
              <a:rPr lang="fr-FR" altLang="ja-JP" dirty="0" err="1"/>
              <a:t>Physics</a:t>
            </a:r>
            <a:r>
              <a:rPr lang="fr-FR" altLang="ja-JP" dirty="0"/>
              <a:t> Science </a:t>
            </a:r>
            <a:r>
              <a:rPr lang="fr-FR" altLang="ja-JP" dirty="0" err="1"/>
              <a:t>Fair</a:t>
            </a:r>
            <a:r>
              <a:rPr lang="fr-FR" altLang="ja-JP" dirty="0"/>
              <a:t> </a:t>
            </a:r>
            <a:r>
              <a:rPr lang="en-US" altLang="ja-JP" dirty="0"/>
              <a:t>/ Ex-ISEF-Building-Library (GSSI)</a:t>
            </a:r>
          </a:p>
        </p:txBody>
      </p:sp>
    </p:spTree>
    <p:extLst>
      <p:ext uri="{BB962C8B-B14F-4D97-AF65-F5344CB8AC3E}">
        <p14:creationId xmlns:p14="http://schemas.microsoft.com/office/powerpoint/2010/main" val="355827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9E356F-4D88-496D-B8AE-226774ED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D9946D4-2FBC-488D-998E-970C094D9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639" y="2037788"/>
            <a:ext cx="8377888" cy="4449670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NEWSdm is a direct dark matter search with directionality using nuclear emulsion</a:t>
            </a:r>
          </a:p>
          <a:p>
            <a:endParaRPr lang="en-US" altLang="ja-JP" sz="2400" dirty="0"/>
          </a:p>
          <a:p>
            <a:r>
              <a:rPr lang="en-US" altLang="ja-JP" sz="2400" dirty="0"/>
              <a:t>Nuclear emulsion (a kind of photographic film) records recoil of dark matter, which is readout by microscope</a:t>
            </a:r>
          </a:p>
          <a:p>
            <a:endParaRPr lang="en-US" altLang="ja-JP" sz="2400" dirty="0"/>
          </a:p>
          <a:p>
            <a:r>
              <a:rPr lang="en-US" altLang="ja-JP" sz="2400" dirty="0"/>
              <a:t>We are using unique techniques, e.g.</a:t>
            </a:r>
          </a:p>
          <a:p>
            <a:pPr lvl="1"/>
            <a:r>
              <a:rPr lang="en-US" altLang="ja-JP" sz="2000" dirty="0"/>
              <a:t>Direct emulsion production in the underground / cleanroom</a:t>
            </a:r>
          </a:p>
          <a:p>
            <a:pPr lvl="1"/>
            <a:r>
              <a:rPr lang="en-US" altLang="ja-JP" sz="2000" dirty="0"/>
              <a:t>New Super fine-grained emulsion</a:t>
            </a:r>
          </a:p>
          <a:p>
            <a:pPr lvl="1"/>
            <a:r>
              <a:rPr lang="en-US" altLang="ja-JP" sz="2000" dirty="0"/>
              <a:t>Multi-method analysis is applied to achieve both speed and high precision</a:t>
            </a:r>
          </a:p>
        </p:txBody>
      </p:sp>
    </p:spTree>
    <p:extLst>
      <p:ext uri="{BB962C8B-B14F-4D97-AF65-F5344CB8AC3E}">
        <p14:creationId xmlns:p14="http://schemas.microsoft.com/office/powerpoint/2010/main" val="4068513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9A138A-E09F-49FF-BE7A-7733897E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108F652-E2AC-4225-A797-EDFA73974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770098-216A-4148-AAF7-80FFA5D6E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2023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19DE6C2A-599D-4E8E-86F6-E358654CB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Back up</a:t>
            </a:r>
            <a:endParaRPr kumimoji="1" lang="ja-JP" altLang="en-US" dirty="0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74945D2F-BA03-49C2-B93E-C4BD30A482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806D66D-09DF-4DEB-AC32-C7968C322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17090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405"/>
          <p:cNvGrpSpPr/>
          <p:nvPr/>
        </p:nvGrpSpPr>
        <p:grpSpPr>
          <a:xfrm>
            <a:off x="5702321" y="1277208"/>
            <a:ext cx="3115756" cy="2081563"/>
            <a:chOff x="164362" y="-25400"/>
            <a:chExt cx="4969669" cy="3585766"/>
          </a:xfrm>
        </p:grpSpPr>
        <p:pic>
          <p:nvPicPr>
            <p:cNvPr id="62" name="Immagine 40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362" y="-25400"/>
              <a:ext cx="4969669" cy="3585766"/>
            </a:xfrm>
            <a:prstGeom prst="rect">
              <a:avLst/>
            </a:prstGeom>
            <a:effectLst>
              <a:outerShdw blurRad="1905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63" name="Shape 404"/>
            <p:cNvSpPr/>
            <p:nvPr/>
          </p:nvSpPr>
          <p:spPr>
            <a:xfrm>
              <a:off x="2571747" y="2179039"/>
              <a:ext cx="1681358" cy="7687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>
                <a:defRPr sz="3200" b="1" spc="-32">
                  <a:solidFill>
                    <a:srgbClr val="BB3703"/>
                  </a:solidFill>
                  <a:latin typeface="+mn-lt"/>
                  <a:ea typeface="+mn-ea"/>
                  <a:cs typeface="+mn-cs"/>
                  <a:sym typeface="Palatino"/>
                </a:defRPr>
              </a:pPr>
              <a:r>
                <a:rPr sz="2400"/>
                <a:t>N</a:t>
              </a:r>
              <a:r>
                <a:rPr sz="2400" baseline="-5999"/>
                <a:t>obs</a:t>
              </a:r>
              <a:r>
                <a:rPr sz="2400"/>
                <a:t>=20</a:t>
              </a: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3314980" y="2237331"/>
            <a:ext cx="1953031" cy="1357003"/>
            <a:chOff x="13262" y="2584946"/>
            <a:chExt cx="2948783" cy="2098992"/>
          </a:xfrm>
        </p:grpSpPr>
        <p:grpSp>
          <p:nvGrpSpPr>
            <p:cNvPr id="21" name="グループ化 42"/>
            <p:cNvGrpSpPr/>
            <p:nvPr/>
          </p:nvGrpSpPr>
          <p:grpSpPr>
            <a:xfrm>
              <a:off x="342580" y="2584946"/>
              <a:ext cx="2619465" cy="2098992"/>
              <a:chOff x="342580" y="2594471"/>
              <a:chExt cx="2619465" cy="2098992"/>
            </a:xfrm>
          </p:grpSpPr>
          <p:pic>
            <p:nvPicPr>
              <p:cNvPr id="23" name="Picture 4" descr="http://homepage.ntlworld.com/molyned/images/dobdrwg1.gif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9631"/>
              <a:stretch/>
            </p:blipFill>
            <p:spPr bwMode="auto">
              <a:xfrm>
                <a:off x="939242" y="2805814"/>
                <a:ext cx="2022803" cy="1887649"/>
              </a:xfrm>
              <a:prstGeom prst="rect">
                <a:avLst/>
              </a:prstGeom>
              <a:noFill/>
            </p:spPr>
          </p:pic>
          <p:sp>
            <p:nvSpPr>
              <p:cNvPr id="24" name="星 5 23"/>
              <p:cNvSpPr/>
              <p:nvPr/>
            </p:nvSpPr>
            <p:spPr>
              <a:xfrm>
                <a:off x="419488" y="2594471"/>
                <a:ext cx="540913" cy="540913"/>
              </a:xfrm>
              <a:prstGeom prst="star5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ja-JP" sz="1350" b="1" dirty="0" err="1">
                    <a:solidFill>
                      <a:schemeClr val="tx1"/>
                    </a:solidFill>
                  </a:rPr>
                  <a:t>cygnus</a:t>
                </a:r>
                <a:endParaRPr lang="ja-JP" altLang="en-US" sz="135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5" name="直線矢印コネクタ 24"/>
              <p:cNvCxnSpPr/>
              <p:nvPr/>
            </p:nvCxnSpPr>
            <p:spPr>
              <a:xfrm>
                <a:off x="1621571" y="2700083"/>
                <a:ext cx="459288" cy="316231"/>
              </a:xfrm>
              <a:prstGeom prst="straightConnector1">
                <a:avLst/>
              </a:prstGeom>
              <a:ln w="57150">
                <a:solidFill>
                  <a:schemeClr val="accent1">
                    <a:lumMod val="40000"/>
                    <a:lumOff val="60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直線矢印コネクタ 25"/>
              <p:cNvCxnSpPr/>
              <p:nvPr/>
            </p:nvCxnSpPr>
            <p:spPr>
              <a:xfrm>
                <a:off x="1104910" y="2748509"/>
                <a:ext cx="459288" cy="316231"/>
              </a:xfrm>
              <a:prstGeom prst="straightConnector1">
                <a:avLst/>
              </a:prstGeom>
              <a:ln w="57150">
                <a:solidFill>
                  <a:schemeClr val="accent1">
                    <a:lumMod val="40000"/>
                    <a:lumOff val="60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直線矢印コネクタ 26"/>
              <p:cNvCxnSpPr/>
              <p:nvPr/>
            </p:nvCxnSpPr>
            <p:spPr>
              <a:xfrm>
                <a:off x="1465961" y="2819153"/>
                <a:ext cx="459288" cy="316231"/>
              </a:xfrm>
              <a:prstGeom prst="straightConnector1">
                <a:avLst/>
              </a:prstGeom>
              <a:ln w="57150">
                <a:solidFill>
                  <a:schemeClr val="accent1">
                    <a:lumMod val="40000"/>
                    <a:lumOff val="60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線矢印コネクタ 27"/>
              <p:cNvCxnSpPr/>
              <p:nvPr/>
            </p:nvCxnSpPr>
            <p:spPr>
              <a:xfrm>
                <a:off x="427836" y="3299643"/>
                <a:ext cx="459288" cy="316231"/>
              </a:xfrm>
              <a:prstGeom prst="straightConnector1">
                <a:avLst/>
              </a:prstGeom>
              <a:ln w="57150">
                <a:solidFill>
                  <a:schemeClr val="accent1">
                    <a:lumMod val="40000"/>
                    <a:lumOff val="60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線矢印コネクタ 28"/>
              <p:cNvCxnSpPr/>
              <p:nvPr/>
            </p:nvCxnSpPr>
            <p:spPr>
              <a:xfrm>
                <a:off x="460300" y="3631484"/>
                <a:ext cx="459288" cy="316231"/>
              </a:xfrm>
              <a:prstGeom prst="straightConnector1">
                <a:avLst/>
              </a:prstGeom>
              <a:ln w="57150">
                <a:solidFill>
                  <a:schemeClr val="accent1">
                    <a:lumMod val="40000"/>
                    <a:lumOff val="60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直線矢印コネクタ 29"/>
              <p:cNvCxnSpPr/>
              <p:nvPr/>
            </p:nvCxnSpPr>
            <p:spPr>
              <a:xfrm>
                <a:off x="342580" y="3855000"/>
                <a:ext cx="459288" cy="316231"/>
              </a:xfrm>
              <a:prstGeom prst="straightConnector1">
                <a:avLst/>
              </a:prstGeom>
              <a:ln w="57150">
                <a:solidFill>
                  <a:schemeClr val="accent1">
                    <a:lumMod val="40000"/>
                    <a:lumOff val="60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2" name="正方形/長方形 21"/>
            <p:cNvSpPr/>
            <p:nvPr/>
          </p:nvSpPr>
          <p:spPr>
            <a:xfrm rot="1800000">
              <a:off x="13262" y="4098792"/>
              <a:ext cx="990384" cy="4641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350" dirty="0"/>
                <a:t>WIMP</a:t>
              </a:r>
              <a:endParaRPr lang="ja-JP" altLang="en-US" sz="1350" dirty="0"/>
            </a:p>
          </p:txBody>
        </p:sp>
      </p:grpSp>
      <p:sp>
        <p:nvSpPr>
          <p:cNvPr id="43" name="テキスト ボックス 42"/>
          <p:cNvSpPr txBox="1"/>
          <p:nvPr/>
        </p:nvSpPr>
        <p:spPr>
          <a:xfrm rot="16200000">
            <a:off x="4753521" y="2344130"/>
            <a:ext cx="13007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Likelihood ratio</a:t>
            </a:r>
            <a:endParaRPr lang="ja-JP" altLang="en-US" sz="1350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325737" y="1761091"/>
            <a:ext cx="13339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>
                <a:solidFill>
                  <a:srgbClr val="FF0000"/>
                </a:solidFill>
              </a:rPr>
              <a:t>Signal </a:t>
            </a:r>
            <a:endParaRPr lang="ja-JP" altLang="en-US" sz="1350" dirty="0">
              <a:solidFill>
                <a:srgbClr val="FF0000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6268763" y="2591824"/>
            <a:ext cx="13339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>
                <a:solidFill>
                  <a:srgbClr val="0000FF"/>
                </a:solidFill>
              </a:rPr>
              <a:t>Background  </a:t>
            </a:r>
            <a:endParaRPr lang="ja-JP" altLang="en-US" sz="1350" dirty="0">
              <a:solidFill>
                <a:srgbClr val="0000FF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5286983" y="3667141"/>
            <a:ext cx="3531093" cy="2559453"/>
            <a:chOff x="7049311" y="3724750"/>
            <a:chExt cx="4708125" cy="3412603"/>
          </a:xfrm>
        </p:grpSpPr>
        <p:grpSp>
          <p:nvGrpSpPr>
            <p:cNvPr id="66" name="Group 408"/>
            <p:cNvGrpSpPr/>
            <p:nvPr/>
          </p:nvGrpSpPr>
          <p:grpSpPr>
            <a:xfrm>
              <a:off x="7688117" y="3724750"/>
              <a:ext cx="4069319" cy="2781706"/>
              <a:chOff x="165225" y="-25400"/>
              <a:chExt cx="4961732" cy="3585766"/>
            </a:xfrm>
          </p:grpSpPr>
          <p:pic>
            <p:nvPicPr>
              <p:cNvPr id="67" name="Immagine 405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225" y="-25400"/>
                <a:ext cx="4961732" cy="3585766"/>
              </a:xfrm>
              <a:prstGeom prst="rect">
                <a:avLst/>
              </a:prstGeom>
              <a:effectLst>
                <a:outerShdw blurRad="190500" dist="25400" dir="5400000" rotWithShape="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68" name="Shape 407"/>
              <p:cNvSpPr/>
              <p:nvPr/>
            </p:nvSpPr>
            <p:spPr>
              <a:xfrm>
                <a:off x="2461102" y="2271604"/>
                <a:ext cx="1957256" cy="7670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/>
              <a:p>
                <a:pPr>
                  <a:defRPr sz="3200" b="1" spc="-32">
                    <a:solidFill>
                      <a:srgbClr val="BB3703"/>
                    </a:solidFill>
                    <a:latin typeface="+mn-lt"/>
                    <a:ea typeface="+mn-ea"/>
                    <a:cs typeface="+mn-cs"/>
                    <a:sym typeface="Palatino"/>
                  </a:defRPr>
                </a:pPr>
                <a:r>
                  <a:rPr sz="2400"/>
                  <a:t>N</a:t>
                </a:r>
                <a:r>
                  <a:rPr sz="2400" baseline="-5999"/>
                  <a:t>obs</a:t>
                </a:r>
                <a:r>
                  <a:rPr sz="2400"/>
                  <a:t>=130</a:t>
                </a:r>
              </a:p>
            </p:txBody>
          </p:sp>
        </p:grpSp>
        <p:sp>
          <p:nvSpPr>
            <p:cNvPr id="44" name="テキスト ボックス 43"/>
            <p:cNvSpPr txBox="1"/>
            <p:nvPr/>
          </p:nvSpPr>
          <p:spPr>
            <a:xfrm rot="16200000">
              <a:off x="6382225" y="4824456"/>
              <a:ext cx="173428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350"/>
                <a:t>Likelihood ratio</a:t>
              </a:r>
              <a:endParaRPr lang="ja-JP" altLang="en-US" sz="135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8716554" y="6583356"/>
              <a:ext cx="1734280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050"/>
                <a:t>WIMP mass [GeV/c2]</a:t>
              </a:r>
              <a:endParaRPr lang="ja-JP" altLang="en-US" sz="1050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8394929" y="4354180"/>
              <a:ext cx="17786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350">
                  <a:solidFill>
                    <a:srgbClr val="FF0000"/>
                  </a:solidFill>
                </a:rPr>
                <a:t>Signal </a:t>
              </a:r>
              <a:endParaRPr lang="ja-JP" altLang="en-US" sz="1350">
                <a:solidFill>
                  <a:srgbClr val="FF0000"/>
                </a:solidFill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8318962" y="5461824"/>
              <a:ext cx="17786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350">
                  <a:solidFill>
                    <a:srgbClr val="0000FF"/>
                  </a:solidFill>
                </a:rPr>
                <a:t>Background  </a:t>
              </a:r>
              <a:endParaRPr lang="ja-JP" altLang="en-US" sz="1350">
                <a:solidFill>
                  <a:srgbClr val="0000FF"/>
                </a:solidFill>
              </a:endParaRPr>
            </a:p>
          </p:txBody>
        </p:sp>
      </p:grpSp>
      <p:sp>
        <p:nvSpPr>
          <p:cNvPr id="51" name="テキスト ボックス 50"/>
          <p:cNvSpPr txBox="1"/>
          <p:nvPr/>
        </p:nvSpPr>
        <p:spPr>
          <a:xfrm>
            <a:off x="644750" y="4718458"/>
            <a:ext cx="4940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 dirty="0"/>
              <a:t>Direction information : Several 10 events</a:t>
            </a:r>
            <a:endParaRPr lang="ja-JP" altLang="en-US" b="1" u="sng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586326" y="5655453"/>
            <a:ext cx="432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 dirty="0"/>
              <a:t>Annual modulation : Several 1000 events </a:t>
            </a:r>
            <a:endParaRPr lang="ja-JP" altLang="en-US" b="1" u="sng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016338" y="5272525"/>
            <a:ext cx="1516756" cy="300082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1350" b="1" dirty="0">
                <a:solidFill>
                  <a:srgbClr val="FF0000"/>
                </a:solidFill>
              </a:rPr>
              <a:t>Gain of 100 times </a:t>
            </a:r>
            <a:endParaRPr lang="ja-JP" altLang="en-US" sz="1350" b="1" dirty="0">
              <a:solidFill>
                <a:srgbClr val="FF0000"/>
              </a:solidFill>
            </a:endParaRPr>
          </a:p>
        </p:txBody>
      </p:sp>
      <p:sp>
        <p:nvSpPr>
          <p:cNvPr id="8" name="下矢印 7"/>
          <p:cNvSpPr/>
          <p:nvPr/>
        </p:nvSpPr>
        <p:spPr>
          <a:xfrm flipV="1">
            <a:off x="2186810" y="5065843"/>
            <a:ext cx="1023038" cy="612845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662659" y="3326167"/>
            <a:ext cx="34290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10 </a:t>
            </a:r>
            <a:endParaRPr lang="ja-JP" altLang="en-US" sz="1350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889145" y="3306215"/>
            <a:ext cx="462263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100 </a:t>
            </a:r>
            <a:endParaRPr lang="ja-JP" altLang="en-US" sz="135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548196" y="3500281"/>
            <a:ext cx="130071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WIMP mass [GeV/c2]</a:t>
            </a:r>
            <a:endParaRPr lang="ja-JP" altLang="en-US" sz="1050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8152879" y="3318505"/>
            <a:ext cx="56840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1000 </a:t>
            </a:r>
            <a:endParaRPr lang="ja-JP" altLang="en-US" sz="1350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54738A89-B719-459C-9A97-4B15CE1F6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Potential of Directional Sensitive Search </a:t>
            </a:r>
            <a:endParaRPr kumimoji="1" lang="ja-JP" alt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C80E-FC14-4A78-83F3-A65F4BC5BBD7}" type="slidenum">
              <a:rPr kumimoji="1" lang="ja-JP" altLang="en-US" smtClean="0"/>
              <a:t>13</a:t>
            </a:fld>
            <a:endParaRPr kumimoji="1" lang="ja-JP" altLang="en-US"/>
          </a:p>
        </p:txBody>
      </p:sp>
      <p:grpSp>
        <p:nvGrpSpPr>
          <p:cNvPr id="71" name="Group 393"/>
          <p:cNvGrpSpPr/>
          <p:nvPr/>
        </p:nvGrpSpPr>
        <p:grpSpPr>
          <a:xfrm>
            <a:off x="598044" y="3306216"/>
            <a:ext cx="4519926" cy="1497928"/>
            <a:chOff x="-35922" y="0"/>
            <a:chExt cx="6189100" cy="2313927"/>
          </a:xfrm>
        </p:grpSpPr>
        <p:pic>
          <p:nvPicPr>
            <p:cNvPr id="72" name="Immagine 368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5922" y="916571"/>
              <a:ext cx="6159071" cy="941233"/>
            </a:xfrm>
            <a:prstGeom prst="rect">
              <a:avLst/>
            </a:prstGeom>
            <a:effectLst>
              <a:outerShdw blurRad="190500" dist="25400" dir="5400000" rotWithShape="0">
                <a:srgbClr val="000000">
                  <a:alpha val="50000"/>
                </a:srgbClr>
              </a:outerShdw>
            </a:effectLst>
          </p:spPr>
        </p:pic>
        <p:grpSp>
          <p:nvGrpSpPr>
            <p:cNvPr id="73" name="Group 372"/>
            <p:cNvGrpSpPr/>
            <p:nvPr/>
          </p:nvGrpSpPr>
          <p:grpSpPr>
            <a:xfrm>
              <a:off x="118626" y="966038"/>
              <a:ext cx="5875552" cy="784495"/>
              <a:chOff x="0" y="11561"/>
              <a:chExt cx="5875550" cy="784494"/>
            </a:xfrm>
          </p:grpSpPr>
          <p:pic>
            <p:nvPicPr>
              <p:cNvPr id="87" name="Schermata 2015-11-12 alle 07.43.33.png"/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833826" y="11561"/>
                <a:ext cx="3041724" cy="7844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8" name="Schermata 2015-11-12 alle 07.43.33.png"/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18671"/>
                <a:ext cx="2837212" cy="7087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4" name="Shape 373"/>
            <p:cNvSpPr/>
            <p:nvPr/>
          </p:nvSpPr>
          <p:spPr>
            <a:xfrm>
              <a:off x="492949" y="134476"/>
              <a:ext cx="1512778" cy="763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l">
                <a:lnSpc>
                  <a:spcPct val="80000"/>
                </a:lnSpc>
                <a:spcBef>
                  <a:spcPts val="5200"/>
                </a:spcBef>
                <a:defRPr sz="1500">
                  <a:effectLst>
                    <a:outerShdw blurRad="25400" dist="12700" rotWithShape="0">
                      <a:srgbClr val="FFFFFF">
                        <a:alpha val="45000"/>
                      </a:srgbClr>
                    </a:outerShdw>
                  </a:effectLst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sz="750"/>
                <a:t>expected number of WIMP events</a:t>
              </a:r>
            </a:p>
          </p:txBody>
        </p:sp>
        <p:sp>
          <p:nvSpPr>
            <p:cNvPr id="75" name="Shape 374"/>
            <p:cNvSpPr/>
            <p:nvPr/>
          </p:nvSpPr>
          <p:spPr>
            <a:xfrm>
              <a:off x="2021344" y="0"/>
              <a:ext cx="1672656" cy="6710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l">
                <a:lnSpc>
                  <a:spcPct val="80000"/>
                </a:lnSpc>
                <a:spcBef>
                  <a:spcPts val="5200"/>
                </a:spcBef>
                <a:defRPr sz="1500">
                  <a:effectLst>
                    <a:outerShdw blurRad="25400" dist="12700" rotWithShape="0">
                      <a:srgbClr val="FFFFFF">
                        <a:alpha val="45000"/>
                      </a:srgbClr>
                    </a:outerShdw>
                  </a:effectLst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sz="750"/>
                <a:t>expected number of background events</a:t>
              </a:r>
            </a:p>
          </p:txBody>
        </p:sp>
        <p:sp>
          <p:nvSpPr>
            <p:cNvPr id="76" name="Shape 375"/>
            <p:cNvSpPr/>
            <p:nvPr/>
          </p:nvSpPr>
          <p:spPr>
            <a:xfrm>
              <a:off x="424087" y="1828349"/>
              <a:ext cx="2956839" cy="485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l">
                <a:lnSpc>
                  <a:spcPct val="80000"/>
                </a:lnSpc>
                <a:spcBef>
                  <a:spcPts val="5200"/>
                </a:spcBef>
                <a:defRPr sz="1500">
                  <a:effectLst>
                    <a:outerShdw blurRad="25400" dist="12700" rotWithShape="0">
                      <a:srgbClr val="FFFFFF">
                        <a:alpha val="45000"/>
                      </a:srgbClr>
                    </a:outerShdw>
                  </a:effectLst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sz="750"/>
                <a:t>total number of observed events</a:t>
              </a:r>
            </a:p>
          </p:txBody>
        </p:sp>
        <p:sp>
          <p:nvSpPr>
            <p:cNvPr id="77" name="Shape 376"/>
            <p:cNvSpPr/>
            <p:nvPr/>
          </p:nvSpPr>
          <p:spPr>
            <a:xfrm>
              <a:off x="3927754" y="1819359"/>
              <a:ext cx="1672655" cy="39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l">
                <a:lnSpc>
                  <a:spcPct val="80000"/>
                </a:lnSpc>
                <a:spcBef>
                  <a:spcPts val="5200"/>
                </a:spcBef>
                <a:defRPr sz="1500">
                  <a:effectLst>
                    <a:outerShdw blurRad="25400" dist="12700" rotWithShape="0">
                      <a:srgbClr val="FFFFFF">
                        <a:alpha val="45000"/>
                      </a:srgbClr>
                    </a:outerShdw>
                  </a:effectLst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sz="750"/>
                <a:t>set of observables</a:t>
              </a:r>
            </a:p>
          </p:txBody>
        </p:sp>
        <p:sp>
          <p:nvSpPr>
            <p:cNvPr id="78" name="Shape 377"/>
            <p:cNvSpPr/>
            <p:nvPr/>
          </p:nvSpPr>
          <p:spPr>
            <a:xfrm>
              <a:off x="3350205" y="406932"/>
              <a:ext cx="1091699" cy="4247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l">
                <a:lnSpc>
                  <a:spcPct val="80000"/>
                </a:lnSpc>
                <a:spcBef>
                  <a:spcPts val="5200"/>
                </a:spcBef>
                <a:defRPr sz="1500">
                  <a:effectLst>
                    <a:outerShdw blurRad="25400" dist="12700" rotWithShape="0">
                      <a:srgbClr val="FFFFFF">
                        <a:alpha val="45000"/>
                      </a:srgbClr>
                    </a:outerShdw>
                  </a:effectLst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sz="750"/>
                <a:t>signal pdf</a:t>
              </a:r>
            </a:p>
          </p:txBody>
        </p:sp>
        <p:sp>
          <p:nvSpPr>
            <p:cNvPr id="79" name="Shape 378"/>
            <p:cNvSpPr/>
            <p:nvPr/>
          </p:nvSpPr>
          <p:spPr>
            <a:xfrm>
              <a:off x="4640400" y="444455"/>
              <a:ext cx="1512778" cy="454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l">
                <a:lnSpc>
                  <a:spcPct val="80000"/>
                </a:lnSpc>
                <a:spcBef>
                  <a:spcPts val="5200"/>
                </a:spcBef>
                <a:defRPr sz="1500">
                  <a:effectLst>
                    <a:outerShdw blurRad="25400" dist="12700" rotWithShape="0">
                      <a:srgbClr val="FFFFFF">
                        <a:alpha val="45000"/>
                      </a:srgbClr>
                    </a:outerShdw>
                  </a:effectLst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sz="750"/>
                <a:t>background pdf</a:t>
              </a:r>
            </a:p>
          </p:txBody>
        </p:sp>
        <p:pic>
          <p:nvPicPr>
            <p:cNvPr id="80" name="Immagine 378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2468548" y="759244"/>
              <a:ext cx="500249" cy="256103"/>
            </a:xfrm>
            <a:prstGeom prst="rect">
              <a:avLst/>
            </a:prstGeom>
            <a:effectLst/>
          </p:spPr>
        </p:pic>
        <p:pic>
          <p:nvPicPr>
            <p:cNvPr id="81" name="Immagine 380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700000">
              <a:off x="1572207" y="680580"/>
              <a:ext cx="877788" cy="256103"/>
            </a:xfrm>
            <a:prstGeom prst="rect">
              <a:avLst/>
            </a:prstGeom>
            <a:effectLst/>
          </p:spPr>
        </p:pic>
        <p:pic>
          <p:nvPicPr>
            <p:cNvPr id="82" name="Immagine 382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7668530">
              <a:off x="1853707" y="1596721"/>
              <a:ext cx="537904" cy="256103"/>
            </a:xfrm>
            <a:prstGeom prst="rect">
              <a:avLst/>
            </a:prstGeom>
            <a:effectLst/>
          </p:spPr>
        </p:pic>
        <p:pic>
          <p:nvPicPr>
            <p:cNvPr id="83" name="Immagine 38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5087453" y="948698"/>
              <a:ext cx="500249" cy="256103"/>
            </a:xfrm>
            <a:prstGeom prst="rect">
              <a:avLst/>
            </a:prstGeom>
            <a:effectLst/>
          </p:spPr>
        </p:pic>
        <p:pic>
          <p:nvPicPr>
            <p:cNvPr id="84" name="Immagine 386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3778001" y="886419"/>
              <a:ext cx="500249" cy="256103"/>
            </a:xfrm>
            <a:prstGeom prst="rect">
              <a:avLst/>
            </a:prstGeom>
            <a:effectLst/>
          </p:spPr>
        </p:pic>
        <p:pic>
          <p:nvPicPr>
            <p:cNvPr id="85" name="Immagine 388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5464716">
              <a:off x="4137240" y="1597776"/>
              <a:ext cx="507333" cy="256104"/>
            </a:xfrm>
            <a:prstGeom prst="rect">
              <a:avLst/>
            </a:prstGeom>
            <a:effectLst/>
          </p:spPr>
        </p:pic>
        <p:pic>
          <p:nvPicPr>
            <p:cNvPr id="86" name="Immagine 390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9739158">
              <a:off x="4932495" y="1586388"/>
              <a:ext cx="857448" cy="256104"/>
            </a:xfrm>
            <a:prstGeom prst="rect">
              <a:avLst/>
            </a:prstGeom>
            <a:effectLst/>
          </p:spPr>
        </p:pic>
      </p:grpSp>
      <p:pic>
        <p:nvPicPr>
          <p:cNvPr id="89" name="Immagine 364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21918" y="1509192"/>
            <a:ext cx="2964845" cy="1946981"/>
          </a:xfrm>
          <a:prstGeom prst="rect">
            <a:avLst/>
          </a:prstGeom>
          <a:effectLst>
            <a:outerShdw blurRad="190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90" name="Shape 368"/>
          <p:cNvSpPr/>
          <p:nvPr/>
        </p:nvSpPr>
        <p:spPr>
          <a:xfrm>
            <a:off x="1898447" y="2273235"/>
            <a:ext cx="1010795" cy="631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/>
          <a:lstStyle/>
          <a:p>
            <a:pPr>
              <a:lnSpc>
                <a:spcPct val="10000"/>
              </a:lnSpc>
              <a:spcBef>
                <a:spcPts val="2742"/>
              </a:spcBef>
              <a:defRPr sz="2400">
                <a:solidFill>
                  <a:srgbClr val="4F5C3F"/>
                </a:solidFill>
                <a:effectLst>
                  <a:outerShdw blurRad="25400" dist="12700" rotWithShape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pPr>
            <a:r>
              <a:rPr sz="1265">
                <a:solidFill>
                  <a:srgbClr val="122BE0"/>
                </a:solidFill>
              </a:rPr>
              <a:t>Signal</a:t>
            </a:r>
          </a:p>
          <a:p>
            <a:pPr>
              <a:lnSpc>
                <a:spcPct val="10000"/>
              </a:lnSpc>
              <a:spcBef>
                <a:spcPts val="2742"/>
              </a:spcBef>
              <a:defRPr sz="2400">
                <a:solidFill>
                  <a:srgbClr val="9D2D12"/>
                </a:solidFill>
                <a:effectLst>
                  <a:outerShdw blurRad="25400" dist="12700" rotWithShape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pPr>
            <a:endParaRPr lang="en-US" sz="1265"/>
          </a:p>
          <a:p>
            <a:pPr>
              <a:lnSpc>
                <a:spcPct val="10000"/>
              </a:lnSpc>
              <a:spcBef>
                <a:spcPts val="2742"/>
              </a:spcBef>
              <a:defRPr sz="2400">
                <a:solidFill>
                  <a:srgbClr val="9D2D12"/>
                </a:solidFill>
                <a:effectLst>
                  <a:outerShdw blurRad="25400" dist="12700" rotWithShape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pPr>
            <a:endParaRPr lang="en-US" sz="1265"/>
          </a:p>
          <a:p>
            <a:pPr>
              <a:lnSpc>
                <a:spcPct val="10000"/>
              </a:lnSpc>
              <a:spcBef>
                <a:spcPts val="2742"/>
              </a:spcBef>
              <a:defRPr sz="2400">
                <a:solidFill>
                  <a:srgbClr val="9D2D12"/>
                </a:solidFill>
                <a:effectLst>
                  <a:outerShdw blurRad="25400" dist="12700" rotWithShape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pPr>
            <a:r>
              <a:rPr sz="1265"/>
              <a:t>Background</a:t>
            </a: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3026642" y="1634869"/>
            <a:ext cx="3263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N.</a:t>
            </a:r>
            <a:r>
              <a:rPr lang="ja-JP" altLang="en-US" sz="1200" b="1" dirty="0"/>
              <a:t> </a:t>
            </a:r>
            <a:r>
              <a:rPr lang="en-US" altLang="ja-JP" sz="1200" b="1" dirty="0" err="1"/>
              <a:t>Agfanova</a:t>
            </a:r>
            <a:r>
              <a:rPr lang="ja-JP" altLang="en-US" sz="1200" b="1" dirty="0"/>
              <a:t> </a:t>
            </a:r>
            <a:r>
              <a:rPr lang="en-US" altLang="ja-JP" sz="1200" b="1" i="1" dirty="0"/>
              <a:t>et al. </a:t>
            </a:r>
            <a:r>
              <a:rPr lang="en-US" altLang="ja-JP" sz="1200" b="1" dirty="0"/>
              <a:t>(</a:t>
            </a:r>
            <a:r>
              <a:rPr lang="en-US" altLang="ja-JP" sz="1200" b="1" dirty="0" err="1"/>
              <a:t>NEWSdm</a:t>
            </a:r>
            <a:r>
              <a:rPr lang="en-US" altLang="ja-JP" sz="1200" b="1" dirty="0"/>
              <a:t> collaboration)</a:t>
            </a:r>
          </a:p>
          <a:p>
            <a:r>
              <a:rPr lang="en-US" altLang="ja-JP" sz="1200" b="1" dirty="0"/>
              <a:t> </a:t>
            </a:r>
            <a:r>
              <a:rPr lang="fr-FR" altLang="ja-JP" sz="1200" b="1" dirty="0"/>
              <a:t>Eur. Phys. J. C (2018) 78: 578</a:t>
            </a:r>
            <a:endParaRPr lang="ja-JP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056827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4606585" y="4584516"/>
            <a:ext cx="3908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/>
              <a:t>NIT detector / CNO sensitive / no </a:t>
            </a:r>
            <a:r>
              <a:rPr lang="en-US" altLang="ja-JP" sz="1200" dirty="0" err="1"/>
              <a:t>Bkg</a:t>
            </a:r>
            <a:r>
              <a:rPr lang="en-US" altLang="ja-JP" sz="1200" dirty="0"/>
              <a:t> no directionality</a:t>
            </a:r>
          </a:p>
          <a:p>
            <a:r>
              <a:rPr lang="en-US" altLang="ja-JP" sz="1200" dirty="0"/>
              <a:t>Simulation limit is “energy &gt; 5 keV for all atoms (SRIM limit)” </a:t>
            </a:r>
          </a:p>
          <a:p>
            <a:r>
              <a:rPr lang="en-US" altLang="ja-JP" sz="1200" dirty="0"/>
              <a:t>&amp; “Sensitivity &gt; 0.1 % (Simulation statistics limit;10 event)” </a:t>
            </a:r>
            <a:endParaRPr lang="ja-JP" altLang="en-US" sz="12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FEAF080F-78C4-4324-9D61-EF7A8331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Dark matter sensitivity </a:t>
            </a:r>
            <a:endParaRPr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7ED6-B070-48B7-AA23-D0D4506048A3}" type="slidenum">
              <a:rPr kumimoji="1" lang="ja-JP" altLang="en-US" smtClean="0"/>
              <a:t>14</a:t>
            </a:fld>
            <a:endParaRPr kumimoji="1" lang="ja-JP" altLang="en-US"/>
          </a:p>
        </p:txBody>
      </p:sp>
      <p:grpSp>
        <p:nvGrpSpPr>
          <p:cNvPr id="8" name="グループ化 7"/>
          <p:cNvGrpSpPr/>
          <p:nvPr/>
        </p:nvGrpSpPr>
        <p:grpSpPr>
          <a:xfrm>
            <a:off x="4178732" y="1586666"/>
            <a:ext cx="5279685" cy="3126260"/>
            <a:chOff x="5190098" y="281750"/>
            <a:chExt cx="7039580" cy="4168346"/>
          </a:xfrm>
        </p:grpSpPr>
        <p:grpSp>
          <p:nvGrpSpPr>
            <p:cNvPr id="19" name="グループ化 18"/>
            <p:cNvGrpSpPr>
              <a:grpSpLocks noChangeAspect="1"/>
            </p:cNvGrpSpPr>
            <p:nvPr/>
          </p:nvGrpSpPr>
          <p:grpSpPr>
            <a:xfrm>
              <a:off x="5444192" y="378012"/>
              <a:ext cx="5997879" cy="4072084"/>
              <a:chOff x="79224" y="1680600"/>
              <a:chExt cx="7529286" cy="5111786"/>
            </a:xfrm>
          </p:grpSpPr>
          <p:grpSp>
            <p:nvGrpSpPr>
              <p:cNvPr id="20" name="グループ化 19"/>
              <p:cNvGrpSpPr/>
              <p:nvPr/>
            </p:nvGrpSpPr>
            <p:grpSpPr>
              <a:xfrm>
                <a:off x="79224" y="1680600"/>
                <a:ext cx="7529286" cy="5111786"/>
                <a:chOff x="2286000" y="1925177"/>
                <a:chExt cx="4572000" cy="3104024"/>
              </a:xfrm>
            </p:grpSpPr>
            <p:pic>
              <p:nvPicPr>
                <p:cNvPr id="22" name="図 2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lum bright="20000" contrast="4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3011" b="1"/>
                <a:stretch/>
              </p:blipFill>
              <p:spPr>
                <a:xfrm>
                  <a:off x="2286000" y="1925177"/>
                  <a:ext cx="4572000" cy="3104024"/>
                </a:xfrm>
                <a:prstGeom prst="rect">
                  <a:avLst/>
                </a:prstGeom>
              </p:spPr>
            </p:pic>
            <p:pic>
              <p:nvPicPr>
                <p:cNvPr id="23" name="図 22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duotone>
                    <a:srgbClr val="0000F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5282" t="12102" r="5357" b="18526"/>
                <a:stretch/>
              </p:blipFill>
              <p:spPr>
                <a:xfrm>
                  <a:off x="2984653" y="2216090"/>
                  <a:ext cx="3628405" cy="2220198"/>
                </a:xfrm>
                <a:prstGeom prst="rect">
                  <a:avLst/>
                </a:prstGeom>
              </p:spPr>
            </p:pic>
          </p:grpSp>
          <p:sp>
            <p:nvSpPr>
              <p:cNvPr id="21" name="正方形/長方形 20"/>
              <p:cNvSpPr/>
              <p:nvPr/>
            </p:nvSpPr>
            <p:spPr>
              <a:xfrm>
                <a:off x="3487123" y="2210346"/>
                <a:ext cx="3658123" cy="994378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defTabSz="685800">
                  <a:defRPr/>
                </a:pPr>
                <a:r>
                  <a:rPr kumimoji="0" lang="en-US" altLang="ja-JP" sz="1050" kern="0" dirty="0">
                    <a:solidFill>
                      <a:srgbClr val="0000FF"/>
                    </a:solidFill>
                    <a:latin typeface="Times New Roman"/>
                    <a:ea typeface="HGS明朝B"/>
                  </a:rPr>
                  <a:t>Case for current readout ability </a:t>
                </a:r>
              </a:p>
              <a:p>
                <a:pPr defTabSz="685800">
                  <a:defRPr/>
                </a:pPr>
                <a:r>
                  <a:rPr kumimoji="0" lang="en-US" altLang="ja-JP" sz="1050" kern="0" dirty="0">
                    <a:solidFill>
                      <a:srgbClr val="FF0000"/>
                    </a:solidFill>
                    <a:latin typeface="Times New Roman"/>
                    <a:ea typeface="HGS明朝B"/>
                  </a:rPr>
                  <a:t>Case for extrapolation lower energy </a:t>
                </a:r>
              </a:p>
              <a:p>
                <a:pPr defTabSz="685800">
                  <a:defRPr/>
                </a:pPr>
                <a:r>
                  <a:rPr kumimoji="0" lang="en-US" altLang="ja-JP" sz="1050" kern="0" dirty="0">
                    <a:solidFill>
                      <a:prstClr val="black"/>
                    </a:solidFill>
                    <a:latin typeface="Times New Roman"/>
                    <a:ea typeface="HGS明朝B"/>
                  </a:rPr>
                  <a:t>Case for intrinsic detection ability</a:t>
                </a:r>
              </a:p>
            </p:txBody>
          </p:sp>
        </p:grpSp>
        <p:sp>
          <p:nvSpPr>
            <p:cNvPr id="24" name="テキスト ボックス 23"/>
            <p:cNvSpPr txBox="1"/>
            <p:nvPr/>
          </p:nvSpPr>
          <p:spPr>
            <a:xfrm>
              <a:off x="5190098" y="281750"/>
              <a:ext cx="6322021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350" b="1" dirty="0"/>
                <a:t>           </a:t>
              </a:r>
              <a:r>
                <a:rPr lang="en-US" altLang="ja-JP" sz="1350" b="1" u="sng" dirty="0"/>
                <a:t>10 </a:t>
              </a:r>
              <a:r>
                <a:rPr lang="en-US" altLang="ja-JP" sz="1350" b="1" u="sng" dirty="0" err="1"/>
                <a:t>kg∙year</a:t>
              </a:r>
              <a:r>
                <a:rPr lang="en-US" altLang="ja-JP" sz="1350" b="1" u="sng" dirty="0"/>
                <a:t> simulated sensitivity [90 % C.L.] + zero BG</a:t>
              </a: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6441479" y="3417269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/>
                <a:t>Device potential</a:t>
              </a:r>
              <a:endParaRPr lang="ja-JP" altLang="en-US" sz="1200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9051990" y="2606379"/>
              <a:ext cx="31776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solidFill>
                    <a:srgbClr val="5D38F8"/>
                  </a:solidFill>
                </a:rPr>
                <a:t>Current readout performance</a:t>
              </a:r>
              <a:endParaRPr lang="ja-JP" altLang="en-US" sz="1200" dirty="0">
                <a:solidFill>
                  <a:srgbClr val="5D38F8"/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8909192" y="3062924"/>
              <a:ext cx="31776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solidFill>
                    <a:srgbClr val="FF0000"/>
                  </a:solidFill>
                </a:rPr>
                <a:t>Lower-energy readout </a:t>
              </a:r>
              <a:endParaRPr lang="ja-JP" alt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4369302" y="5630768"/>
            <a:ext cx="47415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b="1" u="sng" dirty="0"/>
              <a:t>Device potential : 10 </a:t>
            </a:r>
            <a:r>
              <a:rPr lang="en-US" altLang="ja-JP" sz="1350" b="1" u="sng" dirty="0" err="1"/>
              <a:t>keV</a:t>
            </a:r>
            <a:r>
              <a:rPr lang="en-US" altLang="ja-JP" sz="1350" b="1" u="sng" dirty="0"/>
              <a:t> of C recoil (&gt; ~ 10% eff. and 45 °</a:t>
            </a:r>
            <a:r>
              <a:rPr lang="en-US" altLang="ja-JP" sz="1350" b="1" u="sng" dirty="0" err="1"/>
              <a:t>angl.</a:t>
            </a:r>
            <a:r>
              <a:rPr lang="en-US" altLang="ja-JP" sz="1350" b="1" u="sng" dirty="0"/>
              <a:t> Res.</a:t>
            </a:r>
            <a:endParaRPr lang="ja-JP" altLang="en-US" sz="1350" b="1" u="sng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-108940" y="1671821"/>
            <a:ext cx="4425706" cy="3824466"/>
            <a:chOff x="0" y="1137768"/>
            <a:chExt cx="6096000" cy="5099288"/>
          </a:xfrm>
        </p:grpSpPr>
        <p:grpSp>
          <p:nvGrpSpPr>
            <p:cNvPr id="30" name="グループ化 29"/>
            <p:cNvGrpSpPr/>
            <p:nvPr/>
          </p:nvGrpSpPr>
          <p:grpSpPr>
            <a:xfrm>
              <a:off x="0" y="1137768"/>
              <a:ext cx="6096000" cy="5099288"/>
              <a:chOff x="-57213" y="366803"/>
              <a:chExt cx="6096000" cy="5099288"/>
            </a:xfrm>
          </p:grpSpPr>
          <p:grpSp>
            <p:nvGrpSpPr>
              <p:cNvPr id="32" name="グループ化 31"/>
              <p:cNvGrpSpPr/>
              <p:nvPr/>
            </p:nvGrpSpPr>
            <p:grpSpPr>
              <a:xfrm>
                <a:off x="-57213" y="1427766"/>
                <a:ext cx="6096000" cy="4038325"/>
                <a:chOff x="-142044" y="1468015"/>
                <a:chExt cx="6274557" cy="4124386"/>
              </a:xfrm>
            </p:grpSpPr>
            <p:pic>
              <p:nvPicPr>
                <p:cNvPr id="40" name="図 39"/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-142044" y="1468015"/>
                  <a:ext cx="6274557" cy="4124386"/>
                </a:xfrm>
                <a:prstGeom prst="rect">
                  <a:avLst/>
                </a:prstGeom>
              </p:spPr>
            </p:pic>
            <p:sp>
              <p:nvSpPr>
                <p:cNvPr id="41" name="テキスト ボックス 40"/>
                <p:cNvSpPr txBox="1"/>
                <p:nvPr/>
              </p:nvSpPr>
              <p:spPr>
                <a:xfrm>
                  <a:off x="967153" y="4202724"/>
                  <a:ext cx="2831123" cy="4086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1350" dirty="0">
                      <a:solidFill>
                        <a:srgbClr val="00B050"/>
                      </a:solidFill>
                    </a:rPr>
                    <a:t>10 GeV/c</a:t>
                  </a:r>
                  <a:r>
                    <a:rPr lang="en-US" altLang="ja-JP" sz="1350" baseline="30000" dirty="0">
                      <a:solidFill>
                        <a:srgbClr val="00B050"/>
                      </a:solidFill>
                    </a:rPr>
                    <a:t>2</a:t>
                  </a:r>
                  <a:endParaRPr lang="ja-JP" altLang="en-US" sz="1350" baseline="30000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42" name="テキスト ボックス 41"/>
                <p:cNvSpPr txBox="1"/>
                <p:nvPr/>
              </p:nvSpPr>
              <p:spPr>
                <a:xfrm>
                  <a:off x="1579672" y="3833392"/>
                  <a:ext cx="2831123" cy="4086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1350" dirty="0">
                      <a:solidFill>
                        <a:srgbClr val="AE029A"/>
                      </a:solidFill>
                    </a:rPr>
                    <a:t>20 GeV/c</a:t>
                  </a:r>
                  <a:r>
                    <a:rPr lang="en-US" altLang="ja-JP" sz="1350" baseline="30000" dirty="0">
                      <a:solidFill>
                        <a:srgbClr val="AE029A"/>
                      </a:solidFill>
                    </a:rPr>
                    <a:t>2</a:t>
                  </a:r>
                  <a:endParaRPr lang="ja-JP" altLang="en-US" sz="1350" baseline="30000" dirty="0">
                    <a:solidFill>
                      <a:srgbClr val="AE029A"/>
                    </a:solidFill>
                  </a:endParaRPr>
                </a:p>
              </p:txBody>
            </p:sp>
            <p:sp>
              <p:nvSpPr>
                <p:cNvPr id="43" name="テキスト ボックス 42"/>
                <p:cNvSpPr txBox="1"/>
                <p:nvPr/>
              </p:nvSpPr>
              <p:spPr>
                <a:xfrm>
                  <a:off x="2039819" y="3459868"/>
                  <a:ext cx="2831123" cy="4086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1350" dirty="0">
                      <a:solidFill>
                        <a:srgbClr val="0070C0"/>
                      </a:solidFill>
                    </a:rPr>
                    <a:t>50 GeV/c</a:t>
                  </a:r>
                  <a:r>
                    <a:rPr lang="en-US" altLang="ja-JP" sz="1350" baseline="30000" dirty="0">
                      <a:solidFill>
                        <a:srgbClr val="0070C0"/>
                      </a:solidFill>
                    </a:rPr>
                    <a:t>2</a:t>
                  </a:r>
                  <a:endParaRPr lang="ja-JP" altLang="en-US" sz="1350" baseline="30000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44" name="テキスト ボックス 43"/>
                <p:cNvSpPr txBox="1"/>
                <p:nvPr/>
              </p:nvSpPr>
              <p:spPr>
                <a:xfrm>
                  <a:off x="2400300" y="2997711"/>
                  <a:ext cx="2831123" cy="4086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1350" dirty="0">
                      <a:solidFill>
                        <a:srgbClr val="FF0000"/>
                      </a:solidFill>
                    </a:rPr>
                    <a:t>100 GeV/c</a:t>
                  </a:r>
                  <a:r>
                    <a:rPr lang="en-US" altLang="ja-JP" sz="1350" baseline="30000" dirty="0">
                      <a:solidFill>
                        <a:srgbClr val="FF0000"/>
                      </a:solidFill>
                    </a:rPr>
                    <a:t>2</a:t>
                  </a:r>
                  <a:endParaRPr lang="ja-JP" altLang="en-US" sz="1350" baseline="30000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33" name="直線コネクタ 32"/>
              <p:cNvCxnSpPr/>
              <p:nvPr/>
            </p:nvCxnSpPr>
            <p:spPr>
              <a:xfrm flipV="1">
                <a:off x="2008773" y="1219200"/>
                <a:ext cx="0" cy="3639671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>
              <a:xfrm flipV="1">
                <a:off x="1085733" y="1571486"/>
                <a:ext cx="0" cy="326307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テキスト ボックス 34"/>
              <p:cNvSpPr txBox="1"/>
              <p:nvPr/>
            </p:nvSpPr>
            <p:spPr>
              <a:xfrm>
                <a:off x="1654461" y="827832"/>
                <a:ext cx="1074538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350" dirty="0">
                    <a:solidFill>
                      <a:srgbClr val="0000FF"/>
                    </a:solidFill>
                  </a:rPr>
                  <a:t>Current</a:t>
                </a:r>
                <a:endParaRPr lang="ja-JP" altLang="en-US" sz="135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528499" y="1212956"/>
                <a:ext cx="1108035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350" dirty="0"/>
                  <a:t>Intrinsic</a:t>
                </a:r>
                <a:endParaRPr lang="ja-JP" altLang="en-US" sz="1350" dirty="0"/>
              </a:p>
            </p:txBody>
          </p:sp>
          <p:cxnSp>
            <p:nvCxnSpPr>
              <p:cNvPr id="37" name="直線コネクタ 36"/>
              <p:cNvCxnSpPr/>
              <p:nvPr/>
            </p:nvCxnSpPr>
            <p:spPr>
              <a:xfrm flipV="1">
                <a:off x="1408138" y="736135"/>
                <a:ext cx="0" cy="409842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テキスト ボックス 37"/>
              <p:cNvSpPr txBox="1"/>
              <p:nvPr/>
            </p:nvSpPr>
            <p:spPr>
              <a:xfrm>
                <a:off x="382986" y="366803"/>
                <a:ext cx="2643658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350" dirty="0">
                    <a:solidFill>
                      <a:srgbClr val="FF0000"/>
                    </a:solidFill>
                  </a:rPr>
                  <a:t>Demonstrated new tech.</a:t>
                </a:r>
                <a:endParaRPr lang="ja-JP" altLang="en-US" sz="135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9" name="直線矢印コネクタ 38"/>
              <p:cNvCxnSpPr/>
              <p:nvPr/>
            </p:nvCxnSpPr>
            <p:spPr>
              <a:xfrm>
                <a:off x="2026702" y="1409837"/>
                <a:ext cx="350223" cy="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テキスト ボックス 30"/>
            <p:cNvSpPr txBox="1"/>
            <p:nvPr/>
          </p:nvSpPr>
          <p:spPr>
            <a:xfrm>
              <a:off x="2400672" y="2562793"/>
              <a:ext cx="2188757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50" u="sng" dirty="0"/>
                <a:t>Our device case</a:t>
              </a:r>
            </a:p>
            <a:p>
              <a:r>
                <a:rPr lang="en-US" altLang="ja-JP" sz="1050" dirty="0"/>
                <a:t>    Density  3.2 g/cm3 </a:t>
              </a:r>
            </a:p>
            <a:p>
              <a:r>
                <a:rPr lang="en-US" altLang="ja-JP" sz="1050" dirty="0"/>
                <a:t>    Main Target : CNO + </a:t>
              </a:r>
              <a:r>
                <a:rPr lang="en-US" altLang="ja-JP" sz="1050" dirty="0" err="1"/>
                <a:t>AgBr</a:t>
              </a:r>
              <a:r>
                <a:rPr lang="en-US" altLang="ja-JP" sz="1050" dirty="0"/>
                <a:t> </a:t>
              </a:r>
              <a:endParaRPr lang="ja-JP" alt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258870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4C8D42D9-2195-4428-97FB-49D9C61C1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756679" y="1765165"/>
            <a:ext cx="3288696" cy="300272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Directional search with nuclear emulsion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8042" y="1536123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Good scalability</a:t>
            </a:r>
          </a:p>
          <a:p>
            <a:pPr lvl="1"/>
            <a:r>
              <a:rPr lang="en-US" altLang="ja-JP" sz="2000" dirty="0"/>
              <a:t>Solid state &amp; good uniformity</a:t>
            </a:r>
          </a:p>
          <a:p>
            <a:pPr lvl="1"/>
            <a:r>
              <a:rPr lang="en-US" altLang="ja-JP" sz="2000" dirty="0"/>
              <a:t>Large scale production</a:t>
            </a:r>
          </a:p>
          <a:p>
            <a:pPr lvl="2"/>
            <a:r>
              <a:rPr lang="en-US" altLang="ja-JP" sz="1600" dirty="0"/>
              <a:t>Self production</a:t>
            </a:r>
            <a:r>
              <a:rPr lang="ja-JP" altLang="en-US" sz="1600" dirty="0"/>
              <a:t> </a:t>
            </a:r>
            <a:r>
              <a:rPr lang="en-US" altLang="ja-JP" sz="1600" dirty="0"/>
              <a:t>( ~ 10 kg / month)</a:t>
            </a:r>
          </a:p>
          <a:p>
            <a:pPr lvl="1"/>
            <a:r>
              <a:rPr lang="en-US" altLang="ja-JP" sz="2000" dirty="0"/>
              <a:t>high scanning power</a:t>
            </a:r>
          </a:p>
          <a:p>
            <a:pPr lvl="2"/>
            <a:r>
              <a:rPr lang="en-US" altLang="ja-JP" sz="1600" dirty="0"/>
              <a:t>46.5 g/year at current R&amp;D, and ~kg scale in 2 years </a:t>
            </a:r>
            <a:endParaRPr lang="en-US" altLang="ja-JP" sz="2000" dirty="0"/>
          </a:p>
          <a:p>
            <a:r>
              <a:rPr lang="en-US" altLang="ja-JP" sz="2400" dirty="0"/>
              <a:t>Good Angular resolution</a:t>
            </a:r>
          </a:p>
          <a:p>
            <a:pPr lvl="1"/>
            <a:r>
              <a:rPr lang="en-US" altLang="ja-JP" sz="2000" dirty="0"/>
              <a:t>~ 20</a:t>
            </a:r>
            <a:r>
              <a:rPr lang="ja-JP" altLang="en-US" sz="2000" dirty="0"/>
              <a:t> </a:t>
            </a:r>
            <a:r>
              <a:rPr lang="en-US" altLang="ja-JP" sz="2000" dirty="0"/>
              <a:t>deg (1 sigma)</a:t>
            </a:r>
            <a:r>
              <a:rPr lang="ja-JP" altLang="en-US" sz="2000" dirty="0"/>
              <a:t> </a:t>
            </a:r>
            <a:r>
              <a:rPr lang="en-US" altLang="ja-JP" sz="2000" dirty="0"/>
              <a:t>including scattering for Carbon</a:t>
            </a:r>
          </a:p>
          <a:p>
            <a:pPr lvl="1"/>
            <a:r>
              <a:rPr lang="en-US" altLang="ja-JP" sz="2000" dirty="0"/>
              <a:t>DM direction sensitivity with equatorial telescope</a:t>
            </a:r>
            <a:endParaRPr lang="ja-JP" altLang="en-US" sz="2000" dirty="0"/>
          </a:p>
        </p:txBody>
      </p:sp>
      <p:pic>
        <p:nvPicPr>
          <p:cNvPr id="6" name="Picture 2" descr="F:\naka\power point\学会meeting\IDM2012\120718_Emulsion_Detector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62"/>
          <a:stretch>
            <a:fillRect/>
          </a:stretch>
        </p:blipFill>
        <p:spPr bwMode="auto">
          <a:xfrm>
            <a:off x="3485159" y="5344344"/>
            <a:ext cx="2448272" cy="135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homepage.ntlworld.com/molyned/images/dobdrwg1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31"/>
          <a:stretch/>
        </p:blipFill>
        <p:spPr bwMode="auto">
          <a:xfrm>
            <a:off x="972457" y="4817688"/>
            <a:ext cx="2022803" cy="1887649"/>
          </a:xfrm>
          <a:prstGeom prst="rect">
            <a:avLst/>
          </a:prstGeom>
          <a:noFill/>
        </p:spPr>
      </p:pic>
      <p:sp>
        <p:nvSpPr>
          <p:cNvPr id="8" name="星 5 7"/>
          <p:cNvSpPr/>
          <p:nvPr/>
        </p:nvSpPr>
        <p:spPr>
          <a:xfrm>
            <a:off x="292488" y="4639171"/>
            <a:ext cx="540913" cy="5409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Cygnus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flipH="1">
            <a:off x="2056889" y="5399030"/>
            <a:ext cx="1428272" cy="1964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H="1" flipV="1">
            <a:off x="2056889" y="5688804"/>
            <a:ext cx="1428270" cy="9577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0"/>
          <p:cNvPicPr preferRelativeResize="0"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135580" y="5308339"/>
            <a:ext cx="1296144" cy="136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直線コネクタ 18"/>
          <p:cNvCxnSpPr/>
          <p:nvPr/>
        </p:nvCxnSpPr>
        <p:spPr>
          <a:xfrm flipH="1">
            <a:off x="5496524" y="5399030"/>
            <a:ext cx="1471835" cy="2978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 flipV="1">
            <a:off x="5496524" y="5696876"/>
            <a:ext cx="1531300" cy="9436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上矢印 21"/>
          <p:cNvSpPr/>
          <p:nvPr/>
        </p:nvSpPr>
        <p:spPr>
          <a:xfrm rot="19005692">
            <a:off x="8316036" y="5129295"/>
            <a:ext cx="303383" cy="619241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6681427" y="4817689"/>
            <a:ext cx="2204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Direction recognizing</a:t>
            </a:r>
            <a:endParaRPr lang="ja-JP" altLang="en-US" dirty="0"/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1494571" y="4744783"/>
            <a:ext cx="459288" cy="31623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977910" y="4793209"/>
            <a:ext cx="459288" cy="31623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>
            <a:off x="1338961" y="4863853"/>
            <a:ext cx="459288" cy="31623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300836" y="5344343"/>
            <a:ext cx="459288" cy="31623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333300" y="5676184"/>
            <a:ext cx="459288" cy="31623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215580" y="5899700"/>
            <a:ext cx="459288" cy="31623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正方形/長方形 34"/>
          <p:cNvSpPr/>
          <p:nvPr/>
        </p:nvSpPr>
        <p:spPr>
          <a:xfrm rot="1800000">
            <a:off x="1724897" y="4761919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WIMP</a:t>
            </a:r>
            <a:endParaRPr lang="ja-JP" altLang="en-US" dirty="0"/>
          </a:p>
        </p:txBody>
      </p:sp>
      <p:sp>
        <p:nvSpPr>
          <p:cNvPr id="37" name="正方形/長方形 36"/>
          <p:cNvSpPr/>
          <p:nvPr/>
        </p:nvSpPr>
        <p:spPr>
          <a:xfrm>
            <a:off x="3377296" y="4744783"/>
            <a:ext cx="29097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Fine crystal nuclear emulsion</a:t>
            </a:r>
          </a:p>
          <a:p>
            <a:pPr algn="ctr"/>
            <a:r>
              <a:rPr lang="en-US" altLang="ja-JP" b="1" dirty="0"/>
              <a:t>NIT</a:t>
            </a:r>
            <a:endParaRPr lang="ja-JP" altLang="en-US" b="1" dirty="0"/>
          </a:p>
        </p:txBody>
      </p:sp>
      <p:sp>
        <p:nvSpPr>
          <p:cNvPr id="25" name="円/楕円 24"/>
          <p:cNvSpPr/>
          <p:nvPr/>
        </p:nvSpPr>
        <p:spPr>
          <a:xfrm>
            <a:off x="6798314" y="2237960"/>
            <a:ext cx="2407436" cy="970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6218305" y="1544655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/>
              <a:t>Light  &amp; heavy component</a:t>
            </a:r>
            <a:endParaRPr lang="ja-JP" altLang="en-US" b="1" dirty="0"/>
          </a:p>
        </p:txBody>
      </p:sp>
      <p:sp>
        <p:nvSpPr>
          <p:cNvPr id="27" name="円/楕円 26"/>
          <p:cNvSpPr/>
          <p:nvPr/>
        </p:nvSpPr>
        <p:spPr>
          <a:xfrm>
            <a:off x="6781607" y="3207990"/>
            <a:ext cx="2407436" cy="132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E4F3-D82F-412D-91D6-011133E53899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4608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7BC080-46D6-40A4-9D48-EEC16CB0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Nuclear emulsion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E4D00F5-FBB9-49D7-BD8E-48991420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0FB74E7-F546-4DFD-8498-3CCA0E5C6374}"/>
              </a:ext>
            </a:extLst>
          </p:cNvPr>
          <p:cNvGrpSpPr/>
          <p:nvPr/>
        </p:nvGrpSpPr>
        <p:grpSpPr>
          <a:xfrm>
            <a:off x="327594" y="1811029"/>
            <a:ext cx="2943100" cy="1952689"/>
            <a:chOff x="1900270" y="2794965"/>
            <a:chExt cx="2160240" cy="1433277"/>
          </a:xfrm>
        </p:grpSpPr>
        <p:pic>
          <p:nvPicPr>
            <p:cNvPr id="4" name="Picture 3" descr="E:\udd\asada\NIT\sem\20110516\afwash\NNK032-02_003.jpg">
              <a:extLst>
                <a:ext uri="{FF2B5EF4-FFF2-40B4-BE49-F238E27FC236}">
                  <a16:creationId xmlns:a16="http://schemas.microsoft.com/office/drawing/2014/main" id="{124C0A46-3D54-40A8-B180-8C7D6F3977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lum bright="11000" contrast="6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00270" y="2794965"/>
              <a:ext cx="2160240" cy="1433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84B84101-6799-4CD8-89C5-BE8833AE71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2438" y="4110515"/>
              <a:ext cx="554400" cy="4571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600" b="1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100 nm</a:t>
              </a:r>
            </a:p>
            <a:p>
              <a:pPr algn="ctr"/>
              <a:endParaRPr lang="en-US" altLang="ja-JP" sz="1600" b="1" dirty="0">
                <a:solidFill>
                  <a:srgbClr val="FF0000"/>
                </a:solidFill>
              </a:endParaRPr>
            </a:p>
            <a:p>
              <a:pPr algn="ctr"/>
              <a:endParaRPr lang="en-US" altLang="ja-JP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9" name="グループ化 358">
            <a:extLst>
              <a:ext uri="{FF2B5EF4-FFF2-40B4-BE49-F238E27FC236}">
                <a16:creationId xmlns:a16="http://schemas.microsoft.com/office/drawing/2014/main" id="{C61BA2A7-6FD4-420E-94B0-29DF24C17026}"/>
              </a:ext>
            </a:extLst>
          </p:cNvPr>
          <p:cNvGrpSpPr/>
          <p:nvPr/>
        </p:nvGrpSpPr>
        <p:grpSpPr>
          <a:xfrm>
            <a:off x="327593" y="3501586"/>
            <a:ext cx="7843700" cy="3296084"/>
            <a:chOff x="240820" y="1646289"/>
            <a:chExt cx="8495847" cy="3570130"/>
          </a:xfrm>
        </p:grpSpPr>
        <p:grpSp>
          <p:nvGrpSpPr>
            <p:cNvPr id="205" name="グループ化 204">
              <a:extLst>
                <a:ext uri="{FF2B5EF4-FFF2-40B4-BE49-F238E27FC236}">
                  <a16:creationId xmlns:a16="http://schemas.microsoft.com/office/drawing/2014/main" id="{74A18199-3125-407D-9D5D-DFFA1A12B152}"/>
                </a:ext>
              </a:extLst>
            </p:cNvPr>
            <p:cNvGrpSpPr/>
            <p:nvPr/>
          </p:nvGrpSpPr>
          <p:grpSpPr>
            <a:xfrm>
              <a:off x="240820" y="2487007"/>
              <a:ext cx="2500644" cy="2544746"/>
              <a:chOff x="260070" y="1877601"/>
              <a:chExt cx="2500644" cy="2544746"/>
            </a:xfrm>
          </p:grpSpPr>
          <p:sp>
            <p:nvSpPr>
              <p:cNvPr id="206" name="円/楕円 13">
                <a:extLst>
                  <a:ext uri="{FF2B5EF4-FFF2-40B4-BE49-F238E27FC236}">
                    <a16:creationId xmlns:a16="http://schemas.microsoft.com/office/drawing/2014/main" id="{7F6134C8-818F-45C6-980F-EAF886CDDBC5}"/>
                  </a:ext>
                </a:extLst>
              </p:cNvPr>
              <p:cNvSpPr/>
              <p:nvPr/>
            </p:nvSpPr>
            <p:spPr>
              <a:xfrm>
                <a:off x="811978" y="3477005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207" name="直線矢印コネクタ 206">
                <a:extLst>
                  <a:ext uri="{FF2B5EF4-FFF2-40B4-BE49-F238E27FC236}">
                    <a16:creationId xmlns:a16="http://schemas.microsoft.com/office/drawing/2014/main" id="{7FE7BD90-DAFE-40E6-B335-FD2BBC59DB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0812" y="2247196"/>
                <a:ext cx="1862752" cy="217515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8" name="円/楕円 3">
                <a:extLst>
                  <a:ext uri="{FF2B5EF4-FFF2-40B4-BE49-F238E27FC236}">
                    <a16:creationId xmlns:a16="http://schemas.microsoft.com/office/drawing/2014/main" id="{B390CAFF-BC3A-44AC-9ADB-7ADAFB5D971D}"/>
                  </a:ext>
                </a:extLst>
              </p:cNvPr>
              <p:cNvSpPr/>
              <p:nvPr/>
            </p:nvSpPr>
            <p:spPr>
              <a:xfrm>
                <a:off x="1818055" y="2906763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09" name="円/楕円 4">
                <a:extLst>
                  <a:ext uri="{FF2B5EF4-FFF2-40B4-BE49-F238E27FC236}">
                    <a16:creationId xmlns:a16="http://schemas.microsoft.com/office/drawing/2014/main" id="{349B1D55-7606-4801-8CF7-0C65B3B2C593}"/>
                  </a:ext>
                </a:extLst>
              </p:cNvPr>
              <p:cNvSpPr/>
              <p:nvPr/>
            </p:nvSpPr>
            <p:spPr>
              <a:xfrm>
                <a:off x="623124" y="3019883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10" name="円/楕円 8">
                <a:extLst>
                  <a:ext uri="{FF2B5EF4-FFF2-40B4-BE49-F238E27FC236}">
                    <a16:creationId xmlns:a16="http://schemas.microsoft.com/office/drawing/2014/main" id="{B060D7F4-A5F3-4C96-96AA-0F826A77DF95}"/>
                  </a:ext>
                </a:extLst>
              </p:cNvPr>
              <p:cNvSpPr/>
              <p:nvPr/>
            </p:nvSpPr>
            <p:spPr>
              <a:xfrm>
                <a:off x="762412" y="2299883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11" name="円/楕円 9">
                <a:extLst>
                  <a:ext uri="{FF2B5EF4-FFF2-40B4-BE49-F238E27FC236}">
                    <a16:creationId xmlns:a16="http://schemas.microsoft.com/office/drawing/2014/main" id="{F1C5A354-B39A-4D6F-BE62-3BE6895A55C8}"/>
                  </a:ext>
                </a:extLst>
              </p:cNvPr>
              <p:cNvSpPr/>
              <p:nvPr/>
            </p:nvSpPr>
            <p:spPr>
              <a:xfrm>
                <a:off x="1286602" y="3216390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12" name="円/楕円 10">
                <a:extLst>
                  <a:ext uri="{FF2B5EF4-FFF2-40B4-BE49-F238E27FC236}">
                    <a16:creationId xmlns:a16="http://schemas.microsoft.com/office/drawing/2014/main" id="{584F30D0-A428-46FE-A3A2-2FE5B8B083E6}"/>
                  </a:ext>
                </a:extLst>
              </p:cNvPr>
              <p:cNvSpPr/>
              <p:nvPr/>
            </p:nvSpPr>
            <p:spPr>
              <a:xfrm>
                <a:off x="1512944" y="2510908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13" name="円/楕円 11">
                <a:extLst>
                  <a:ext uri="{FF2B5EF4-FFF2-40B4-BE49-F238E27FC236}">
                    <a16:creationId xmlns:a16="http://schemas.microsoft.com/office/drawing/2014/main" id="{EB77661F-8064-46FA-AF8B-5471C5432493}"/>
                  </a:ext>
                </a:extLst>
              </p:cNvPr>
              <p:cNvSpPr/>
              <p:nvPr/>
            </p:nvSpPr>
            <p:spPr>
              <a:xfrm>
                <a:off x="2040714" y="3584205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214" name="直線矢印コネクタ 213">
                <a:extLst>
                  <a:ext uri="{FF2B5EF4-FFF2-40B4-BE49-F238E27FC236}">
                    <a16:creationId xmlns:a16="http://schemas.microsoft.com/office/drawing/2014/main" id="{439B66F6-551E-4F00-9008-B100291D57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0070" y="2175318"/>
                <a:ext cx="472150" cy="615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5" name="直線矢印コネクタ 214">
                <a:extLst>
                  <a:ext uri="{FF2B5EF4-FFF2-40B4-BE49-F238E27FC236}">
                    <a16:creationId xmlns:a16="http://schemas.microsoft.com/office/drawing/2014/main" id="{87DB047F-A72D-448F-9954-2A6CCD2E8F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1424" y="1877601"/>
                <a:ext cx="291538" cy="3504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16" name="グループ化 215">
              <a:extLst>
                <a:ext uri="{FF2B5EF4-FFF2-40B4-BE49-F238E27FC236}">
                  <a16:creationId xmlns:a16="http://schemas.microsoft.com/office/drawing/2014/main" id="{C4F793EC-C500-4F8E-A029-90438FA6F299}"/>
                </a:ext>
              </a:extLst>
            </p:cNvPr>
            <p:cNvGrpSpPr/>
            <p:nvPr/>
          </p:nvGrpSpPr>
          <p:grpSpPr>
            <a:xfrm>
              <a:off x="3046141" y="2908082"/>
              <a:ext cx="2116951" cy="2057009"/>
              <a:chOff x="3599655" y="2247196"/>
              <a:chExt cx="2116951" cy="2057009"/>
            </a:xfrm>
          </p:grpSpPr>
          <p:sp>
            <p:nvSpPr>
              <p:cNvPr id="217" name="円/楕円 22">
                <a:extLst>
                  <a:ext uri="{FF2B5EF4-FFF2-40B4-BE49-F238E27FC236}">
                    <a16:creationId xmlns:a16="http://schemas.microsoft.com/office/drawing/2014/main" id="{A1E72AD0-7878-4D03-BCB0-9009F8BC9FB4}"/>
                  </a:ext>
                </a:extLst>
              </p:cNvPr>
              <p:cNvSpPr/>
              <p:nvPr/>
            </p:nvSpPr>
            <p:spPr>
              <a:xfrm>
                <a:off x="3785759" y="3477005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218" name="直線矢印コネクタ 217">
                <a:extLst>
                  <a:ext uri="{FF2B5EF4-FFF2-40B4-BE49-F238E27FC236}">
                    <a16:creationId xmlns:a16="http://schemas.microsoft.com/office/drawing/2014/main" id="{FBFFD70C-E1EC-4FE7-B338-80D6E5302075}"/>
                  </a:ext>
                </a:extLst>
              </p:cNvPr>
              <p:cNvCxnSpPr/>
              <p:nvPr/>
            </p:nvCxnSpPr>
            <p:spPr>
              <a:xfrm>
                <a:off x="3715629" y="2247196"/>
                <a:ext cx="1685973" cy="2057009"/>
              </a:xfrm>
              <a:prstGeom prst="straightConnector1">
                <a:avLst/>
              </a:prstGeom>
              <a:ln>
                <a:prstDash val="sysDot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9" name="円/楕円 24">
                <a:extLst>
                  <a:ext uri="{FF2B5EF4-FFF2-40B4-BE49-F238E27FC236}">
                    <a16:creationId xmlns:a16="http://schemas.microsoft.com/office/drawing/2014/main" id="{4B673558-CA2C-4DC9-B4CA-1C8E1B914970}"/>
                  </a:ext>
                </a:extLst>
              </p:cNvPr>
              <p:cNvSpPr/>
              <p:nvPr/>
            </p:nvSpPr>
            <p:spPr>
              <a:xfrm>
                <a:off x="4777188" y="2906763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20" name="円/楕円 25">
                <a:extLst>
                  <a:ext uri="{FF2B5EF4-FFF2-40B4-BE49-F238E27FC236}">
                    <a16:creationId xmlns:a16="http://schemas.microsoft.com/office/drawing/2014/main" id="{A701D6B3-F511-4B13-8195-0B3CD9C57470}"/>
                  </a:ext>
                </a:extLst>
              </p:cNvPr>
              <p:cNvSpPr/>
              <p:nvPr/>
            </p:nvSpPr>
            <p:spPr>
              <a:xfrm>
                <a:off x="3599655" y="3019883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21" name="円/楕円 26">
                <a:extLst>
                  <a:ext uri="{FF2B5EF4-FFF2-40B4-BE49-F238E27FC236}">
                    <a16:creationId xmlns:a16="http://schemas.microsoft.com/office/drawing/2014/main" id="{B45192D0-5059-4158-9288-938ADF943E69}"/>
                  </a:ext>
                </a:extLst>
              </p:cNvPr>
              <p:cNvSpPr/>
              <p:nvPr/>
            </p:nvSpPr>
            <p:spPr>
              <a:xfrm>
                <a:off x="3736915" y="2299883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22" name="円/楕円 27">
                <a:extLst>
                  <a:ext uri="{FF2B5EF4-FFF2-40B4-BE49-F238E27FC236}">
                    <a16:creationId xmlns:a16="http://schemas.microsoft.com/office/drawing/2014/main" id="{6F812B02-EBBF-4713-9F26-84F49CA740D6}"/>
                  </a:ext>
                </a:extLst>
              </p:cNvPr>
              <p:cNvSpPr/>
              <p:nvPr/>
            </p:nvSpPr>
            <p:spPr>
              <a:xfrm>
                <a:off x="4253473" y="3216390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23" name="円/楕円 28">
                <a:extLst>
                  <a:ext uri="{FF2B5EF4-FFF2-40B4-BE49-F238E27FC236}">
                    <a16:creationId xmlns:a16="http://schemas.microsoft.com/office/drawing/2014/main" id="{9EA32D5B-74C7-4E5D-929D-5D91C79ADBAD}"/>
                  </a:ext>
                </a:extLst>
              </p:cNvPr>
              <p:cNvSpPr/>
              <p:nvPr/>
            </p:nvSpPr>
            <p:spPr>
              <a:xfrm>
                <a:off x="4476520" y="2510908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24" name="円/楕円 29">
                <a:extLst>
                  <a:ext uri="{FF2B5EF4-FFF2-40B4-BE49-F238E27FC236}">
                    <a16:creationId xmlns:a16="http://schemas.microsoft.com/office/drawing/2014/main" id="{1C4D7FBC-B7AA-4E2C-82DF-3884840B4872}"/>
                  </a:ext>
                </a:extLst>
              </p:cNvPr>
              <p:cNvSpPr/>
              <p:nvPr/>
            </p:nvSpPr>
            <p:spPr>
              <a:xfrm>
                <a:off x="4996606" y="3584205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225" name="グループ化 224">
              <a:extLst>
                <a:ext uri="{FF2B5EF4-FFF2-40B4-BE49-F238E27FC236}">
                  <a16:creationId xmlns:a16="http://schemas.microsoft.com/office/drawing/2014/main" id="{2C9F1967-1708-4AF2-A07F-985FBEA5C15F}"/>
                </a:ext>
              </a:extLst>
            </p:cNvPr>
            <p:cNvGrpSpPr/>
            <p:nvPr/>
          </p:nvGrpSpPr>
          <p:grpSpPr>
            <a:xfrm>
              <a:off x="3321577" y="3068927"/>
              <a:ext cx="391103" cy="407331"/>
              <a:chOff x="5345012" y="3708402"/>
              <a:chExt cx="896116" cy="933300"/>
            </a:xfrm>
          </p:grpSpPr>
          <p:cxnSp>
            <p:nvCxnSpPr>
              <p:cNvPr id="226" name="曲線コネクタ 106">
                <a:extLst>
                  <a:ext uri="{FF2B5EF4-FFF2-40B4-BE49-F238E27FC236}">
                    <a16:creationId xmlns:a16="http://schemas.microsoft.com/office/drawing/2014/main" id="{78390B4E-CA8A-463B-B4B7-DCFBC80AD50E}"/>
                  </a:ext>
                </a:extLst>
              </p:cNvPr>
              <p:cNvCxnSpPr/>
              <p:nvPr/>
            </p:nvCxnSpPr>
            <p:spPr>
              <a:xfrm flipV="1">
                <a:off x="5805701" y="3882570"/>
                <a:ext cx="391884" cy="353255"/>
              </a:xfrm>
              <a:prstGeom prst="curvedConnector3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曲線コネクタ 108">
                <a:extLst>
                  <a:ext uri="{FF2B5EF4-FFF2-40B4-BE49-F238E27FC236}">
                    <a16:creationId xmlns:a16="http://schemas.microsoft.com/office/drawing/2014/main" id="{D0D81C60-84E7-44B1-B4F4-A7B02DF46414}"/>
                  </a:ext>
                </a:extLst>
              </p:cNvPr>
              <p:cNvCxnSpPr/>
              <p:nvPr/>
            </p:nvCxnSpPr>
            <p:spPr>
              <a:xfrm flipV="1">
                <a:off x="5740386" y="3827763"/>
                <a:ext cx="391884" cy="353255"/>
              </a:xfrm>
              <a:prstGeom prst="curvedConnector3">
                <a:avLst>
                  <a:gd name="adj1" fmla="val -7407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曲線コネクタ 109">
                <a:extLst>
                  <a:ext uri="{FF2B5EF4-FFF2-40B4-BE49-F238E27FC236}">
                    <a16:creationId xmlns:a16="http://schemas.microsoft.com/office/drawing/2014/main" id="{D56C22F7-4809-46D5-BC55-D8FB51A53C77}"/>
                  </a:ext>
                </a:extLst>
              </p:cNvPr>
              <p:cNvCxnSpPr/>
              <p:nvPr/>
            </p:nvCxnSpPr>
            <p:spPr>
              <a:xfrm rot="10800000" flipV="1">
                <a:off x="5345012" y="4235822"/>
                <a:ext cx="308288" cy="202939"/>
              </a:xfrm>
              <a:prstGeom prst="curvedConnector3">
                <a:avLst>
                  <a:gd name="adj1" fmla="val 191241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曲線コネクタ 110">
                <a:extLst>
                  <a:ext uri="{FF2B5EF4-FFF2-40B4-BE49-F238E27FC236}">
                    <a16:creationId xmlns:a16="http://schemas.microsoft.com/office/drawing/2014/main" id="{394E2C9D-28B6-44A4-8153-38E68D40580F}"/>
                  </a:ext>
                </a:extLst>
              </p:cNvPr>
              <p:cNvCxnSpPr/>
              <p:nvPr/>
            </p:nvCxnSpPr>
            <p:spPr>
              <a:xfrm rot="10800000" flipV="1">
                <a:off x="5442982" y="4438763"/>
                <a:ext cx="308288" cy="202939"/>
              </a:xfrm>
              <a:prstGeom prst="curvedConnector3">
                <a:avLst>
                  <a:gd name="adj1" fmla="val 17044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曲線コネクタ 112">
                <a:extLst>
                  <a:ext uri="{FF2B5EF4-FFF2-40B4-BE49-F238E27FC236}">
                    <a16:creationId xmlns:a16="http://schemas.microsoft.com/office/drawing/2014/main" id="{41245704-79C5-48CA-A65F-6171DE6E7644}"/>
                  </a:ext>
                </a:extLst>
              </p:cNvPr>
              <p:cNvCxnSpPr/>
              <p:nvPr/>
            </p:nvCxnSpPr>
            <p:spPr>
              <a:xfrm>
                <a:off x="5805701" y="4286690"/>
                <a:ext cx="435427" cy="24176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曲線コネクタ 113">
                <a:extLst>
                  <a:ext uri="{FF2B5EF4-FFF2-40B4-BE49-F238E27FC236}">
                    <a16:creationId xmlns:a16="http://schemas.microsoft.com/office/drawing/2014/main" id="{31BEB2B2-E261-4B09-85D8-E6485A848214}"/>
                  </a:ext>
                </a:extLst>
              </p:cNvPr>
              <p:cNvCxnSpPr/>
              <p:nvPr/>
            </p:nvCxnSpPr>
            <p:spPr>
              <a:xfrm rot="16200000" flipV="1">
                <a:off x="5414299" y="3845806"/>
                <a:ext cx="419951" cy="14514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2" name="テキスト ボックス 231">
              <a:extLst>
                <a:ext uri="{FF2B5EF4-FFF2-40B4-BE49-F238E27FC236}">
                  <a16:creationId xmlns:a16="http://schemas.microsoft.com/office/drawing/2014/main" id="{C3EBD454-ADE4-46D7-811B-79B1C10B8AC7}"/>
                </a:ext>
              </a:extLst>
            </p:cNvPr>
            <p:cNvSpPr txBox="1"/>
            <p:nvPr/>
          </p:nvSpPr>
          <p:spPr>
            <a:xfrm>
              <a:off x="2311323" y="2921623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B050"/>
                  </a:solidFill>
                </a:rPr>
                <a:t>electron</a:t>
              </a:r>
              <a:r>
                <a:rPr kumimoji="1" lang="en-US" altLang="ja-JP" baseline="30000" dirty="0">
                  <a:solidFill>
                    <a:srgbClr val="00B050"/>
                  </a:solidFill>
                </a:rPr>
                <a:t>-</a:t>
              </a:r>
              <a:endParaRPr kumimoji="1" lang="ja-JP" altLang="en-US" baseline="30000" dirty="0">
                <a:solidFill>
                  <a:srgbClr val="FF0000"/>
                </a:solidFill>
              </a:endParaRPr>
            </a:p>
          </p:txBody>
        </p:sp>
        <p:grpSp>
          <p:nvGrpSpPr>
            <p:cNvPr id="233" name="グループ化 232">
              <a:extLst>
                <a:ext uri="{FF2B5EF4-FFF2-40B4-BE49-F238E27FC236}">
                  <a16:creationId xmlns:a16="http://schemas.microsoft.com/office/drawing/2014/main" id="{17912563-4F15-4C5A-8A47-0AE8CE15A443}"/>
                </a:ext>
              </a:extLst>
            </p:cNvPr>
            <p:cNvGrpSpPr/>
            <p:nvPr/>
          </p:nvGrpSpPr>
          <p:grpSpPr>
            <a:xfrm rot="12232902">
              <a:off x="3793408" y="3927819"/>
              <a:ext cx="490614" cy="425589"/>
              <a:chOff x="5345012" y="3666568"/>
              <a:chExt cx="1124122" cy="975134"/>
            </a:xfrm>
          </p:grpSpPr>
          <p:cxnSp>
            <p:nvCxnSpPr>
              <p:cNvPr id="234" name="曲線コネクタ 118">
                <a:extLst>
                  <a:ext uri="{FF2B5EF4-FFF2-40B4-BE49-F238E27FC236}">
                    <a16:creationId xmlns:a16="http://schemas.microsoft.com/office/drawing/2014/main" id="{14C68BF4-E93C-4A62-B87F-7188721859BE}"/>
                  </a:ext>
                </a:extLst>
              </p:cNvPr>
              <p:cNvCxnSpPr/>
              <p:nvPr/>
            </p:nvCxnSpPr>
            <p:spPr>
              <a:xfrm rot="20167098">
                <a:off x="5777079" y="4095520"/>
                <a:ext cx="692055" cy="4979"/>
              </a:xfrm>
              <a:prstGeom prst="curvedConnector3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曲線コネクタ 119">
                <a:extLst>
                  <a:ext uri="{FF2B5EF4-FFF2-40B4-BE49-F238E27FC236}">
                    <a16:creationId xmlns:a16="http://schemas.microsoft.com/office/drawing/2014/main" id="{D584D4C3-2A64-4A28-AFAF-2141D3479836}"/>
                  </a:ext>
                </a:extLst>
              </p:cNvPr>
              <p:cNvCxnSpPr/>
              <p:nvPr/>
            </p:nvCxnSpPr>
            <p:spPr>
              <a:xfrm rot="20167098" flipV="1">
                <a:off x="5631588" y="3666568"/>
                <a:ext cx="522319" cy="426999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曲線コネクタ 120">
                <a:extLst>
                  <a:ext uri="{FF2B5EF4-FFF2-40B4-BE49-F238E27FC236}">
                    <a16:creationId xmlns:a16="http://schemas.microsoft.com/office/drawing/2014/main" id="{4DACD106-A30B-43E9-8150-26C94DB5979D}"/>
                  </a:ext>
                </a:extLst>
              </p:cNvPr>
              <p:cNvCxnSpPr/>
              <p:nvPr/>
            </p:nvCxnSpPr>
            <p:spPr>
              <a:xfrm rot="10800000" flipV="1">
                <a:off x="5345012" y="4235822"/>
                <a:ext cx="308288" cy="202939"/>
              </a:xfrm>
              <a:prstGeom prst="curvedConnector3">
                <a:avLst>
                  <a:gd name="adj1" fmla="val 191241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曲線コネクタ 121">
                <a:extLst>
                  <a:ext uri="{FF2B5EF4-FFF2-40B4-BE49-F238E27FC236}">
                    <a16:creationId xmlns:a16="http://schemas.microsoft.com/office/drawing/2014/main" id="{27E097C8-D032-4DE6-A49E-35C05E91AD0C}"/>
                  </a:ext>
                </a:extLst>
              </p:cNvPr>
              <p:cNvCxnSpPr/>
              <p:nvPr/>
            </p:nvCxnSpPr>
            <p:spPr>
              <a:xfrm rot="10800000" flipV="1">
                <a:off x="5442982" y="4438763"/>
                <a:ext cx="308288" cy="202939"/>
              </a:xfrm>
              <a:prstGeom prst="curvedConnector3">
                <a:avLst>
                  <a:gd name="adj1" fmla="val 17044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曲線コネクタ 122">
                <a:extLst>
                  <a:ext uri="{FF2B5EF4-FFF2-40B4-BE49-F238E27FC236}">
                    <a16:creationId xmlns:a16="http://schemas.microsoft.com/office/drawing/2014/main" id="{79CD32DF-0777-44F2-A2EC-7167B85A5B5C}"/>
                  </a:ext>
                </a:extLst>
              </p:cNvPr>
              <p:cNvCxnSpPr/>
              <p:nvPr/>
            </p:nvCxnSpPr>
            <p:spPr>
              <a:xfrm>
                <a:off x="5805701" y="4286690"/>
                <a:ext cx="435427" cy="24176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曲線コネクタ 123">
                <a:extLst>
                  <a:ext uri="{FF2B5EF4-FFF2-40B4-BE49-F238E27FC236}">
                    <a16:creationId xmlns:a16="http://schemas.microsoft.com/office/drawing/2014/main" id="{12C9C925-CE55-4E74-B4EA-962892A5F989}"/>
                  </a:ext>
                </a:extLst>
              </p:cNvPr>
              <p:cNvCxnSpPr/>
              <p:nvPr/>
            </p:nvCxnSpPr>
            <p:spPr>
              <a:xfrm rot="16200000" flipV="1">
                <a:off x="5414299" y="3845806"/>
                <a:ext cx="419951" cy="14514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0" name="グループ化 239">
              <a:extLst>
                <a:ext uri="{FF2B5EF4-FFF2-40B4-BE49-F238E27FC236}">
                  <a16:creationId xmlns:a16="http://schemas.microsoft.com/office/drawing/2014/main" id="{85ED3462-A00A-4868-BC9E-5EA5ABF21C98}"/>
                </a:ext>
              </a:extLst>
            </p:cNvPr>
            <p:cNvGrpSpPr/>
            <p:nvPr/>
          </p:nvGrpSpPr>
          <p:grpSpPr>
            <a:xfrm>
              <a:off x="4437355" y="4455032"/>
              <a:ext cx="539177" cy="407331"/>
              <a:chOff x="5273529" y="3708402"/>
              <a:chExt cx="1235390" cy="933300"/>
            </a:xfrm>
          </p:grpSpPr>
          <p:cxnSp>
            <p:nvCxnSpPr>
              <p:cNvPr id="241" name="曲線コネクタ 127">
                <a:extLst>
                  <a:ext uri="{FF2B5EF4-FFF2-40B4-BE49-F238E27FC236}">
                    <a16:creationId xmlns:a16="http://schemas.microsoft.com/office/drawing/2014/main" id="{D5DABE23-05F0-46D9-8511-ED696A7EFE57}"/>
                  </a:ext>
                </a:extLst>
              </p:cNvPr>
              <p:cNvCxnSpPr/>
              <p:nvPr/>
            </p:nvCxnSpPr>
            <p:spPr>
              <a:xfrm flipV="1">
                <a:off x="5805702" y="4052228"/>
                <a:ext cx="703217" cy="183599"/>
              </a:xfrm>
              <a:prstGeom prst="curvedConnector3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曲線コネクタ 129">
                <a:extLst>
                  <a:ext uri="{FF2B5EF4-FFF2-40B4-BE49-F238E27FC236}">
                    <a16:creationId xmlns:a16="http://schemas.microsoft.com/office/drawing/2014/main" id="{5E06355B-E432-4686-898E-E723540CA8EC}"/>
                  </a:ext>
                </a:extLst>
              </p:cNvPr>
              <p:cNvCxnSpPr/>
              <p:nvPr/>
            </p:nvCxnSpPr>
            <p:spPr>
              <a:xfrm rot="10800000" flipV="1">
                <a:off x="5273529" y="4235820"/>
                <a:ext cx="379773" cy="50868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曲線コネクタ 130">
                <a:extLst>
                  <a:ext uri="{FF2B5EF4-FFF2-40B4-BE49-F238E27FC236}">
                    <a16:creationId xmlns:a16="http://schemas.microsoft.com/office/drawing/2014/main" id="{1E820820-DAEA-4029-8F9D-23C4DDC8B42F}"/>
                  </a:ext>
                </a:extLst>
              </p:cNvPr>
              <p:cNvCxnSpPr/>
              <p:nvPr/>
            </p:nvCxnSpPr>
            <p:spPr>
              <a:xfrm rot="10800000" flipV="1">
                <a:off x="5442982" y="4438763"/>
                <a:ext cx="308288" cy="202939"/>
              </a:xfrm>
              <a:prstGeom prst="curvedConnector3">
                <a:avLst>
                  <a:gd name="adj1" fmla="val 17044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曲線コネクタ 131">
                <a:extLst>
                  <a:ext uri="{FF2B5EF4-FFF2-40B4-BE49-F238E27FC236}">
                    <a16:creationId xmlns:a16="http://schemas.microsoft.com/office/drawing/2014/main" id="{099440A0-8F4C-4ED6-B9AF-78E41F90620C}"/>
                  </a:ext>
                </a:extLst>
              </p:cNvPr>
              <p:cNvCxnSpPr/>
              <p:nvPr/>
            </p:nvCxnSpPr>
            <p:spPr>
              <a:xfrm>
                <a:off x="5805701" y="4286690"/>
                <a:ext cx="435427" cy="24176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曲線コネクタ 132">
                <a:extLst>
                  <a:ext uri="{FF2B5EF4-FFF2-40B4-BE49-F238E27FC236}">
                    <a16:creationId xmlns:a16="http://schemas.microsoft.com/office/drawing/2014/main" id="{644394B1-549A-4B1E-9009-1F55A1589FF8}"/>
                  </a:ext>
                </a:extLst>
              </p:cNvPr>
              <p:cNvCxnSpPr/>
              <p:nvPr/>
            </p:nvCxnSpPr>
            <p:spPr>
              <a:xfrm rot="16200000" flipV="1">
                <a:off x="5414299" y="3845806"/>
                <a:ext cx="419951" cy="14514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6" name="グループ化 245">
              <a:extLst>
                <a:ext uri="{FF2B5EF4-FFF2-40B4-BE49-F238E27FC236}">
                  <a16:creationId xmlns:a16="http://schemas.microsoft.com/office/drawing/2014/main" id="{E4F64AA5-753B-452C-BEF6-A2EF95483C61}"/>
                </a:ext>
              </a:extLst>
            </p:cNvPr>
            <p:cNvGrpSpPr/>
            <p:nvPr/>
          </p:nvGrpSpPr>
          <p:grpSpPr>
            <a:xfrm>
              <a:off x="5434030" y="2806728"/>
              <a:ext cx="3302637" cy="2208504"/>
              <a:chOff x="5453280" y="2197322"/>
              <a:chExt cx="3302637" cy="2208504"/>
            </a:xfrm>
          </p:grpSpPr>
          <p:sp>
            <p:nvSpPr>
              <p:cNvPr id="247" name="右矢印 136">
                <a:extLst>
                  <a:ext uri="{FF2B5EF4-FFF2-40B4-BE49-F238E27FC236}">
                    <a16:creationId xmlns:a16="http://schemas.microsoft.com/office/drawing/2014/main" id="{DE258524-5544-4175-90C6-D60C554FB413}"/>
                  </a:ext>
                </a:extLst>
              </p:cNvPr>
              <p:cNvSpPr/>
              <p:nvPr/>
            </p:nvSpPr>
            <p:spPr>
              <a:xfrm>
                <a:off x="5453280" y="2749154"/>
                <a:ext cx="766173" cy="521577"/>
              </a:xfrm>
              <a:prstGeom prst="rightArrow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ctr"/>
                <a:endParaRPr lang="en-US" altLang="ja-JP" dirty="0"/>
              </a:p>
              <a:p>
                <a:pPr algn="ctr"/>
                <a:endParaRPr kumimoji="1" lang="en-US" altLang="ja-JP" dirty="0"/>
              </a:p>
              <a:p>
                <a:pPr algn="ctr"/>
                <a:endParaRPr lang="en-US" altLang="ja-JP" dirty="0"/>
              </a:p>
              <a:p>
                <a:pPr algn="ctr"/>
                <a:r>
                  <a:rPr kumimoji="1" lang="en-US" altLang="ja-JP" dirty="0"/>
                  <a:t>Development</a:t>
                </a:r>
              </a:p>
            </p:txBody>
          </p:sp>
          <p:sp>
            <p:nvSpPr>
              <p:cNvPr id="248" name="円/楕円 32">
                <a:extLst>
                  <a:ext uri="{FF2B5EF4-FFF2-40B4-BE49-F238E27FC236}">
                    <a16:creationId xmlns:a16="http://schemas.microsoft.com/office/drawing/2014/main" id="{2A72EF40-1EBA-4D9A-97B8-2DD958F50D83}"/>
                  </a:ext>
                </a:extLst>
              </p:cNvPr>
              <p:cNvSpPr/>
              <p:nvPr/>
            </p:nvSpPr>
            <p:spPr>
              <a:xfrm>
                <a:off x="6802203" y="3466690"/>
                <a:ext cx="720000" cy="720000"/>
              </a:xfrm>
              <a:prstGeom prst="ellipse">
                <a:avLst/>
              </a:prstGeom>
              <a:solidFill>
                <a:srgbClr val="FFFF00">
                  <a:alpha val="10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249" name="直線矢印コネクタ 248">
                <a:extLst>
                  <a:ext uri="{FF2B5EF4-FFF2-40B4-BE49-F238E27FC236}">
                    <a16:creationId xmlns:a16="http://schemas.microsoft.com/office/drawing/2014/main" id="{1C9347F5-9361-4E2E-BA72-B296F2407813}"/>
                  </a:ext>
                </a:extLst>
              </p:cNvPr>
              <p:cNvCxnSpPr/>
              <p:nvPr/>
            </p:nvCxnSpPr>
            <p:spPr>
              <a:xfrm>
                <a:off x="6732073" y="2236881"/>
                <a:ext cx="1685973" cy="2057009"/>
              </a:xfrm>
              <a:prstGeom prst="straightConnector1">
                <a:avLst/>
              </a:prstGeom>
              <a:ln>
                <a:prstDash val="sysDot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0" name="円/楕円 34">
                <a:extLst>
                  <a:ext uri="{FF2B5EF4-FFF2-40B4-BE49-F238E27FC236}">
                    <a16:creationId xmlns:a16="http://schemas.microsoft.com/office/drawing/2014/main" id="{5A3CDFF5-1991-4A12-824F-9E0B22ACF562}"/>
                  </a:ext>
                </a:extLst>
              </p:cNvPr>
              <p:cNvSpPr/>
              <p:nvPr/>
            </p:nvSpPr>
            <p:spPr>
              <a:xfrm>
                <a:off x="7793632" y="2896448"/>
                <a:ext cx="720000" cy="720000"/>
              </a:xfrm>
              <a:prstGeom prst="ellipse">
                <a:avLst/>
              </a:prstGeom>
              <a:solidFill>
                <a:srgbClr val="FFFF00">
                  <a:alpha val="10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51" name="円/楕円 35">
                <a:extLst>
                  <a:ext uri="{FF2B5EF4-FFF2-40B4-BE49-F238E27FC236}">
                    <a16:creationId xmlns:a16="http://schemas.microsoft.com/office/drawing/2014/main" id="{CE20EBBB-126F-445F-8FEB-7C3A187C566A}"/>
                  </a:ext>
                </a:extLst>
              </p:cNvPr>
              <p:cNvSpPr/>
              <p:nvPr/>
            </p:nvSpPr>
            <p:spPr>
              <a:xfrm>
                <a:off x="6616099" y="3009568"/>
                <a:ext cx="720000" cy="720000"/>
              </a:xfrm>
              <a:prstGeom prst="ellipse">
                <a:avLst/>
              </a:prstGeom>
              <a:solidFill>
                <a:srgbClr val="FFFF00">
                  <a:alpha val="10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52" name="円/楕円 36">
                <a:extLst>
                  <a:ext uri="{FF2B5EF4-FFF2-40B4-BE49-F238E27FC236}">
                    <a16:creationId xmlns:a16="http://schemas.microsoft.com/office/drawing/2014/main" id="{E967B29F-580E-4AF3-A010-F9FFB0814B67}"/>
                  </a:ext>
                </a:extLst>
              </p:cNvPr>
              <p:cNvSpPr/>
              <p:nvPr/>
            </p:nvSpPr>
            <p:spPr>
              <a:xfrm>
                <a:off x="6753359" y="2289568"/>
                <a:ext cx="720000" cy="720000"/>
              </a:xfrm>
              <a:prstGeom prst="ellipse">
                <a:avLst/>
              </a:prstGeom>
              <a:solidFill>
                <a:srgbClr val="FFFF00">
                  <a:alpha val="10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53" name="円/楕円 37">
                <a:extLst>
                  <a:ext uri="{FF2B5EF4-FFF2-40B4-BE49-F238E27FC236}">
                    <a16:creationId xmlns:a16="http://schemas.microsoft.com/office/drawing/2014/main" id="{3981D684-6964-4E17-90FF-0783B1FAE352}"/>
                  </a:ext>
                </a:extLst>
              </p:cNvPr>
              <p:cNvSpPr/>
              <p:nvPr/>
            </p:nvSpPr>
            <p:spPr>
              <a:xfrm>
                <a:off x="7269917" y="3206075"/>
                <a:ext cx="720000" cy="720000"/>
              </a:xfrm>
              <a:prstGeom prst="ellipse">
                <a:avLst/>
              </a:prstGeom>
              <a:solidFill>
                <a:srgbClr val="FFFF00">
                  <a:alpha val="10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54" name="円/楕円 38">
                <a:extLst>
                  <a:ext uri="{FF2B5EF4-FFF2-40B4-BE49-F238E27FC236}">
                    <a16:creationId xmlns:a16="http://schemas.microsoft.com/office/drawing/2014/main" id="{D18CD966-AD01-4EBC-B1D0-FEE93E0437B1}"/>
                  </a:ext>
                </a:extLst>
              </p:cNvPr>
              <p:cNvSpPr/>
              <p:nvPr/>
            </p:nvSpPr>
            <p:spPr>
              <a:xfrm>
                <a:off x="7492964" y="2500593"/>
                <a:ext cx="720000" cy="720000"/>
              </a:xfrm>
              <a:prstGeom prst="ellipse">
                <a:avLst/>
              </a:prstGeom>
              <a:solidFill>
                <a:srgbClr val="FFFF00">
                  <a:alpha val="10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55" name="円/楕円 39">
                <a:extLst>
                  <a:ext uri="{FF2B5EF4-FFF2-40B4-BE49-F238E27FC236}">
                    <a16:creationId xmlns:a16="http://schemas.microsoft.com/office/drawing/2014/main" id="{AE816DE6-D1D6-4FE7-9143-6F556419663E}"/>
                  </a:ext>
                </a:extLst>
              </p:cNvPr>
              <p:cNvSpPr/>
              <p:nvPr/>
            </p:nvSpPr>
            <p:spPr>
              <a:xfrm>
                <a:off x="8013050" y="3573890"/>
                <a:ext cx="720000" cy="720000"/>
              </a:xfrm>
              <a:prstGeom prst="ellipse">
                <a:avLst/>
              </a:prstGeom>
              <a:solidFill>
                <a:srgbClr val="FFFF00">
                  <a:alpha val="10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256" name="グループ化 255">
                <a:extLst>
                  <a:ext uri="{FF2B5EF4-FFF2-40B4-BE49-F238E27FC236}">
                    <a16:creationId xmlns:a16="http://schemas.microsoft.com/office/drawing/2014/main" id="{73E10CC5-7EEE-429B-A728-5CC53804A14E}"/>
                  </a:ext>
                </a:extLst>
              </p:cNvPr>
              <p:cNvGrpSpPr/>
              <p:nvPr/>
            </p:nvGrpSpPr>
            <p:grpSpPr>
              <a:xfrm>
                <a:off x="6454736" y="2197322"/>
                <a:ext cx="693008" cy="720834"/>
                <a:chOff x="7067053" y="2072278"/>
                <a:chExt cx="687682" cy="715294"/>
              </a:xfrm>
            </p:grpSpPr>
            <p:sp>
              <p:nvSpPr>
                <p:cNvPr id="330" name="円/楕円 58">
                  <a:extLst>
                    <a:ext uri="{FF2B5EF4-FFF2-40B4-BE49-F238E27FC236}">
                      <a16:creationId xmlns:a16="http://schemas.microsoft.com/office/drawing/2014/main" id="{7B83C6B5-DBBA-48E2-A825-54B6D65A78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91364" y="257157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31" name="円/楕円 59">
                  <a:extLst>
                    <a:ext uri="{FF2B5EF4-FFF2-40B4-BE49-F238E27FC236}">
                      <a16:creationId xmlns:a16="http://schemas.microsoft.com/office/drawing/2014/main" id="{A25D0E5A-7B47-405A-834E-50E7C823F1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42328" y="257157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32" name="円/楕円 60">
                  <a:extLst>
                    <a:ext uri="{FF2B5EF4-FFF2-40B4-BE49-F238E27FC236}">
                      <a16:creationId xmlns:a16="http://schemas.microsoft.com/office/drawing/2014/main" id="{52539268-E020-4452-905C-045D2028D4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37031" y="2426879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33" name="円/楕円 61">
                  <a:extLst>
                    <a:ext uri="{FF2B5EF4-FFF2-40B4-BE49-F238E27FC236}">
                      <a16:creationId xmlns:a16="http://schemas.microsoft.com/office/drawing/2014/main" id="{F9CF6517-C3A2-4D38-9E2A-4E24BDC99A5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03475" y="239904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34" name="円/楕円 62">
                  <a:extLst>
                    <a:ext uri="{FF2B5EF4-FFF2-40B4-BE49-F238E27FC236}">
                      <a16:creationId xmlns:a16="http://schemas.microsoft.com/office/drawing/2014/main" id="{9FAE05D4-DA65-4E7C-AE61-586A29FCEAB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86203" y="2336783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35" name="円/楕円 63">
                  <a:extLst>
                    <a:ext uri="{FF2B5EF4-FFF2-40B4-BE49-F238E27FC236}">
                      <a16:creationId xmlns:a16="http://schemas.microsoft.com/office/drawing/2014/main" id="{EE2251A3-174A-45A3-BFAD-CAA48760FE4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39400" y="2304665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36" name="円/楕円 64">
                  <a:extLst>
                    <a:ext uri="{FF2B5EF4-FFF2-40B4-BE49-F238E27FC236}">
                      <a16:creationId xmlns:a16="http://schemas.microsoft.com/office/drawing/2014/main" id="{0F3D7A5A-4615-4A8B-988B-A040828E16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19689" y="2242406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37" name="円/楕円 65">
                  <a:extLst>
                    <a:ext uri="{FF2B5EF4-FFF2-40B4-BE49-F238E27FC236}">
                      <a16:creationId xmlns:a16="http://schemas.microsoft.com/office/drawing/2014/main" id="{F7FCA127-39C6-4E0A-8855-98DD11A3D8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19689" y="211250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38" name="円/楕円 66">
                  <a:extLst>
                    <a:ext uri="{FF2B5EF4-FFF2-40B4-BE49-F238E27FC236}">
                      <a16:creationId xmlns:a16="http://schemas.microsoft.com/office/drawing/2014/main" id="{D68F155E-59D6-4C47-A811-DA87847503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11273" y="2072278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39" name="円/楕円 67">
                  <a:extLst>
                    <a:ext uri="{FF2B5EF4-FFF2-40B4-BE49-F238E27FC236}">
                      <a16:creationId xmlns:a16="http://schemas.microsoft.com/office/drawing/2014/main" id="{DF830617-2E11-4064-900E-94A79591280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358481" y="222069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40" name="円/楕円 68">
                  <a:extLst>
                    <a:ext uri="{FF2B5EF4-FFF2-40B4-BE49-F238E27FC236}">
                      <a16:creationId xmlns:a16="http://schemas.microsoft.com/office/drawing/2014/main" id="{3AD98082-CD18-4931-8C07-C10112DD450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66494" y="2308491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41" name="円/楕円 69">
                  <a:extLst>
                    <a:ext uri="{FF2B5EF4-FFF2-40B4-BE49-F238E27FC236}">
                      <a16:creationId xmlns:a16="http://schemas.microsoft.com/office/drawing/2014/main" id="{80CDD0A7-2990-45CD-B32D-531413E612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530209" y="2361801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42" name="円/楕円 70">
                  <a:extLst>
                    <a:ext uri="{FF2B5EF4-FFF2-40B4-BE49-F238E27FC236}">
                      <a16:creationId xmlns:a16="http://schemas.microsoft.com/office/drawing/2014/main" id="{0EB03E7C-F7C6-4BA5-BACB-A97113D094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67053" y="2229409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43" name="円/楕円 71">
                  <a:extLst>
                    <a:ext uri="{FF2B5EF4-FFF2-40B4-BE49-F238E27FC236}">
                      <a16:creationId xmlns:a16="http://schemas.microsoft.com/office/drawing/2014/main" id="{2586DAE4-6B57-4B0F-9F56-079FD2A6E7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538735" y="2458950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44" name="円/楕円 72">
                  <a:extLst>
                    <a:ext uri="{FF2B5EF4-FFF2-40B4-BE49-F238E27FC236}">
                      <a16:creationId xmlns:a16="http://schemas.microsoft.com/office/drawing/2014/main" id="{5F1551FF-A9F8-449B-9F22-EDAB5AFB623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97852" y="2153216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45" name="円/楕円 73">
                  <a:extLst>
                    <a:ext uri="{FF2B5EF4-FFF2-40B4-BE49-F238E27FC236}">
                      <a16:creationId xmlns:a16="http://schemas.microsoft.com/office/drawing/2014/main" id="{DB099E06-21B6-49C1-87D1-AA8672B3A7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41841" y="2484540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46" name="円/楕円 74">
                  <a:extLst>
                    <a:ext uri="{FF2B5EF4-FFF2-40B4-BE49-F238E27FC236}">
                      <a16:creationId xmlns:a16="http://schemas.microsoft.com/office/drawing/2014/main" id="{C9FAB2C0-BD6D-4CBB-95C3-23450CB83BF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00958" y="2178806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grpSp>
            <p:nvGrpSpPr>
              <p:cNvPr id="257" name="グループ化 256">
                <a:extLst>
                  <a:ext uri="{FF2B5EF4-FFF2-40B4-BE49-F238E27FC236}">
                    <a16:creationId xmlns:a16="http://schemas.microsoft.com/office/drawing/2014/main" id="{F0217F06-41D8-4728-AF1B-80F0B89EFE97}"/>
                  </a:ext>
                </a:extLst>
              </p:cNvPr>
              <p:cNvGrpSpPr/>
              <p:nvPr/>
            </p:nvGrpSpPr>
            <p:grpSpPr>
              <a:xfrm rot="15479894">
                <a:off x="8235281" y="3535732"/>
                <a:ext cx="510389" cy="530882"/>
                <a:chOff x="7067053" y="2072278"/>
                <a:chExt cx="687682" cy="715294"/>
              </a:xfrm>
            </p:grpSpPr>
            <p:sp>
              <p:nvSpPr>
                <p:cNvPr id="313" name="円/楕円 76">
                  <a:extLst>
                    <a:ext uri="{FF2B5EF4-FFF2-40B4-BE49-F238E27FC236}">
                      <a16:creationId xmlns:a16="http://schemas.microsoft.com/office/drawing/2014/main" id="{9C2D0557-8098-451D-ABB2-120923D37C6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91364" y="257157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14" name="円/楕円 77">
                  <a:extLst>
                    <a:ext uri="{FF2B5EF4-FFF2-40B4-BE49-F238E27FC236}">
                      <a16:creationId xmlns:a16="http://schemas.microsoft.com/office/drawing/2014/main" id="{35B0F699-46F8-4AB6-9273-FBEC7D9886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42328" y="257157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15" name="円/楕円 78">
                  <a:extLst>
                    <a:ext uri="{FF2B5EF4-FFF2-40B4-BE49-F238E27FC236}">
                      <a16:creationId xmlns:a16="http://schemas.microsoft.com/office/drawing/2014/main" id="{1E853A29-0CAB-4F6D-9B85-2422631C93B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37031" y="2426879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16" name="円/楕円 79">
                  <a:extLst>
                    <a:ext uri="{FF2B5EF4-FFF2-40B4-BE49-F238E27FC236}">
                      <a16:creationId xmlns:a16="http://schemas.microsoft.com/office/drawing/2014/main" id="{C2E2AFC3-B595-487B-823C-73FC864AC6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03475" y="239904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17" name="円/楕円 80">
                  <a:extLst>
                    <a:ext uri="{FF2B5EF4-FFF2-40B4-BE49-F238E27FC236}">
                      <a16:creationId xmlns:a16="http://schemas.microsoft.com/office/drawing/2014/main" id="{2708794A-8F33-4F76-8E3A-83D1DF2EA7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86203" y="2336783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18" name="円/楕円 81">
                  <a:extLst>
                    <a:ext uri="{FF2B5EF4-FFF2-40B4-BE49-F238E27FC236}">
                      <a16:creationId xmlns:a16="http://schemas.microsoft.com/office/drawing/2014/main" id="{2E142B40-B0AD-4E78-9F81-263BEFBECF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39400" y="2304665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19" name="円/楕円 82">
                  <a:extLst>
                    <a:ext uri="{FF2B5EF4-FFF2-40B4-BE49-F238E27FC236}">
                      <a16:creationId xmlns:a16="http://schemas.microsoft.com/office/drawing/2014/main" id="{5315F75E-8620-4867-934B-34A73DEDFFC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19689" y="2242406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20" name="円/楕円 83">
                  <a:extLst>
                    <a:ext uri="{FF2B5EF4-FFF2-40B4-BE49-F238E27FC236}">
                      <a16:creationId xmlns:a16="http://schemas.microsoft.com/office/drawing/2014/main" id="{1DA25C01-B9D8-410A-BB88-0792620F6E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19689" y="211250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21" name="円/楕円 84">
                  <a:extLst>
                    <a:ext uri="{FF2B5EF4-FFF2-40B4-BE49-F238E27FC236}">
                      <a16:creationId xmlns:a16="http://schemas.microsoft.com/office/drawing/2014/main" id="{B8521E56-D3D5-47A3-AE07-8B4BEF3A63C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11273" y="2072278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22" name="円/楕円 85">
                  <a:extLst>
                    <a:ext uri="{FF2B5EF4-FFF2-40B4-BE49-F238E27FC236}">
                      <a16:creationId xmlns:a16="http://schemas.microsoft.com/office/drawing/2014/main" id="{4911E060-71C1-4B54-92D3-9341D11D25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358481" y="222069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23" name="円/楕円 86">
                  <a:extLst>
                    <a:ext uri="{FF2B5EF4-FFF2-40B4-BE49-F238E27FC236}">
                      <a16:creationId xmlns:a16="http://schemas.microsoft.com/office/drawing/2014/main" id="{6D29D052-CB73-4D0A-9EC2-2374913B2E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66494" y="2308491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24" name="円/楕円 89">
                  <a:extLst>
                    <a:ext uri="{FF2B5EF4-FFF2-40B4-BE49-F238E27FC236}">
                      <a16:creationId xmlns:a16="http://schemas.microsoft.com/office/drawing/2014/main" id="{35E24AB5-F8DD-4E6A-B6C9-ACB3E3F359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530209" y="2361801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25" name="円/楕円 90">
                  <a:extLst>
                    <a:ext uri="{FF2B5EF4-FFF2-40B4-BE49-F238E27FC236}">
                      <a16:creationId xmlns:a16="http://schemas.microsoft.com/office/drawing/2014/main" id="{1F10420C-FD09-4F9E-9226-65FDC114AB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67053" y="2229409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26" name="円/楕円 93">
                  <a:extLst>
                    <a:ext uri="{FF2B5EF4-FFF2-40B4-BE49-F238E27FC236}">
                      <a16:creationId xmlns:a16="http://schemas.microsoft.com/office/drawing/2014/main" id="{AA4ED37A-C567-4860-AFAE-22535BB97A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538735" y="2458950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27" name="円/楕円 95">
                  <a:extLst>
                    <a:ext uri="{FF2B5EF4-FFF2-40B4-BE49-F238E27FC236}">
                      <a16:creationId xmlns:a16="http://schemas.microsoft.com/office/drawing/2014/main" id="{8AC9A4AB-E348-4D0B-8803-2BD66C16F3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97852" y="2153216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28" name="円/楕円 96">
                  <a:extLst>
                    <a:ext uri="{FF2B5EF4-FFF2-40B4-BE49-F238E27FC236}">
                      <a16:creationId xmlns:a16="http://schemas.microsoft.com/office/drawing/2014/main" id="{1D071423-BC10-406A-AF76-BE60BEB5F94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41841" y="2484540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29" name="円/楕円 97">
                  <a:extLst>
                    <a:ext uri="{FF2B5EF4-FFF2-40B4-BE49-F238E27FC236}">
                      <a16:creationId xmlns:a16="http://schemas.microsoft.com/office/drawing/2014/main" id="{C348F797-9F66-431E-B7F8-DFA3D4547F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00958" y="2178806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grpSp>
            <p:nvGrpSpPr>
              <p:cNvPr id="258" name="グループ化 257">
                <a:extLst>
                  <a:ext uri="{FF2B5EF4-FFF2-40B4-BE49-F238E27FC236}">
                    <a16:creationId xmlns:a16="http://schemas.microsoft.com/office/drawing/2014/main" id="{F117E301-5A93-49B7-9886-EDBCF24754B5}"/>
                  </a:ext>
                </a:extLst>
              </p:cNvPr>
              <p:cNvGrpSpPr/>
              <p:nvPr/>
            </p:nvGrpSpPr>
            <p:grpSpPr>
              <a:xfrm rot="4743960">
                <a:off x="7376069" y="3059879"/>
                <a:ext cx="685498" cy="713022"/>
                <a:chOff x="7067053" y="2072278"/>
                <a:chExt cx="687682" cy="715294"/>
              </a:xfrm>
            </p:grpSpPr>
            <p:sp>
              <p:nvSpPr>
                <p:cNvPr id="296" name="円/楕円 99">
                  <a:extLst>
                    <a:ext uri="{FF2B5EF4-FFF2-40B4-BE49-F238E27FC236}">
                      <a16:creationId xmlns:a16="http://schemas.microsoft.com/office/drawing/2014/main" id="{BAD130EA-8497-4D89-87A2-037544CB1D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91364" y="257157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97" name="円/楕円 100">
                  <a:extLst>
                    <a:ext uri="{FF2B5EF4-FFF2-40B4-BE49-F238E27FC236}">
                      <a16:creationId xmlns:a16="http://schemas.microsoft.com/office/drawing/2014/main" id="{3E366389-1F5F-4D65-8EB1-E587A3A6E3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42328" y="257157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98" name="円/楕円 101">
                  <a:extLst>
                    <a:ext uri="{FF2B5EF4-FFF2-40B4-BE49-F238E27FC236}">
                      <a16:creationId xmlns:a16="http://schemas.microsoft.com/office/drawing/2014/main" id="{2F36937C-877D-4F15-8272-9A48D4568C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37031" y="2426879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99" name="円/楕円 102">
                  <a:extLst>
                    <a:ext uri="{FF2B5EF4-FFF2-40B4-BE49-F238E27FC236}">
                      <a16:creationId xmlns:a16="http://schemas.microsoft.com/office/drawing/2014/main" id="{ACC020FC-5FA8-4F84-93E5-FA38A4401E0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03475" y="239904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00" name="円/楕円 103">
                  <a:extLst>
                    <a:ext uri="{FF2B5EF4-FFF2-40B4-BE49-F238E27FC236}">
                      <a16:creationId xmlns:a16="http://schemas.microsoft.com/office/drawing/2014/main" id="{846A4999-9F9C-4612-8B2B-9361FF1552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86203" y="2336783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01" name="円/楕円 104">
                  <a:extLst>
                    <a:ext uri="{FF2B5EF4-FFF2-40B4-BE49-F238E27FC236}">
                      <a16:creationId xmlns:a16="http://schemas.microsoft.com/office/drawing/2014/main" id="{695D902B-B817-42B3-84FE-E6555C9D50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39400" y="2304665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02" name="円/楕円 105">
                  <a:extLst>
                    <a:ext uri="{FF2B5EF4-FFF2-40B4-BE49-F238E27FC236}">
                      <a16:creationId xmlns:a16="http://schemas.microsoft.com/office/drawing/2014/main" id="{A57DB797-EAD9-4733-9144-CAA08EE0374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19689" y="2242406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03" name="円/楕円 107">
                  <a:extLst>
                    <a:ext uri="{FF2B5EF4-FFF2-40B4-BE49-F238E27FC236}">
                      <a16:creationId xmlns:a16="http://schemas.microsoft.com/office/drawing/2014/main" id="{AC5635E6-2768-4C6B-8F85-0B3CF5278B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19689" y="211250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04" name="円/楕円 111">
                  <a:extLst>
                    <a:ext uri="{FF2B5EF4-FFF2-40B4-BE49-F238E27FC236}">
                      <a16:creationId xmlns:a16="http://schemas.microsoft.com/office/drawing/2014/main" id="{B96AF791-3580-4915-B1FD-7BCF91DE3C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11273" y="2072278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05" name="円/楕円 114">
                  <a:extLst>
                    <a:ext uri="{FF2B5EF4-FFF2-40B4-BE49-F238E27FC236}">
                      <a16:creationId xmlns:a16="http://schemas.microsoft.com/office/drawing/2014/main" id="{D71F6928-3D0C-40EC-9EA5-2A3C8B05C7C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358481" y="222069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06" name="円/楕円 115">
                  <a:extLst>
                    <a:ext uri="{FF2B5EF4-FFF2-40B4-BE49-F238E27FC236}">
                      <a16:creationId xmlns:a16="http://schemas.microsoft.com/office/drawing/2014/main" id="{4B7245AC-D49A-461B-8041-CEEC02BA42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66494" y="2308491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07" name="円/楕円 124">
                  <a:extLst>
                    <a:ext uri="{FF2B5EF4-FFF2-40B4-BE49-F238E27FC236}">
                      <a16:creationId xmlns:a16="http://schemas.microsoft.com/office/drawing/2014/main" id="{E83B92EF-18A1-4F19-86FF-284240F179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530209" y="2361801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08" name="円/楕円 125">
                  <a:extLst>
                    <a:ext uri="{FF2B5EF4-FFF2-40B4-BE49-F238E27FC236}">
                      <a16:creationId xmlns:a16="http://schemas.microsoft.com/office/drawing/2014/main" id="{51BB37A3-B477-4EC0-88C3-1D18A4D3B7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67053" y="2229409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09" name="円/楕円 133">
                  <a:extLst>
                    <a:ext uri="{FF2B5EF4-FFF2-40B4-BE49-F238E27FC236}">
                      <a16:creationId xmlns:a16="http://schemas.microsoft.com/office/drawing/2014/main" id="{B1139747-C9C1-4CFB-A966-402440E026B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538735" y="2458950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10" name="円/楕円 134">
                  <a:extLst>
                    <a:ext uri="{FF2B5EF4-FFF2-40B4-BE49-F238E27FC236}">
                      <a16:creationId xmlns:a16="http://schemas.microsoft.com/office/drawing/2014/main" id="{B1B9A1D0-CF1C-4827-9E4B-A06F9FEE258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97852" y="2153216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11" name="円/楕円 135">
                  <a:extLst>
                    <a:ext uri="{FF2B5EF4-FFF2-40B4-BE49-F238E27FC236}">
                      <a16:creationId xmlns:a16="http://schemas.microsoft.com/office/drawing/2014/main" id="{FED9802E-92E4-465A-AED1-628D577A0F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41841" y="2484540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12" name="円/楕円 137">
                  <a:extLst>
                    <a:ext uri="{FF2B5EF4-FFF2-40B4-BE49-F238E27FC236}">
                      <a16:creationId xmlns:a16="http://schemas.microsoft.com/office/drawing/2014/main" id="{7F9617F2-AD70-4189-8E59-F3CEBDD731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00958" y="2178806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grpSp>
            <p:nvGrpSpPr>
              <p:cNvPr id="259" name="グループ化 258">
                <a:extLst>
                  <a:ext uri="{FF2B5EF4-FFF2-40B4-BE49-F238E27FC236}">
                    <a16:creationId xmlns:a16="http://schemas.microsoft.com/office/drawing/2014/main" id="{66C00191-21C0-4D90-99DA-98F2F145DD74}"/>
                  </a:ext>
                </a:extLst>
              </p:cNvPr>
              <p:cNvGrpSpPr/>
              <p:nvPr/>
            </p:nvGrpSpPr>
            <p:grpSpPr>
              <a:xfrm rot="7141581">
                <a:off x="6898657" y="2326448"/>
                <a:ext cx="572439" cy="595424"/>
                <a:chOff x="7067053" y="2072278"/>
                <a:chExt cx="687682" cy="715294"/>
              </a:xfrm>
            </p:grpSpPr>
            <p:sp>
              <p:nvSpPr>
                <p:cNvPr id="279" name="円/楕円 139">
                  <a:extLst>
                    <a:ext uri="{FF2B5EF4-FFF2-40B4-BE49-F238E27FC236}">
                      <a16:creationId xmlns:a16="http://schemas.microsoft.com/office/drawing/2014/main" id="{7D86E238-7005-4F49-B741-5F36952A4C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91364" y="257157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80" name="円/楕円 140">
                  <a:extLst>
                    <a:ext uri="{FF2B5EF4-FFF2-40B4-BE49-F238E27FC236}">
                      <a16:creationId xmlns:a16="http://schemas.microsoft.com/office/drawing/2014/main" id="{57CAC1DB-E0B8-498E-A5B7-2DBEDB9E833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42328" y="257157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81" name="円/楕円 141">
                  <a:extLst>
                    <a:ext uri="{FF2B5EF4-FFF2-40B4-BE49-F238E27FC236}">
                      <a16:creationId xmlns:a16="http://schemas.microsoft.com/office/drawing/2014/main" id="{46871AB8-315D-446E-B9B8-DECE513EAE1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37031" y="2426879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82" name="円/楕円 142">
                  <a:extLst>
                    <a:ext uri="{FF2B5EF4-FFF2-40B4-BE49-F238E27FC236}">
                      <a16:creationId xmlns:a16="http://schemas.microsoft.com/office/drawing/2014/main" id="{6B16233C-55B0-4189-84BA-3B57679194B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03475" y="239904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83" name="円/楕円 143">
                  <a:extLst>
                    <a:ext uri="{FF2B5EF4-FFF2-40B4-BE49-F238E27FC236}">
                      <a16:creationId xmlns:a16="http://schemas.microsoft.com/office/drawing/2014/main" id="{83396916-7219-41CF-850A-171E1E2333E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86203" y="2336783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84" name="円/楕円 144">
                  <a:extLst>
                    <a:ext uri="{FF2B5EF4-FFF2-40B4-BE49-F238E27FC236}">
                      <a16:creationId xmlns:a16="http://schemas.microsoft.com/office/drawing/2014/main" id="{440BD26B-7EB0-40C2-8C89-02A3F48410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39400" y="2304665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85" name="円/楕円 145">
                  <a:extLst>
                    <a:ext uri="{FF2B5EF4-FFF2-40B4-BE49-F238E27FC236}">
                      <a16:creationId xmlns:a16="http://schemas.microsoft.com/office/drawing/2014/main" id="{3DC6D464-DD2F-41A3-9FCF-873ECD0AF4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19689" y="2242406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86" name="円/楕円 146">
                  <a:extLst>
                    <a:ext uri="{FF2B5EF4-FFF2-40B4-BE49-F238E27FC236}">
                      <a16:creationId xmlns:a16="http://schemas.microsoft.com/office/drawing/2014/main" id="{E5F34775-1572-4BE6-9BA1-285751D6A3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19689" y="211250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87" name="円/楕円 147">
                  <a:extLst>
                    <a:ext uri="{FF2B5EF4-FFF2-40B4-BE49-F238E27FC236}">
                      <a16:creationId xmlns:a16="http://schemas.microsoft.com/office/drawing/2014/main" id="{9B452927-C5CD-4449-8D69-733ED83F03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11273" y="2072278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88" name="円/楕円 148">
                  <a:extLst>
                    <a:ext uri="{FF2B5EF4-FFF2-40B4-BE49-F238E27FC236}">
                      <a16:creationId xmlns:a16="http://schemas.microsoft.com/office/drawing/2014/main" id="{6A7751FE-100F-4D09-B828-9A6E3EC7FA3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358481" y="222069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89" name="円/楕円 149">
                  <a:extLst>
                    <a:ext uri="{FF2B5EF4-FFF2-40B4-BE49-F238E27FC236}">
                      <a16:creationId xmlns:a16="http://schemas.microsoft.com/office/drawing/2014/main" id="{F7C6A821-32D1-4A4A-A2EC-60C124A87EF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66494" y="2308491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90" name="円/楕円 150">
                  <a:extLst>
                    <a:ext uri="{FF2B5EF4-FFF2-40B4-BE49-F238E27FC236}">
                      <a16:creationId xmlns:a16="http://schemas.microsoft.com/office/drawing/2014/main" id="{7FCEC0B4-C42B-48F4-A4E6-08DBAC83418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530209" y="2361801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91" name="円/楕円 151">
                  <a:extLst>
                    <a:ext uri="{FF2B5EF4-FFF2-40B4-BE49-F238E27FC236}">
                      <a16:creationId xmlns:a16="http://schemas.microsoft.com/office/drawing/2014/main" id="{B0B62C5C-22B1-4793-991F-F9E154105E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67053" y="2229409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92" name="円/楕円 152">
                  <a:extLst>
                    <a:ext uri="{FF2B5EF4-FFF2-40B4-BE49-F238E27FC236}">
                      <a16:creationId xmlns:a16="http://schemas.microsoft.com/office/drawing/2014/main" id="{80D1E7B2-7CA6-482E-B861-B0185658609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538735" y="2458950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93" name="円/楕円 153">
                  <a:extLst>
                    <a:ext uri="{FF2B5EF4-FFF2-40B4-BE49-F238E27FC236}">
                      <a16:creationId xmlns:a16="http://schemas.microsoft.com/office/drawing/2014/main" id="{9E5D662B-7E86-4BD9-B350-3D6DFCE2A8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97852" y="2153216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94" name="円/楕円 154">
                  <a:extLst>
                    <a:ext uri="{FF2B5EF4-FFF2-40B4-BE49-F238E27FC236}">
                      <a16:creationId xmlns:a16="http://schemas.microsoft.com/office/drawing/2014/main" id="{71478AEB-DE68-4290-BAE7-DA3E7D61D52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41841" y="2484540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95" name="円/楕円 155">
                  <a:extLst>
                    <a:ext uri="{FF2B5EF4-FFF2-40B4-BE49-F238E27FC236}">
                      <a16:creationId xmlns:a16="http://schemas.microsoft.com/office/drawing/2014/main" id="{E8D626B4-4910-4EFB-A367-E1D546A342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00958" y="2178806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grpSp>
            <p:nvGrpSpPr>
              <p:cNvPr id="260" name="グループ化 259">
                <a:extLst>
                  <a:ext uri="{FF2B5EF4-FFF2-40B4-BE49-F238E27FC236}">
                    <a16:creationId xmlns:a16="http://schemas.microsoft.com/office/drawing/2014/main" id="{A088CA9E-6E4D-4686-A906-778B13050110}"/>
                  </a:ext>
                </a:extLst>
              </p:cNvPr>
              <p:cNvGrpSpPr/>
              <p:nvPr/>
            </p:nvGrpSpPr>
            <p:grpSpPr>
              <a:xfrm rot="20828867">
                <a:off x="8150620" y="3874944"/>
                <a:ext cx="510389" cy="530882"/>
                <a:chOff x="7067053" y="2072278"/>
                <a:chExt cx="687682" cy="715294"/>
              </a:xfrm>
            </p:grpSpPr>
            <p:sp>
              <p:nvSpPr>
                <p:cNvPr id="262" name="円/楕円 157">
                  <a:extLst>
                    <a:ext uri="{FF2B5EF4-FFF2-40B4-BE49-F238E27FC236}">
                      <a16:creationId xmlns:a16="http://schemas.microsoft.com/office/drawing/2014/main" id="{B5C511B0-B2E8-4CC0-9FB1-70026771534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91364" y="257157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63" name="円/楕円 158">
                  <a:extLst>
                    <a:ext uri="{FF2B5EF4-FFF2-40B4-BE49-F238E27FC236}">
                      <a16:creationId xmlns:a16="http://schemas.microsoft.com/office/drawing/2014/main" id="{E05F22EC-7DDA-45C9-B9BC-32978265112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42328" y="257157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64" name="円/楕円 159">
                  <a:extLst>
                    <a:ext uri="{FF2B5EF4-FFF2-40B4-BE49-F238E27FC236}">
                      <a16:creationId xmlns:a16="http://schemas.microsoft.com/office/drawing/2014/main" id="{506313BE-1A7D-4351-9BA8-A8E1F0D771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37031" y="2426879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65" name="円/楕円 160">
                  <a:extLst>
                    <a:ext uri="{FF2B5EF4-FFF2-40B4-BE49-F238E27FC236}">
                      <a16:creationId xmlns:a16="http://schemas.microsoft.com/office/drawing/2014/main" id="{60A4012F-260A-43B4-939C-5A801B6FDF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03475" y="239904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66" name="円/楕円 161">
                  <a:extLst>
                    <a:ext uri="{FF2B5EF4-FFF2-40B4-BE49-F238E27FC236}">
                      <a16:creationId xmlns:a16="http://schemas.microsoft.com/office/drawing/2014/main" id="{0747105E-0E79-4D17-8AEC-7A088EBEAA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86203" y="2336783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67" name="円/楕円 162">
                  <a:extLst>
                    <a:ext uri="{FF2B5EF4-FFF2-40B4-BE49-F238E27FC236}">
                      <a16:creationId xmlns:a16="http://schemas.microsoft.com/office/drawing/2014/main" id="{A3668C08-730F-4BF9-B59C-DDAD620B88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39400" y="2304665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68" name="円/楕円 163">
                  <a:extLst>
                    <a:ext uri="{FF2B5EF4-FFF2-40B4-BE49-F238E27FC236}">
                      <a16:creationId xmlns:a16="http://schemas.microsoft.com/office/drawing/2014/main" id="{C5E4D5A4-F891-480E-8D2F-C72E1D50D2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19689" y="2242406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69" name="円/楕円 164">
                  <a:extLst>
                    <a:ext uri="{FF2B5EF4-FFF2-40B4-BE49-F238E27FC236}">
                      <a16:creationId xmlns:a16="http://schemas.microsoft.com/office/drawing/2014/main" id="{1598AF1E-EA5B-4582-B9F7-C382EC9854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19689" y="211250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70" name="円/楕円 165">
                  <a:extLst>
                    <a:ext uri="{FF2B5EF4-FFF2-40B4-BE49-F238E27FC236}">
                      <a16:creationId xmlns:a16="http://schemas.microsoft.com/office/drawing/2014/main" id="{71E59F45-74DC-4F50-AA4D-EBBEF573F1C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11273" y="2072278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71" name="円/楕円 166">
                  <a:extLst>
                    <a:ext uri="{FF2B5EF4-FFF2-40B4-BE49-F238E27FC236}">
                      <a16:creationId xmlns:a16="http://schemas.microsoft.com/office/drawing/2014/main" id="{9DC1FEAC-FD2E-4DCA-BDF9-61659DEA36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358481" y="2220692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72" name="円/楕円 167">
                  <a:extLst>
                    <a:ext uri="{FF2B5EF4-FFF2-40B4-BE49-F238E27FC236}">
                      <a16:creationId xmlns:a16="http://schemas.microsoft.com/office/drawing/2014/main" id="{FFCA5275-1094-486C-A541-704DED5C74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66494" y="2308491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73" name="円/楕円 168">
                  <a:extLst>
                    <a:ext uri="{FF2B5EF4-FFF2-40B4-BE49-F238E27FC236}">
                      <a16:creationId xmlns:a16="http://schemas.microsoft.com/office/drawing/2014/main" id="{F5AD589B-ABDE-4DF2-8758-84932149BE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530209" y="2361801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74" name="円/楕円 169">
                  <a:extLst>
                    <a:ext uri="{FF2B5EF4-FFF2-40B4-BE49-F238E27FC236}">
                      <a16:creationId xmlns:a16="http://schemas.microsoft.com/office/drawing/2014/main" id="{ED6ABD47-C7F6-4AE0-8A5C-0ED4586C7C1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67053" y="2229409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75" name="円/楕円 170">
                  <a:extLst>
                    <a:ext uri="{FF2B5EF4-FFF2-40B4-BE49-F238E27FC236}">
                      <a16:creationId xmlns:a16="http://schemas.microsoft.com/office/drawing/2014/main" id="{B54E2B23-77C3-40C6-ACB8-22B1FE1017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538735" y="2458950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76" name="円/楕円 171">
                  <a:extLst>
                    <a:ext uri="{FF2B5EF4-FFF2-40B4-BE49-F238E27FC236}">
                      <a16:creationId xmlns:a16="http://schemas.microsoft.com/office/drawing/2014/main" id="{A839D487-5324-43B1-9A93-15EB244DA36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97852" y="2153216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77" name="円/楕円 172">
                  <a:extLst>
                    <a:ext uri="{FF2B5EF4-FFF2-40B4-BE49-F238E27FC236}">
                      <a16:creationId xmlns:a16="http://schemas.microsoft.com/office/drawing/2014/main" id="{FBD761FB-17E5-4EE9-B928-7AD5F623215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41841" y="2484540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78" name="円/楕円 173">
                  <a:extLst>
                    <a:ext uri="{FF2B5EF4-FFF2-40B4-BE49-F238E27FC236}">
                      <a16:creationId xmlns:a16="http://schemas.microsoft.com/office/drawing/2014/main" id="{D3617FF3-192F-4E7C-A029-0C23840F18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00958" y="2178806"/>
                  <a:ext cx="216000" cy="2160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cxnSp>
            <p:nvCxnSpPr>
              <p:cNvPr id="261" name="直線矢印コネクタ 260">
                <a:extLst>
                  <a:ext uri="{FF2B5EF4-FFF2-40B4-BE49-F238E27FC236}">
                    <a16:creationId xmlns:a16="http://schemas.microsoft.com/office/drawing/2014/main" id="{6AFBAB4E-2FFF-4459-911B-05DA03E5D226}"/>
                  </a:ext>
                </a:extLst>
              </p:cNvPr>
              <p:cNvCxnSpPr/>
              <p:nvPr/>
            </p:nvCxnSpPr>
            <p:spPr>
              <a:xfrm>
                <a:off x="6704954" y="2648361"/>
                <a:ext cx="1801312" cy="1344256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7" name="正方形/長方形 346">
              <a:extLst>
                <a:ext uri="{FF2B5EF4-FFF2-40B4-BE49-F238E27FC236}">
                  <a16:creationId xmlns:a16="http://schemas.microsoft.com/office/drawing/2014/main" id="{B64E7886-F075-4926-9ED6-268AA4093D4F}"/>
                </a:ext>
              </a:extLst>
            </p:cNvPr>
            <p:cNvSpPr/>
            <p:nvPr/>
          </p:nvSpPr>
          <p:spPr>
            <a:xfrm>
              <a:off x="1900982" y="4847087"/>
              <a:ext cx="7104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recoil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48" name="正方形/長方形 347">
              <a:extLst>
                <a:ext uri="{FF2B5EF4-FFF2-40B4-BE49-F238E27FC236}">
                  <a16:creationId xmlns:a16="http://schemas.microsoft.com/office/drawing/2014/main" id="{B30FBA45-1A1C-4C2A-B479-D31D1890E0E4}"/>
                </a:ext>
              </a:extLst>
            </p:cNvPr>
            <p:cNvSpPr/>
            <p:nvPr/>
          </p:nvSpPr>
          <p:spPr>
            <a:xfrm>
              <a:off x="7761978" y="3114432"/>
              <a:ext cx="86433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/>
                <a:t>dissolved</a:t>
              </a:r>
              <a:endParaRPr lang="ja-JP" altLang="en-US" sz="1400" dirty="0"/>
            </a:p>
          </p:txBody>
        </p:sp>
        <p:sp>
          <p:nvSpPr>
            <p:cNvPr id="349" name="正方形/長方形 348">
              <a:extLst>
                <a:ext uri="{FF2B5EF4-FFF2-40B4-BE49-F238E27FC236}">
                  <a16:creationId xmlns:a16="http://schemas.microsoft.com/office/drawing/2014/main" id="{F5507E58-FF2D-4F8C-979F-F3AC545E43AC}"/>
                </a:ext>
              </a:extLst>
            </p:cNvPr>
            <p:cNvSpPr/>
            <p:nvPr/>
          </p:nvSpPr>
          <p:spPr>
            <a:xfrm>
              <a:off x="5637921" y="2451885"/>
              <a:ext cx="1772049" cy="4000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dirty="0"/>
                <a:t>Silver filament</a:t>
              </a:r>
              <a:endParaRPr lang="ja-JP" altLang="en-US" b="1" dirty="0"/>
            </a:p>
          </p:txBody>
        </p:sp>
        <p:sp>
          <p:nvSpPr>
            <p:cNvPr id="350" name="円/楕円 7">
              <a:extLst>
                <a:ext uri="{FF2B5EF4-FFF2-40B4-BE49-F238E27FC236}">
                  <a16:creationId xmlns:a16="http://schemas.microsoft.com/office/drawing/2014/main" id="{0208ACA8-E12D-48DB-A176-A16BE01A7FDA}"/>
                </a:ext>
              </a:extLst>
            </p:cNvPr>
            <p:cNvSpPr/>
            <p:nvPr/>
          </p:nvSpPr>
          <p:spPr>
            <a:xfrm>
              <a:off x="3645273" y="2981582"/>
              <a:ext cx="235154" cy="23515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1" name="円/楕円 176">
              <a:extLst>
                <a:ext uri="{FF2B5EF4-FFF2-40B4-BE49-F238E27FC236}">
                  <a16:creationId xmlns:a16="http://schemas.microsoft.com/office/drawing/2014/main" id="{B8B06528-1EFE-423A-874E-908F6171FC45}"/>
                </a:ext>
              </a:extLst>
            </p:cNvPr>
            <p:cNvSpPr/>
            <p:nvPr/>
          </p:nvSpPr>
          <p:spPr>
            <a:xfrm>
              <a:off x="3890997" y="4309499"/>
              <a:ext cx="235154" cy="23515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2" name="円/楕円 177">
              <a:extLst>
                <a:ext uri="{FF2B5EF4-FFF2-40B4-BE49-F238E27FC236}">
                  <a16:creationId xmlns:a16="http://schemas.microsoft.com/office/drawing/2014/main" id="{3A569D78-58D4-4790-8093-0B4E17692042}"/>
                </a:ext>
              </a:extLst>
            </p:cNvPr>
            <p:cNvSpPr/>
            <p:nvPr/>
          </p:nvSpPr>
          <p:spPr>
            <a:xfrm>
              <a:off x="4957828" y="4425515"/>
              <a:ext cx="235154" cy="23515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3" name="正方形/長方形 352">
              <a:extLst>
                <a:ext uri="{FF2B5EF4-FFF2-40B4-BE49-F238E27FC236}">
                  <a16:creationId xmlns:a16="http://schemas.microsoft.com/office/drawing/2014/main" id="{0E971C69-BA34-45F6-BD46-677B5EC30A67}"/>
                </a:ext>
              </a:extLst>
            </p:cNvPr>
            <p:cNvSpPr/>
            <p:nvPr/>
          </p:nvSpPr>
          <p:spPr>
            <a:xfrm>
              <a:off x="3617415" y="2488848"/>
              <a:ext cx="9220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Ag core</a:t>
              </a:r>
              <a:endParaRPr lang="ja-JP" altLang="en-US" dirty="0"/>
            </a:p>
          </p:txBody>
        </p:sp>
        <p:sp>
          <p:nvSpPr>
            <p:cNvPr id="354" name="正方形/長方形 353">
              <a:extLst>
                <a:ext uri="{FF2B5EF4-FFF2-40B4-BE49-F238E27FC236}">
                  <a16:creationId xmlns:a16="http://schemas.microsoft.com/office/drawing/2014/main" id="{DBA56B4F-796F-4062-BB39-97DFC25DEBC8}"/>
                </a:ext>
              </a:extLst>
            </p:cNvPr>
            <p:cNvSpPr/>
            <p:nvPr/>
          </p:nvSpPr>
          <p:spPr>
            <a:xfrm>
              <a:off x="434066" y="4671217"/>
              <a:ext cx="13708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AgBr crystal</a:t>
              </a:r>
              <a:endParaRPr lang="ja-JP" altLang="en-US" dirty="0"/>
            </a:p>
          </p:txBody>
        </p:sp>
        <p:sp>
          <p:nvSpPr>
            <p:cNvPr id="355" name="正方形/長方形 354">
              <a:extLst>
                <a:ext uri="{FF2B5EF4-FFF2-40B4-BE49-F238E27FC236}">
                  <a16:creationId xmlns:a16="http://schemas.microsoft.com/office/drawing/2014/main" id="{0398F2D7-E843-4309-9CAB-03D46D7B5ED1}"/>
                </a:ext>
              </a:extLst>
            </p:cNvPr>
            <p:cNvSpPr/>
            <p:nvPr/>
          </p:nvSpPr>
          <p:spPr>
            <a:xfrm>
              <a:off x="1022916" y="2318639"/>
              <a:ext cx="8130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WIMP</a:t>
              </a:r>
              <a:endParaRPr lang="ja-JP" altLang="en-US" dirty="0"/>
            </a:p>
          </p:txBody>
        </p:sp>
        <p:cxnSp>
          <p:nvCxnSpPr>
            <p:cNvPr id="356" name="直線コネクタ 355">
              <a:extLst>
                <a:ext uri="{FF2B5EF4-FFF2-40B4-BE49-F238E27FC236}">
                  <a16:creationId xmlns:a16="http://schemas.microsoft.com/office/drawing/2014/main" id="{86A4027E-A7A3-477A-BB5F-2861367E5A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2535" y="1646289"/>
              <a:ext cx="905077" cy="85701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57" name="直線コネクタ 356">
              <a:extLst>
                <a:ext uri="{FF2B5EF4-FFF2-40B4-BE49-F238E27FC236}">
                  <a16:creationId xmlns:a16="http://schemas.microsoft.com/office/drawing/2014/main" id="{B34B0F4F-A047-4B00-925D-0E7075DB4AAA}"/>
                </a:ext>
              </a:extLst>
            </p:cNvPr>
            <p:cNvCxnSpPr>
              <a:cxnSpLocks/>
            </p:cNvCxnSpPr>
            <p:nvPr/>
          </p:nvCxnSpPr>
          <p:spPr>
            <a:xfrm>
              <a:off x="2021464" y="1775984"/>
              <a:ext cx="273017" cy="945914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71" name="グループ化 170">
            <a:extLst>
              <a:ext uri="{FF2B5EF4-FFF2-40B4-BE49-F238E27FC236}">
                <a16:creationId xmlns:a16="http://schemas.microsoft.com/office/drawing/2014/main" id="{D7971633-1B22-43B7-8056-E0C7221E9EED}"/>
              </a:ext>
            </a:extLst>
          </p:cNvPr>
          <p:cNvGrpSpPr/>
          <p:nvPr/>
        </p:nvGrpSpPr>
        <p:grpSpPr>
          <a:xfrm>
            <a:off x="3372432" y="1698618"/>
            <a:ext cx="5461056" cy="2246191"/>
            <a:chOff x="3548281" y="1714176"/>
            <a:chExt cx="5461056" cy="2246191"/>
          </a:xfrm>
        </p:grpSpPr>
        <p:sp>
          <p:nvSpPr>
            <p:cNvPr id="172" name="正方形/長方形 171">
              <a:extLst>
                <a:ext uri="{FF2B5EF4-FFF2-40B4-BE49-F238E27FC236}">
                  <a16:creationId xmlns:a16="http://schemas.microsoft.com/office/drawing/2014/main" id="{D72199E5-3286-46E6-8F1C-449FAEEAADA8}"/>
                </a:ext>
              </a:extLst>
            </p:cNvPr>
            <p:cNvSpPr/>
            <p:nvPr/>
          </p:nvSpPr>
          <p:spPr>
            <a:xfrm>
              <a:off x="3619119" y="1720483"/>
              <a:ext cx="5390218" cy="223988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73" name="正方形/長方形 172">
              <a:extLst>
                <a:ext uri="{FF2B5EF4-FFF2-40B4-BE49-F238E27FC236}">
                  <a16:creationId xmlns:a16="http://schemas.microsoft.com/office/drawing/2014/main" id="{9BEC73DF-D284-4019-9402-729476A45780}"/>
                </a:ext>
              </a:extLst>
            </p:cNvPr>
            <p:cNvSpPr/>
            <p:nvPr/>
          </p:nvSpPr>
          <p:spPr>
            <a:xfrm>
              <a:off x="4211774" y="2095494"/>
              <a:ext cx="1719771" cy="37864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endParaRPr lang="ja-JP" altLang="en-US" dirty="0"/>
            </a:p>
          </p:txBody>
        </p:sp>
        <p:sp>
          <p:nvSpPr>
            <p:cNvPr id="174" name="正方形/長方形 173">
              <a:extLst>
                <a:ext uri="{FF2B5EF4-FFF2-40B4-BE49-F238E27FC236}">
                  <a16:creationId xmlns:a16="http://schemas.microsoft.com/office/drawing/2014/main" id="{3AFF3C56-5059-4D86-9B95-BD745176B7C9}"/>
                </a:ext>
              </a:extLst>
            </p:cNvPr>
            <p:cNvSpPr/>
            <p:nvPr/>
          </p:nvSpPr>
          <p:spPr>
            <a:xfrm>
              <a:off x="4206502" y="3369016"/>
              <a:ext cx="1687466" cy="37667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175" name="楕円 174">
              <a:extLst>
                <a:ext uri="{FF2B5EF4-FFF2-40B4-BE49-F238E27FC236}">
                  <a16:creationId xmlns:a16="http://schemas.microsoft.com/office/drawing/2014/main" id="{387AC246-6D0B-4799-AC31-F148D2759B63}"/>
                </a:ext>
              </a:extLst>
            </p:cNvPr>
            <p:cNvSpPr/>
            <p:nvPr/>
          </p:nvSpPr>
          <p:spPr>
            <a:xfrm>
              <a:off x="4370010" y="2173453"/>
              <a:ext cx="228603" cy="228603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6" name="楕円 175">
              <a:extLst>
                <a:ext uri="{FF2B5EF4-FFF2-40B4-BE49-F238E27FC236}">
                  <a16:creationId xmlns:a16="http://schemas.microsoft.com/office/drawing/2014/main" id="{EBB8FA4D-DB36-48AE-BC0C-079D7AACBAC3}"/>
                </a:ext>
              </a:extLst>
            </p:cNvPr>
            <p:cNvSpPr/>
            <p:nvPr/>
          </p:nvSpPr>
          <p:spPr>
            <a:xfrm>
              <a:off x="4394974" y="3433283"/>
              <a:ext cx="228603" cy="22860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r>
                <a:rPr lang="en-US" altLang="ja-JP" dirty="0">
                  <a:solidFill>
                    <a:schemeClr val="bg1"/>
                  </a:solidFill>
                </a:rPr>
                <a:t>    hole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77" name="直線矢印コネクタ 176">
              <a:extLst>
                <a:ext uri="{FF2B5EF4-FFF2-40B4-BE49-F238E27FC236}">
                  <a16:creationId xmlns:a16="http://schemas.microsoft.com/office/drawing/2014/main" id="{5D79DD81-F734-4870-991F-582D60756FEE}"/>
                </a:ext>
              </a:extLst>
            </p:cNvPr>
            <p:cNvCxnSpPr/>
            <p:nvPr/>
          </p:nvCxnSpPr>
          <p:spPr>
            <a:xfrm flipV="1">
              <a:off x="4515425" y="2524841"/>
              <a:ext cx="0" cy="866633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直線コネクタ 177">
              <a:extLst>
                <a:ext uri="{FF2B5EF4-FFF2-40B4-BE49-F238E27FC236}">
                  <a16:creationId xmlns:a16="http://schemas.microsoft.com/office/drawing/2014/main" id="{9627A7BB-A7B9-4C0E-AC33-E2DA6036AA86}"/>
                </a:ext>
              </a:extLst>
            </p:cNvPr>
            <p:cNvCxnSpPr/>
            <p:nvPr/>
          </p:nvCxnSpPr>
          <p:spPr>
            <a:xfrm>
              <a:off x="4940136" y="2936619"/>
              <a:ext cx="396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9" name="楕円 178">
              <a:extLst>
                <a:ext uri="{FF2B5EF4-FFF2-40B4-BE49-F238E27FC236}">
                  <a16:creationId xmlns:a16="http://schemas.microsoft.com/office/drawing/2014/main" id="{B801832B-273F-4711-95AA-DC9E4C646483}"/>
                </a:ext>
              </a:extLst>
            </p:cNvPr>
            <p:cNvSpPr/>
            <p:nvPr/>
          </p:nvSpPr>
          <p:spPr>
            <a:xfrm>
              <a:off x="5021419" y="2801250"/>
              <a:ext cx="228603" cy="228603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80" name="直線矢印コネクタ 179">
              <a:extLst>
                <a:ext uri="{FF2B5EF4-FFF2-40B4-BE49-F238E27FC236}">
                  <a16:creationId xmlns:a16="http://schemas.microsoft.com/office/drawing/2014/main" id="{C4BC2EBD-41D2-4D81-BFE0-1513D5C98E04}"/>
                </a:ext>
              </a:extLst>
            </p:cNvPr>
            <p:cNvCxnSpPr/>
            <p:nvPr/>
          </p:nvCxnSpPr>
          <p:spPr>
            <a:xfrm>
              <a:off x="5050488" y="2400849"/>
              <a:ext cx="0" cy="365635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1" name="楕円 180">
              <a:extLst>
                <a:ext uri="{FF2B5EF4-FFF2-40B4-BE49-F238E27FC236}">
                  <a16:creationId xmlns:a16="http://schemas.microsoft.com/office/drawing/2014/main" id="{5120987E-1EEA-404D-8C18-700C566D55AC}"/>
                </a:ext>
              </a:extLst>
            </p:cNvPr>
            <p:cNvSpPr/>
            <p:nvPr/>
          </p:nvSpPr>
          <p:spPr>
            <a:xfrm>
              <a:off x="5786902" y="2796875"/>
              <a:ext cx="228603" cy="22860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82" name="直線矢印コネクタ 181">
              <a:extLst>
                <a:ext uri="{FF2B5EF4-FFF2-40B4-BE49-F238E27FC236}">
                  <a16:creationId xmlns:a16="http://schemas.microsoft.com/office/drawing/2014/main" id="{E0934B3C-A45F-473D-9154-BE13EC0DFBDC}"/>
                </a:ext>
              </a:extLst>
            </p:cNvPr>
            <p:cNvCxnSpPr/>
            <p:nvPr/>
          </p:nvCxnSpPr>
          <p:spPr>
            <a:xfrm flipH="1">
              <a:off x="5415429" y="2942572"/>
              <a:ext cx="325966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3" name="正方形/長方形 182">
              <a:extLst>
                <a:ext uri="{FF2B5EF4-FFF2-40B4-BE49-F238E27FC236}">
                  <a16:creationId xmlns:a16="http://schemas.microsoft.com/office/drawing/2014/main" id="{0F4B6C71-5F9F-40F6-99BF-6ACF53B2C3E6}"/>
                </a:ext>
              </a:extLst>
            </p:cNvPr>
            <p:cNvSpPr/>
            <p:nvPr/>
          </p:nvSpPr>
          <p:spPr>
            <a:xfrm>
              <a:off x="4586005" y="2077771"/>
              <a:ext cx="9284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electron</a:t>
              </a:r>
              <a:endParaRPr lang="ja-JP" altLang="en-US" dirty="0"/>
            </a:p>
          </p:txBody>
        </p:sp>
        <p:sp>
          <p:nvSpPr>
            <p:cNvPr id="184" name="正方形/長方形 183">
              <a:extLst>
                <a:ext uri="{FF2B5EF4-FFF2-40B4-BE49-F238E27FC236}">
                  <a16:creationId xmlns:a16="http://schemas.microsoft.com/office/drawing/2014/main" id="{AAF6D604-6B4A-4059-A7BB-69F90593704F}"/>
                </a:ext>
              </a:extLst>
            </p:cNvPr>
            <p:cNvSpPr/>
            <p:nvPr/>
          </p:nvSpPr>
          <p:spPr>
            <a:xfrm>
              <a:off x="6710463" y="2094287"/>
              <a:ext cx="1719771" cy="37864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endParaRPr lang="ja-JP" altLang="en-US" dirty="0"/>
            </a:p>
          </p:txBody>
        </p:sp>
        <p:sp>
          <p:nvSpPr>
            <p:cNvPr id="185" name="正方形/長方形 184">
              <a:extLst>
                <a:ext uri="{FF2B5EF4-FFF2-40B4-BE49-F238E27FC236}">
                  <a16:creationId xmlns:a16="http://schemas.microsoft.com/office/drawing/2014/main" id="{60AE5C48-4A9F-4DD1-8247-19ACB9D2E720}"/>
                </a:ext>
              </a:extLst>
            </p:cNvPr>
            <p:cNvSpPr/>
            <p:nvPr/>
          </p:nvSpPr>
          <p:spPr>
            <a:xfrm>
              <a:off x="6705191" y="3367809"/>
              <a:ext cx="1687466" cy="37667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186" name="楕円 185">
              <a:extLst>
                <a:ext uri="{FF2B5EF4-FFF2-40B4-BE49-F238E27FC236}">
                  <a16:creationId xmlns:a16="http://schemas.microsoft.com/office/drawing/2014/main" id="{7A74BEC5-E967-4DD9-8343-59F12951D2FF}"/>
                </a:ext>
              </a:extLst>
            </p:cNvPr>
            <p:cNvSpPr/>
            <p:nvPr/>
          </p:nvSpPr>
          <p:spPr>
            <a:xfrm>
              <a:off x="6868699" y="2172246"/>
              <a:ext cx="228603" cy="228603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7" name="楕円 186">
              <a:extLst>
                <a:ext uri="{FF2B5EF4-FFF2-40B4-BE49-F238E27FC236}">
                  <a16:creationId xmlns:a16="http://schemas.microsoft.com/office/drawing/2014/main" id="{F756886D-0E96-433B-8A4E-8DE8CBBBB104}"/>
                </a:ext>
              </a:extLst>
            </p:cNvPr>
            <p:cNvSpPr/>
            <p:nvPr/>
          </p:nvSpPr>
          <p:spPr>
            <a:xfrm>
              <a:off x="6893663" y="3432076"/>
              <a:ext cx="228603" cy="22860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r>
                <a:rPr lang="en-US" altLang="ja-JP" dirty="0">
                  <a:solidFill>
                    <a:schemeClr val="bg1"/>
                  </a:solidFill>
                </a:rPr>
                <a:t>    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88" name="直線矢印コネクタ 187">
              <a:extLst>
                <a:ext uri="{FF2B5EF4-FFF2-40B4-BE49-F238E27FC236}">
                  <a16:creationId xmlns:a16="http://schemas.microsoft.com/office/drawing/2014/main" id="{37619E5C-1C31-4786-9C37-F47321CCE3F8}"/>
                </a:ext>
              </a:extLst>
            </p:cNvPr>
            <p:cNvCxnSpPr/>
            <p:nvPr/>
          </p:nvCxnSpPr>
          <p:spPr>
            <a:xfrm flipV="1">
              <a:off x="7014114" y="2523634"/>
              <a:ext cx="0" cy="866633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9" name="直線コネクタ 188">
              <a:extLst>
                <a:ext uri="{FF2B5EF4-FFF2-40B4-BE49-F238E27FC236}">
                  <a16:creationId xmlns:a16="http://schemas.microsoft.com/office/drawing/2014/main" id="{6EFC848E-49DC-4FBD-82C9-1422B77C467E}"/>
                </a:ext>
              </a:extLst>
            </p:cNvPr>
            <p:cNvCxnSpPr/>
            <p:nvPr/>
          </p:nvCxnSpPr>
          <p:spPr>
            <a:xfrm>
              <a:off x="7241833" y="2944881"/>
              <a:ext cx="1008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90" name="楕円 189">
              <a:extLst>
                <a:ext uri="{FF2B5EF4-FFF2-40B4-BE49-F238E27FC236}">
                  <a16:creationId xmlns:a16="http://schemas.microsoft.com/office/drawing/2014/main" id="{6CA00276-849F-4E73-A843-52E45F39AF93}"/>
                </a:ext>
              </a:extLst>
            </p:cNvPr>
            <p:cNvSpPr/>
            <p:nvPr/>
          </p:nvSpPr>
          <p:spPr>
            <a:xfrm>
              <a:off x="7323116" y="2830580"/>
              <a:ext cx="228603" cy="22860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91" name="直線矢印コネクタ 190">
              <a:extLst>
                <a:ext uri="{FF2B5EF4-FFF2-40B4-BE49-F238E27FC236}">
                  <a16:creationId xmlns:a16="http://schemas.microsoft.com/office/drawing/2014/main" id="{36D4ADBE-084A-47C9-AB4C-81965991B467}"/>
                </a:ext>
              </a:extLst>
            </p:cNvPr>
            <p:cNvCxnSpPr/>
            <p:nvPr/>
          </p:nvCxnSpPr>
          <p:spPr>
            <a:xfrm>
              <a:off x="8038133" y="2309793"/>
              <a:ext cx="1" cy="491357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92" name="楕円 191">
              <a:extLst>
                <a:ext uri="{FF2B5EF4-FFF2-40B4-BE49-F238E27FC236}">
                  <a16:creationId xmlns:a16="http://schemas.microsoft.com/office/drawing/2014/main" id="{BB7E60B7-D83B-4155-8B47-66FF447037C1}"/>
                </a:ext>
              </a:extLst>
            </p:cNvPr>
            <p:cNvSpPr/>
            <p:nvPr/>
          </p:nvSpPr>
          <p:spPr>
            <a:xfrm>
              <a:off x="7526141" y="2830580"/>
              <a:ext cx="228603" cy="22860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3" name="楕円 192">
              <a:extLst>
                <a:ext uri="{FF2B5EF4-FFF2-40B4-BE49-F238E27FC236}">
                  <a16:creationId xmlns:a16="http://schemas.microsoft.com/office/drawing/2014/main" id="{B4104029-B0E6-45FA-BC6B-6CBD0CE80B41}"/>
                </a:ext>
              </a:extLst>
            </p:cNvPr>
            <p:cNvSpPr/>
            <p:nvPr/>
          </p:nvSpPr>
          <p:spPr>
            <a:xfrm>
              <a:off x="7729166" y="2830580"/>
              <a:ext cx="228603" cy="22860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4" name="楕円 193">
              <a:extLst>
                <a:ext uri="{FF2B5EF4-FFF2-40B4-BE49-F238E27FC236}">
                  <a16:creationId xmlns:a16="http://schemas.microsoft.com/office/drawing/2014/main" id="{75D7E5FD-BF12-4E5A-BA74-B7C75AD1FACF}"/>
                </a:ext>
              </a:extLst>
            </p:cNvPr>
            <p:cNvSpPr/>
            <p:nvPr/>
          </p:nvSpPr>
          <p:spPr>
            <a:xfrm>
              <a:off x="7932191" y="2830580"/>
              <a:ext cx="228603" cy="228603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5" name="楕円 194">
              <a:extLst>
                <a:ext uri="{FF2B5EF4-FFF2-40B4-BE49-F238E27FC236}">
                  <a16:creationId xmlns:a16="http://schemas.microsoft.com/office/drawing/2014/main" id="{02C31337-B68D-4FCA-A281-CDB0A205B009}"/>
                </a:ext>
              </a:extLst>
            </p:cNvPr>
            <p:cNvSpPr/>
            <p:nvPr/>
          </p:nvSpPr>
          <p:spPr>
            <a:xfrm>
              <a:off x="8653132" y="2835281"/>
              <a:ext cx="228603" cy="22860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96" name="直線矢印コネクタ 195">
              <a:extLst>
                <a:ext uri="{FF2B5EF4-FFF2-40B4-BE49-F238E27FC236}">
                  <a16:creationId xmlns:a16="http://schemas.microsoft.com/office/drawing/2014/main" id="{E17DA629-FA0B-4B60-BA05-730E7D05F645}"/>
                </a:ext>
              </a:extLst>
            </p:cNvPr>
            <p:cNvCxnSpPr/>
            <p:nvPr/>
          </p:nvCxnSpPr>
          <p:spPr>
            <a:xfrm flipH="1">
              <a:off x="8281659" y="2980978"/>
              <a:ext cx="325966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97" name="正方形/長方形 196">
              <a:extLst>
                <a:ext uri="{FF2B5EF4-FFF2-40B4-BE49-F238E27FC236}">
                  <a16:creationId xmlns:a16="http://schemas.microsoft.com/office/drawing/2014/main" id="{EB7F5498-A981-47FD-986C-CBA3D68AD8A4}"/>
                </a:ext>
              </a:extLst>
            </p:cNvPr>
            <p:cNvSpPr/>
            <p:nvPr/>
          </p:nvSpPr>
          <p:spPr>
            <a:xfrm>
              <a:off x="7377879" y="3011383"/>
              <a:ext cx="146706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/>
                <a:t>development core</a:t>
              </a:r>
              <a:endParaRPr lang="ja-JP" altLang="en-US" sz="1400" dirty="0"/>
            </a:p>
          </p:txBody>
        </p:sp>
        <p:sp>
          <p:nvSpPr>
            <p:cNvPr id="198" name="正方形/長方形 197">
              <a:extLst>
                <a:ext uri="{FF2B5EF4-FFF2-40B4-BE49-F238E27FC236}">
                  <a16:creationId xmlns:a16="http://schemas.microsoft.com/office/drawing/2014/main" id="{DDD1E67D-23E3-449A-98D9-AA8BB5040415}"/>
                </a:ext>
              </a:extLst>
            </p:cNvPr>
            <p:cNvSpPr/>
            <p:nvPr/>
          </p:nvSpPr>
          <p:spPr>
            <a:xfrm>
              <a:off x="8478015" y="2524112"/>
              <a:ext cx="5052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 dirty="0"/>
                <a:t>Ag+</a:t>
              </a:r>
              <a:endParaRPr lang="ja-JP" altLang="en-US" sz="1400" dirty="0"/>
            </a:p>
          </p:txBody>
        </p:sp>
        <p:sp>
          <p:nvSpPr>
            <p:cNvPr id="199" name="正方形/長方形 198">
              <a:extLst>
                <a:ext uri="{FF2B5EF4-FFF2-40B4-BE49-F238E27FC236}">
                  <a16:creationId xmlns:a16="http://schemas.microsoft.com/office/drawing/2014/main" id="{77D44A22-1BB8-4557-8AB6-49D2A99D40E1}"/>
                </a:ext>
              </a:extLst>
            </p:cNvPr>
            <p:cNvSpPr/>
            <p:nvPr/>
          </p:nvSpPr>
          <p:spPr>
            <a:xfrm>
              <a:off x="6302593" y="1714176"/>
              <a:ext cx="17363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excitation by ion</a:t>
              </a:r>
              <a:endParaRPr lang="ja-JP" altLang="en-US" dirty="0"/>
            </a:p>
          </p:txBody>
        </p:sp>
        <p:sp>
          <p:nvSpPr>
            <p:cNvPr id="200" name="正方形/長方形 199">
              <a:extLst>
                <a:ext uri="{FF2B5EF4-FFF2-40B4-BE49-F238E27FC236}">
                  <a16:creationId xmlns:a16="http://schemas.microsoft.com/office/drawing/2014/main" id="{EAEF0A4B-B284-4651-B5C8-6395A72DDE19}"/>
                </a:ext>
              </a:extLst>
            </p:cNvPr>
            <p:cNvSpPr/>
            <p:nvPr/>
          </p:nvSpPr>
          <p:spPr>
            <a:xfrm>
              <a:off x="3548281" y="2956950"/>
              <a:ext cx="8088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dirty="0">
                  <a:solidFill>
                    <a:srgbClr val="00B050"/>
                  </a:solidFill>
                </a:rPr>
                <a:t>energy</a:t>
              </a:r>
              <a:endParaRPr lang="ja-JP" alt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201" name="直線矢印コネクタ 200">
              <a:extLst>
                <a:ext uri="{FF2B5EF4-FFF2-40B4-BE49-F238E27FC236}">
                  <a16:creationId xmlns:a16="http://schemas.microsoft.com/office/drawing/2014/main" id="{68F65FAF-4C10-42DC-AAB8-28AB06C368C5}"/>
                </a:ext>
              </a:extLst>
            </p:cNvPr>
            <p:cNvCxnSpPr/>
            <p:nvPr/>
          </p:nvCxnSpPr>
          <p:spPr>
            <a:xfrm>
              <a:off x="3786731" y="3075751"/>
              <a:ext cx="6796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線矢印コネクタ 201">
              <a:extLst>
                <a:ext uri="{FF2B5EF4-FFF2-40B4-BE49-F238E27FC236}">
                  <a16:creationId xmlns:a16="http://schemas.microsoft.com/office/drawing/2014/main" id="{84B5D891-DB17-47C4-AB4B-2AC21F97795D}"/>
                </a:ext>
              </a:extLst>
            </p:cNvPr>
            <p:cNvCxnSpPr/>
            <p:nvPr/>
          </p:nvCxnSpPr>
          <p:spPr>
            <a:xfrm>
              <a:off x="6529064" y="2968882"/>
              <a:ext cx="4417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正方形/長方形 202">
              <a:extLst>
                <a:ext uri="{FF2B5EF4-FFF2-40B4-BE49-F238E27FC236}">
                  <a16:creationId xmlns:a16="http://schemas.microsoft.com/office/drawing/2014/main" id="{1410DBC4-00FF-43E0-A218-595E74EED85E}"/>
                </a:ext>
              </a:extLst>
            </p:cNvPr>
            <p:cNvSpPr/>
            <p:nvPr/>
          </p:nvSpPr>
          <p:spPr>
            <a:xfrm>
              <a:off x="5262283" y="2494525"/>
              <a:ext cx="1439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600" dirty="0"/>
                <a:t>Interstitial </a:t>
              </a:r>
              <a:r>
                <a:rPr lang="en-US" altLang="ja-JP" sz="1600" dirty="0"/>
                <a:t>Ag+</a:t>
              </a:r>
              <a:endParaRPr lang="ja-JP" altLang="en-US" sz="1600" dirty="0"/>
            </a:p>
          </p:txBody>
        </p:sp>
        <p:cxnSp>
          <p:nvCxnSpPr>
            <p:cNvPr id="204" name="直線矢印コネクタ 203">
              <a:extLst>
                <a:ext uri="{FF2B5EF4-FFF2-40B4-BE49-F238E27FC236}">
                  <a16:creationId xmlns:a16="http://schemas.microsoft.com/office/drawing/2014/main" id="{C5F7B6BF-6EB8-4B30-8367-34CCF9AE9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9290" y="2355102"/>
              <a:ext cx="0" cy="411382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0" name="正方形/長方形 359">
              <a:extLst>
                <a:ext uri="{FF2B5EF4-FFF2-40B4-BE49-F238E27FC236}">
                  <a16:creationId xmlns:a16="http://schemas.microsoft.com/office/drawing/2014/main" id="{5D99A3EA-86A7-47EC-AC2C-4FABCF359008}"/>
                </a:ext>
              </a:extLst>
            </p:cNvPr>
            <p:cNvSpPr/>
            <p:nvPr/>
          </p:nvSpPr>
          <p:spPr>
            <a:xfrm>
              <a:off x="3898469" y="2742624"/>
              <a:ext cx="66396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/>
                <a:t>2.6 eV</a:t>
              </a:r>
              <a:endParaRPr lang="ja-JP" altLang="en-US" sz="1400" dirty="0"/>
            </a:p>
          </p:txBody>
        </p:sp>
      </p:grp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CA1F0203-3ECB-4905-9982-CD29DA1E28FE}"/>
              </a:ext>
            </a:extLst>
          </p:cNvPr>
          <p:cNvCxnSpPr/>
          <p:nvPr/>
        </p:nvCxnSpPr>
        <p:spPr>
          <a:xfrm flipH="1">
            <a:off x="4386584" y="3897201"/>
            <a:ext cx="616857" cy="832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051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タイトル 346">
            <a:extLst>
              <a:ext uri="{FF2B5EF4-FFF2-40B4-BE49-F238E27FC236}">
                <a16:creationId xmlns:a16="http://schemas.microsoft.com/office/drawing/2014/main" id="{EED6BF07-9889-4A72-88FD-31B0C0A96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Characteristics of Nuclear Emulsion</a:t>
            </a:r>
            <a:endParaRPr kumimoji="1" lang="ja-JP" altLang="en-US" dirty="0"/>
          </a:p>
        </p:txBody>
      </p:sp>
      <p:sp>
        <p:nvSpPr>
          <p:cNvPr id="348" name="コンテンツ プレースホルダー 347">
            <a:extLst>
              <a:ext uri="{FF2B5EF4-FFF2-40B4-BE49-F238E27FC236}">
                <a16:creationId xmlns:a16="http://schemas.microsoft.com/office/drawing/2014/main" id="{B704D11C-BCCF-4195-9C7A-4DEC487F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85" y="4102469"/>
            <a:ext cx="8873652" cy="2025062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/>
              <a:t>Electron diffusion is limited to crystal scale </a:t>
            </a:r>
            <a:r>
              <a:rPr lang="en-US" altLang="ja-JP" dirty="0">
                <a:sym typeface="Wingdings" panose="05000000000000000000" pitchFamily="2" charset="2"/>
              </a:rPr>
              <a:t> Good angular resolution</a:t>
            </a:r>
            <a:endParaRPr lang="en-US" altLang="ja-JP" dirty="0"/>
          </a:p>
          <a:p>
            <a:r>
              <a:rPr lang="en-US" altLang="ja-JP" dirty="0"/>
              <a:t>Sensitivity of 1 crystal for ions (≥ C) is almost 100% against the recombination.</a:t>
            </a:r>
          </a:p>
          <a:p>
            <a:r>
              <a:rPr kumimoji="1" lang="en-US" altLang="ja-JP" dirty="0"/>
              <a:t>Main parameter is flight length. Energy deposit is our future plan (e.g. color analysis reported in 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 and 2</a:t>
            </a:r>
            <a:r>
              <a:rPr kumimoji="1" lang="en-US" altLang="ja-JP" baseline="30000" dirty="0"/>
              <a:t>nd</a:t>
            </a:r>
            <a:r>
              <a:rPr kumimoji="1" lang="en-US" altLang="ja-JP" dirty="0"/>
              <a:t> day)</a:t>
            </a:r>
          </a:p>
          <a:p>
            <a:r>
              <a:rPr kumimoji="1" lang="en-US" altLang="ja-JP" dirty="0"/>
              <a:t>Readout of nuclear emulsion is challenging</a:t>
            </a:r>
          </a:p>
          <a:p>
            <a:r>
              <a:rPr lang="en-US" altLang="ja-JP" dirty="0"/>
              <a:t>Dust reduction is important (not using clean room yet)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F811A8E-BBEC-42B0-A99C-7CA19D0C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grpSp>
        <p:nvGrpSpPr>
          <p:cNvPr id="346" name="グループ化 345">
            <a:extLst>
              <a:ext uri="{FF2B5EF4-FFF2-40B4-BE49-F238E27FC236}">
                <a16:creationId xmlns:a16="http://schemas.microsoft.com/office/drawing/2014/main" id="{98E4F0EC-E4B2-4DCB-B837-89A81662E270}"/>
              </a:ext>
            </a:extLst>
          </p:cNvPr>
          <p:cNvGrpSpPr/>
          <p:nvPr/>
        </p:nvGrpSpPr>
        <p:grpSpPr>
          <a:xfrm>
            <a:off x="165100" y="1694532"/>
            <a:ext cx="2708066" cy="2286164"/>
            <a:chOff x="2191557" y="4279470"/>
            <a:chExt cx="2708066" cy="2286164"/>
          </a:xfrm>
        </p:grpSpPr>
        <p:grpSp>
          <p:nvGrpSpPr>
            <p:cNvPr id="192" name="グループ化 191">
              <a:extLst>
                <a:ext uri="{FF2B5EF4-FFF2-40B4-BE49-F238E27FC236}">
                  <a16:creationId xmlns:a16="http://schemas.microsoft.com/office/drawing/2014/main" id="{4F93EDF2-AF71-4D8D-87A7-22639061B3FE}"/>
                </a:ext>
              </a:extLst>
            </p:cNvPr>
            <p:cNvGrpSpPr/>
            <p:nvPr/>
          </p:nvGrpSpPr>
          <p:grpSpPr>
            <a:xfrm>
              <a:off x="2917576" y="4666523"/>
              <a:ext cx="1954452" cy="1899111"/>
              <a:chOff x="3599655" y="2247196"/>
              <a:chExt cx="2116951" cy="2057009"/>
            </a:xfrm>
          </p:grpSpPr>
          <p:sp>
            <p:nvSpPr>
              <p:cNvPr id="327" name="円/楕円 22">
                <a:extLst>
                  <a:ext uri="{FF2B5EF4-FFF2-40B4-BE49-F238E27FC236}">
                    <a16:creationId xmlns:a16="http://schemas.microsoft.com/office/drawing/2014/main" id="{9E8B3861-1FBC-4F06-90A3-EB46A00E9E0F}"/>
                  </a:ext>
                </a:extLst>
              </p:cNvPr>
              <p:cNvSpPr/>
              <p:nvPr/>
            </p:nvSpPr>
            <p:spPr>
              <a:xfrm>
                <a:off x="3785759" y="3477005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328" name="直線矢印コネクタ 327">
                <a:extLst>
                  <a:ext uri="{FF2B5EF4-FFF2-40B4-BE49-F238E27FC236}">
                    <a16:creationId xmlns:a16="http://schemas.microsoft.com/office/drawing/2014/main" id="{6252E58B-E89B-4758-B1F5-74BB98064B05}"/>
                  </a:ext>
                </a:extLst>
              </p:cNvPr>
              <p:cNvCxnSpPr/>
              <p:nvPr/>
            </p:nvCxnSpPr>
            <p:spPr>
              <a:xfrm>
                <a:off x="3715629" y="2247196"/>
                <a:ext cx="1685973" cy="2057009"/>
              </a:xfrm>
              <a:prstGeom prst="straightConnector1">
                <a:avLst/>
              </a:prstGeom>
              <a:ln>
                <a:prstDash val="sysDot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9" name="円/楕円 24">
                <a:extLst>
                  <a:ext uri="{FF2B5EF4-FFF2-40B4-BE49-F238E27FC236}">
                    <a16:creationId xmlns:a16="http://schemas.microsoft.com/office/drawing/2014/main" id="{91D4F93A-C919-4FF8-A9F3-5C5D6AA883DD}"/>
                  </a:ext>
                </a:extLst>
              </p:cNvPr>
              <p:cNvSpPr/>
              <p:nvPr/>
            </p:nvSpPr>
            <p:spPr>
              <a:xfrm>
                <a:off x="4777188" y="2906763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30" name="円/楕円 25">
                <a:extLst>
                  <a:ext uri="{FF2B5EF4-FFF2-40B4-BE49-F238E27FC236}">
                    <a16:creationId xmlns:a16="http://schemas.microsoft.com/office/drawing/2014/main" id="{C62E31C3-1A86-4640-88F8-1271285629FC}"/>
                  </a:ext>
                </a:extLst>
              </p:cNvPr>
              <p:cNvSpPr/>
              <p:nvPr/>
            </p:nvSpPr>
            <p:spPr>
              <a:xfrm>
                <a:off x="3599655" y="3019883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31" name="円/楕円 26">
                <a:extLst>
                  <a:ext uri="{FF2B5EF4-FFF2-40B4-BE49-F238E27FC236}">
                    <a16:creationId xmlns:a16="http://schemas.microsoft.com/office/drawing/2014/main" id="{18AE917E-2ED5-4BF6-922D-52033A862A1B}"/>
                  </a:ext>
                </a:extLst>
              </p:cNvPr>
              <p:cNvSpPr/>
              <p:nvPr/>
            </p:nvSpPr>
            <p:spPr>
              <a:xfrm>
                <a:off x="3736915" y="2299883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32" name="円/楕円 27">
                <a:extLst>
                  <a:ext uri="{FF2B5EF4-FFF2-40B4-BE49-F238E27FC236}">
                    <a16:creationId xmlns:a16="http://schemas.microsoft.com/office/drawing/2014/main" id="{4028E94C-443A-47B7-8E4C-A1EE508DC6BA}"/>
                  </a:ext>
                </a:extLst>
              </p:cNvPr>
              <p:cNvSpPr/>
              <p:nvPr/>
            </p:nvSpPr>
            <p:spPr>
              <a:xfrm>
                <a:off x="4253473" y="3216390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33" name="円/楕円 28">
                <a:extLst>
                  <a:ext uri="{FF2B5EF4-FFF2-40B4-BE49-F238E27FC236}">
                    <a16:creationId xmlns:a16="http://schemas.microsoft.com/office/drawing/2014/main" id="{91A4F70E-848E-4B6C-BA14-8D925389D18F}"/>
                  </a:ext>
                </a:extLst>
              </p:cNvPr>
              <p:cNvSpPr/>
              <p:nvPr/>
            </p:nvSpPr>
            <p:spPr>
              <a:xfrm>
                <a:off x="4476520" y="2510908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34" name="円/楕円 29">
                <a:extLst>
                  <a:ext uri="{FF2B5EF4-FFF2-40B4-BE49-F238E27FC236}">
                    <a16:creationId xmlns:a16="http://schemas.microsoft.com/office/drawing/2014/main" id="{74062D0E-4C08-494E-B326-60CB98411FED}"/>
                  </a:ext>
                </a:extLst>
              </p:cNvPr>
              <p:cNvSpPr/>
              <p:nvPr/>
            </p:nvSpPr>
            <p:spPr>
              <a:xfrm>
                <a:off x="4996606" y="3584205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93" name="グループ化 192">
              <a:extLst>
                <a:ext uri="{FF2B5EF4-FFF2-40B4-BE49-F238E27FC236}">
                  <a16:creationId xmlns:a16="http://schemas.microsoft.com/office/drawing/2014/main" id="{977E2AFD-4669-4169-92A3-433262EAC159}"/>
                </a:ext>
              </a:extLst>
            </p:cNvPr>
            <p:cNvGrpSpPr/>
            <p:nvPr/>
          </p:nvGrpSpPr>
          <p:grpSpPr>
            <a:xfrm>
              <a:off x="3171869" y="4815021"/>
              <a:ext cx="361082" cy="376064"/>
              <a:chOff x="5345012" y="3708402"/>
              <a:chExt cx="896116" cy="933300"/>
            </a:xfrm>
          </p:grpSpPr>
          <p:cxnSp>
            <p:nvCxnSpPr>
              <p:cNvPr id="321" name="曲線コネクタ 106">
                <a:extLst>
                  <a:ext uri="{FF2B5EF4-FFF2-40B4-BE49-F238E27FC236}">
                    <a16:creationId xmlns:a16="http://schemas.microsoft.com/office/drawing/2014/main" id="{27048EB6-9A9D-41EC-8376-32880D0C1877}"/>
                  </a:ext>
                </a:extLst>
              </p:cNvPr>
              <p:cNvCxnSpPr/>
              <p:nvPr/>
            </p:nvCxnSpPr>
            <p:spPr>
              <a:xfrm flipV="1">
                <a:off x="5805701" y="3882570"/>
                <a:ext cx="391884" cy="353255"/>
              </a:xfrm>
              <a:prstGeom prst="curvedConnector3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曲線コネクタ 108">
                <a:extLst>
                  <a:ext uri="{FF2B5EF4-FFF2-40B4-BE49-F238E27FC236}">
                    <a16:creationId xmlns:a16="http://schemas.microsoft.com/office/drawing/2014/main" id="{2854CF57-FA03-42A5-BBEC-255FBFA0AC88}"/>
                  </a:ext>
                </a:extLst>
              </p:cNvPr>
              <p:cNvCxnSpPr/>
              <p:nvPr/>
            </p:nvCxnSpPr>
            <p:spPr>
              <a:xfrm flipV="1">
                <a:off x="5740386" y="3827763"/>
                <a:ext cx="391884" cy="353255"/>
              </a:xfrm>
              <a:prstGeom prst="curvedConnector3">
                <a:avLst>
                  <a:gd name="adj1" fmla="val -7407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曲線コネクタ 109">
                <a:extLst>
                  <a:ext uri="{FF2B5EF4-FFF2-40B4-BE49-F238E27FC236}">
                    <a16:creationId xmlns:a16="http://schemas.microsoft.com/office/drawing/2014/main" id="{3987520A-598D-45DC-8107-F92F0BF0624B}"/>
                  </a:ext>
                </a:extLst>
              </p:cNvPr>
              <p:cNvCxnSpPr/>
              <p:nvPr/>
            </p:nvCxnSpPr>
            <p:spPr>
              <a:xfrm rot="10800000" flipV="1">
                <a:off x="5345012" y="4235822"/>
                <a:ext cx="308288" cy="202939"/>
              </a:xfrm>
              <a:prstGeom prst="curvedConnector3">
                <a:avLst>
                  <a:gd name="adj1" fmla="val 191241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曲線コネクタ 110">
                <a:extLst>
                  <a:ext uri="{FF2B5EF4-FFF2-40B4-BE49-F238E27FC236}">
                    <a16:creationId xmlns:a16="http://schemas.microsoft.com/office/drawing/2014/main" id="{DCD3281D-82DE-4CF4-8FCD-E5FD6052E99E}"/>
                  </a:ext>
                </a:extLst>
              </p:cNvPr>
              <p:cNvCxnSpPr/>
              <p:nvPr/>
            </p:nvCxnSpPr>
            <p:spPr>
              <a:xfrm rot="10800000" flipV="1">
                <a:off x="5442982" y="4438763"/>
                <a:ext cx="308288" cy="202939"/>
              </a:xfrm>
              <a:prstGeom prst="curvedConnector3">
                <a:avLst>
                  <a:gd name="adj1" fmla="val 17044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曲線コネクタ 112">
                <a:extLst>
                  <a:ext uri="{FF2B5EF4-FFF2-40B4-BE49-F238E27FC236}">
                    <a16:creationId xmlns:a16="http://schemas.microsoft.com/office/drawing/2014/main" id="{401EC467-0B90-414D-8C08-A10425E747B3}"/>
                  </a:ext>
                </a:extLst>
              </p:cNvPr>
              <p:cNvCxnSpPr/>
              <p:nvPr/>
            </p:nvCxnSpPr>
            <p:spPr>
              <a:xfrm>
                <a:off x="5805701" y="4286690"/>
                <a:ext cx="435427" cy="24176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曲線コネクタ 113">
                <a:extLst>
                  <a:ext uri="{FF2B5EF4-FFF2-40B4-BE49-F238E27FC236}">
                    <a16:creationId xmlns:a16="http://schemas.microsoft.com/office/drawing/2014/main" id="{A362AE42-83B7-4FBB-980E-A10AE0551371}"/>
                  </a:ext>
                </a:extLst>
              </p:cNvPr>
              <p:cNvCxnSpPr/>
              <p:nvPr/>
            </p:nvCxnSpPr>
            <p:spPr>
              <a:xfrm rot="16200000" flipV="1">
                <a:off x="5414299" y="3845806"/>
                <a:ext cx="419951" cy="14514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4" name="テキスト ボックス 193">
              <a:extLst>
                <a:ext uri="{FF2B5EF4-FFF2-40B4-BE49-F238E27FC236}">
                  <a16:creationId xmlns:a16="http://schemas.microsoft.com/office/drawing/2014/main" id="{5D4EE95E-5785-4780-8B07-BC5A741A9899}"/>
                </a:ext>
              </a:extLst>
            </p:cNvPr>
            <p:cNvSpPr txBox="1"/>
            <p:nvPr/>
          </p:nvSpPr>
          <p:spPr>
            <a:xfrm>
              <a:off x="2191557" y="4636314"/>
              <a:ext cx="904548" cy="340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B050"/>
                  </a:solidFill>
                </a:rPr>
                <a:t>electron</a:t>
              </a:r>
              <a:r>
                <a:rPr kumimoji="1" lang="en-US" altLang="ja-JP" baseline="30000" dirty="0">
                  <a:solidFill>
                    <a:srgbClr val="00B050"/>
                  </a:solidFill>
                </a:rPr>
                <a:t>-</a:t>
              </a:r>
              <a:endParaRPr kumimoji="1" lang="ja-JP" altLang="en-US" baseline="30000" dirty="0">
                <a:solidFill>
                  <a:srgbClr val="FF0000"/>
                </a:solidFill>
              </a:endParaRPr>
            </a:p>
          </p:txBody>
        </p:sp>
        <p:grpSp>
          <p:nvGrpSpPr>
            <p:cNvPr id="195" name="グループ化 194">
              <a:extLst>
                <a:ext uri="{FF2B5EF4-FFF2-40B4-BE49-F238E27FC236}">
                  <a16:creationId xmlns:a16="http://schemas.microsoft.com/office/drawing/2014/main" id="{1FC1C66A-351B-4D4A-BD0C-3D51B5D9790E}"/>
                </a:ext>
              </a:extLst>
            </p:cNvPr>
            <p:cNvGrpSpPr/>
            <p:nvPr/>
          </p:nvGrpSpPr>
          <p:grpSpPr>
            <a:xfrm rot="12232902">
              <a:off x="3607482" y="5607984"/>
              <a:ext cx="452954" cy="392920"/>
              <a:chOff x="5345012" y="3666568"/>
              <a:chExt cx="1124122" cy="975134"/>
            </a:xfrm>
          </p:grpSpPr>
          <p:cxnSp>
            <p:nvCxnSpPr>
              <p:cNvPr id="315" name="曲線コネクタ 118">
                <a:extLst>
                  <a:ext uri="{FF2B5EF4-FFF2-40B4-BE49-F238E27FC236}">
                    <a16:creationId xmlns:a16="http://schemas.microsoft.com/office/drawing/2014/main" id="{6B2D6413-83D9-45AD-9143-1CCEE6F53A63}"/>
                  </a:ext>
                </a:extLst>
              </p:cNvPr>
              <p:cNvCxnSpPr/>
              <p:nvPr/>
            </p:nvCxnSpPr>
            <p:spPr>
              <a:xfrm rot="20167098">
                <a:off x="5777079" y="4095520"/>
                <a:ext cx="692055" cy="4979"/>
              </a:xfrm>
              <a:prstGeom prst="curvedConnector3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曲線コネクタ 119">
                <a:extLst>
                  <a:ext uri="{FF2B5EF4-FFF2-40B4-BE49-F238E27FC236}">
                    <a16:creationId xmlns:a16="http://schemas.microsoft.com/office/drawing/2014/main" id="{0BACF69D-6082-4804-890E-ED7076CA0D73}"/>
                  </a:ext>
                </a:extLst>
              </p:cNvPr>
              <p:cNvCxnSpPr/>
              <p:nvPr/>
            </p:nvCxnSpPr>
            <p:spPr>
              <a:xfrm rot="20167098" flipV="1">
                <a:off x="5631588" y="3666568"/>
                <a:ext cx="522319" cy="426999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曲線コネクタ 120">
                <a:extLst>
                  <a:ext uri="{FF2B5EF4-FFF2-40B4-BE49-F238E27FC236}">
                    <a16:creationId xmlns:a16="http://schemas.microsoft.com/office/drawing/2014/main" id="{4747EDCF-4AC9-4B69-8E73-01FBAF13D5A0}"/>
                  </a:ext>
                </a:extLst>
              </p:cNvPr>
              <p:cNvCxnSpPr/>
              <p:nvPr/>
            </p:nvCxnSpPr>
            <p:spPr>
              <a:xfrm rot="10800000" flipV="1">
                <a:off x="5345012" y="4235822"/>
                <a:ext cx="308288" cy="202939"/>
              </a:xfrm>
              <a:prstGeom prst="curvedConnector3">
                <a:avLst>
                  <a:gd name="adj1" fmla="val 191241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曲線コネクタ 121">
                <a:extLst>
                  <a:ext uri="{FF2B5EF4-FFF2-40B4-BE49-F238E27FC236}">
                    <a16:creationId xmlns:a16="http://schemas.microsoft.com/office/drawing/2014/main" id="{0C343956-EFD9-4D87-9F04-D6189643D666}"/>
                  </a:ext>
                </a:extLst>
              </p:cNvPr>
              <p:cNvCxnSpPr/>
              <p:nvPr/>
            </p:nvCxnSpPr>
            <p:spPr>
              <a:xfrm rot="10800000" flipV="1">
                <a:off x="5442982" y="4438763"/>
                <a:ext cx="308288" cy="202939"/>
              </a:xfrm>
              <a:prstGeom prst="curvedConnector3">
                <a:avLst>
                  <a:gd name="adj1" fmla="val 17044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曲線コネクタ 122">
                <a:extLst>
                  <a:ext uri="{FF2B5EF4-FFF2-40B4-BE49-F238E27FC236}">
                    <a16:creationId xmlns:a16="http://schemas.microsoft.com/office/drawing/2014/main" id="{E60180E3-2C2C-487A-8F28-439D54471187}"/>
                  </a:ext>
                </a:extLst>
              </p:cNvPr>
              <p:cNvCxnSpPr/>
              <p:nvPr/>
            </p:nvCxnSpPr>
            <p:spPr>
              <a:xfrm>
                <a:off x="5805701" y="4286690"/>
                <a:ext cx="435427" cy="24176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曲線コネクタ 123">
                <a:extLst>
                  <a:ext uri="{FF2B5EF4-FFF2-40B4-BE49-F238E27FC236}">
                    <a16:creationId xmlns:a16="http://schemas.microsoft.com/office/drawing/2014/main" id="{DE1C6915-B61E-45F1-9DE7-96719C333D5C}"/>
                  </a:ext>
                </a:extLst>
              </p:cNvPr>
              <p:cNvCxnSpPr/>
              <p:nvPr/>
            </p:nvCxnSpPr>
            <p:spPr>
              <a:xfrm rot="16200000" flipV="1">
                <a:off x="5414299" y="3845806"/>
                <a:ext cx="419951" cy="14514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グループ化 195">
              <a:extLst>
                <a:ext uri="{FF2B5EF4-FFF2-40B4-BE49-F238E27FC236}">
                  <a16:creationId xmlns:a16="http://schemas.microsoft.com/office/drawing/2014/main" id="{9B06E5F2-9DB1-4E7C-AB70-612FC945ED3A}"/>
                </a:ext>
              </a:extLst>
            </p:cNvPr>
            <p:cNvGrpSpPr/>
            <p:nvPr/>
          </p:nvGrpSpPr>
          <p:grpSpPr>
            <a:xfrm>
              <a:off x="4201999" y="6094728"/>
              <a:ext cx="497789" cy="376064"/>
              <a:chOff x="5273529" y="3708402"/>
              <a:chExt cx="1235390" cy="933300"/>
            </a:xfrm>
          </p:grpSpPr>
          <p:cxnSp>
            <p:nvCxnSpPr>
              <p:cNvPr id="310" name="曲線コネクタ 127">
                <a:extLst>
                  <a:ext uri="{FF2B5EF4-FFF2-40B4-BE49-F238E27FC236}">
                    <a16:creationId xmlns:a16="http://schemas.microsoft.com/office/drawing/2014/main" id="{E773610B-A6BE-41CB-8E11-48D98F9E80FD}"/>
                  </a:ext>
                </a:extLst>
              </p:cNvPr>
              <p:cNvCxnSpPr/>
              <p:nvPr/>
            </p:nvCxnSpPr>
            <p:spPr>
              <a:xfrm flipV="1">
                <a:off x="5805702" y="4052228"/>
                <a:ext cx="703217" cy="183599"/>
              </a:xfrm>
              <a:prstGeom prst="curvedConnector3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曲線コネクタ 129">
                <a:extLst>
                  <a:ext uri="{FF2B5EF4-FFF2-40B4-BE49-F238E27FC236}">
                    <a16:creationId xmlns:a16="http://schemas.microsoft.com/office/drawing/2014/main" id="{4F7F2D58-49C8-45B3-878E-9A9848CE907B}"/>
                  </a:ext>
                </a:extLst>
              </p:cNvPr>
              <p:cNvCxnSpPr/>
              <p:nvPr/>
            </p:nvCxnSpPr>
            <p:spPr>
              <a:xfrm rot="10800000" flipV="1">
                <a:off x="5273529" y="4235820"/>
                <a:ext cx="379773" cy="50868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曲線コネクタ 130">
                <a:extLst>
                  <a:ext uri="{FF2B5EF4-FFF2-40B4-BE49-F238E27FC236}">
                    <a16:creationId xmlns:a16="http://schemas.microsoft.com/office/drawing/2014/main" id="{56C3253B-7E61-49E0-AC23-7F35E9C2CBA2}"/>
                  </a:ext>
                </a:extLst>
              </p:cNvPr>
              <p:cNvCxnSpPr/>
              <p:nvPr/>
            </p:nvCxnSpPr>
            <p:spPr>
              <a:xfrm rot="10800000" flipV="1">
                <a:off x="5442982" y="4438763"/>
                <a:ext cx="308288" cy="202939"/>
              </a:xfrm>
              <a:prstGeom prst="curvedConnector3">
                <a:avLst>
                  <a:gd name="adj1" fmla="val 17044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曲線コネクタ 131">
                <a:extLst>
                  <a:ext uri="{FF2B5EF4-FFF2-40B4-BE49-F238E27FC236}">
                    <a16:creationId xmlns:a16="http://schemas.microsoft.com/office/drawing/2014/main" id="{11C93298-D722-43B8-B718-17C0A3765D7E}"/>
                  </a:ext>
                </a:extLst>
              </p:cNvPr>
              <p:cNvCxnSpPr/>
              <p:nvPr/>
            </p:nvCxnSpPr>
            <p:spPr>
              <a:xfrm>
                <a:off x="5805701" y="4286690"/>
                <a:ext cx="435427" cy="24176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曲線コネクタ 132">
                <a:extLst>
                  <a:ext uri="{FF2B5EF4-FFF2-40B4-BE49-F238E27FC236}">
                    <a16:creationId xmlns:a16="http://schemas.microsoft.com/office/drawing/2014/main" id="{3247042C-4B8E-4837-8980-DCCF6F1B185A}"/>
                  </a:ext>
                </a:extLst>
              </p:cNvPr>
              <p:cNvCxnSpPr/>
              <p:nvPr/>
            </p:nvCxnSpPr>
            <p:spPr>
              <a:xfrm rot="16200000" flipV="1">
                <a:off x="5414299" y="3845806"/>
                <a:ext cx="419951" cy="14514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1" name="円/楕円 7">
              <a:extLst>
                <a:ext uri="{FF2B5EF4-FFF2-40B4-BE49-F238E27FC236}">
                  <a16:creationId xmlns:a16="http://schemas.microsoft.com/office/drawing/2014/main" id="{55C818D6-59E7-42A6-841F-0A251964FEEA}"/>
                </a:ext>
              </a:extLst>
            </p:cNvPr>
            <p:cNvSpPr/>
            <p:nvPr/>
          </p:nvSpPr>
          <p:spPr>
            <a:xfrm>
              <a:off x="3470718" y="4734381"/>
              <a:ext cx="217103" cy="21710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2" name="円/楕円 176">
              <a:extLst>
                <a:ext uri="{FF2B5EF4-FFF2-40B4-BE49-F238E27FC236}">
                  <a16:creationId xmlns:a16="http://schemas.microsoft.com/office/drawing/2014/main" id="{D1084D14-8721-42F8-86A8-3DFFDFDE88F2}"/>
                </a:ext>
              </a:extLst>
            </p:cNvPr>
            <p:cNvSpPr/>
            <p:nvPr/>
          </p:nvSpPr>
          <p:spPr>
            <a:xfrm>
              <a:off x="3697580" y="5960366"/>
              <a:ext cx="217103" cy="21710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3" name="円/楕円 177">
              <a:extLst>
                <a:ext uri="{FF2B5EF4-FFF2-40B4-BE49-F238E27FC236}">
                  <a16:creationId xmlns:a16="http://schemas.microsoft.com/office/drawing/2014/main" id="{527D9CF7-42DB-469F-B1BB-BCE6334C28CE}"/>
                </a:ext>
              </a:extLst>
            </p:cNvPr>
            <p:cNvSpPr/>
            <p:nvPr/>
          </p:nvSpPr>
          <p:spPr>
            <a:xfrm>
              <a:off x="4682520" y="6067476"/>
              <a:ext cx="217103" cy="21710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4" name="正方形/長方形 203">
              <a:extLst>
                <a:ext uri="{FF2B5EF4-FFF2-40B4-BE49-F238E27FC236}">
                  <a16:creationId xmlns:a16="http://schemas.microsoft.com/office/drawing/2014/main" id="{E48BDC94-297B-4273-B4E1-E3448ACB7120}"/>
                </a:ext>
              </a:extLst>
            </p:cNvPr>
            <p:cNvSpPr/>
            <p:nvPr/>
          </p:nvSpPr>
          <p:spPr>
            <a:xfrm>
              <a:off x="3444998" y="4279470"/>
              <a:ext cx="851270" cy="3409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Ag core</a:t>
              </a:r>
              <a:endParaRPr lang="ja-JP" altLang="en-US" dirty="0"/>
            </a:p>
          </p:txBody>
        </p:sp>
      </p:grpSp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2020F332-22FE-42C7-A3AB-57F4284934FF}"/>
              </a:ext>
            </a:extLst>
          </p:cNvPr>
          <p:cNvGrpSpPr/>
          <p:nvPr/>
        </p:nvGrpSpPr>
        <p:grpSpPr>
          <a:xfrm>
            <a:off x="4200260" y="1693211"/>
            <a:ext cx="3758853" cy="2409258"/>
            <a:chOff x="3840424" y="4398821"/>
            <a:chExt cx="2107073" cy="1350540"/>
          </a:xfrm>
        </p:grpSpPr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4BD3AB00-51E7-4E24-B13C-C9B1833D4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0424" y="4398821"/>
              <a:ext cx="909610" cy="1093742"/>
            </a:xfrm>
            <a:prstGeom prst="rect">
              <a:avLst/>
            </a:prstGeom>
          </p:spPr>
        </p:pic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DB6EF5EF-BABA-4CB4-A8E2-36807CFDDA79}"/>
                </a:ext>
              </a:extLst>
            </p:cNvPr>
            <p:cNvCxnSpPr>
              <a:cxnSpLocks/>
            </p:cNvCxnSpPr>
            <p:nvPr/>
          </p:nvCxnSpPr>
          <p:spPr>
            <a:xfrm>
              <a:off x="3852372" y="5542072"/>
              <a:ext cx="9096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61DD8F73-A966-4727-BC34-FDF7DB216730}"/>
                </a:ext>
              </a:extLst>
            </p:cNvPr>
            <p:cNvSpPr txBox="1"/>
            <p:nvPr/>
          </p:nvSpPr>
          <p:spPr>
            <a:xfrm>
              <a:off x="3919056" y="5534270"/>
              <a:ext cx="761622" cy="207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1 um</a:t>
              </a:r>
              <a:endParaRPr kumimoji="1" lang="ja-JP" altLang="en-US" dirty="0"/>
            </a:p>
          </p:txBody>
        </p:sp>
        <p:pic>
          <p:nvPicPr>
            <p:cNvPr id="79" name="図 78">
              <a:extLst>
                <a:ext uri="{FF2B5EF4-FFF2-40B4-BE49-F238E27FC236}">
                  <a16:creationId xmlns:a16="http://schemas.microsoft.com/office/drawing/2014/main" id="{1F9850FC-5697-4DBB-905F-8E35DE4B2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7887" y="4398822"/>
              <a:ext cx="909610" cy="1093743"/>
            </a:xfrm>
            <a:prstGeom prst="rect">
              <a:avLst/>
            </a:prstGeom>
          </p:spPr>
        </p:pic>
        <p:cxnSp>
          <p:nvCxnSpPr>
            <p:cNvPr id="80" name="直線コネクタ 79">
              <a:extLst>
                <a:ext uri="{FF2B5EF4-FFF2-40B4-BE49-F238E27FC236}">
                  <a16:creationId xmlns:a16="http://schemas.microsoft.com/office/drawing/2014/main" id="{F8712963-3F0B-4A20-A840-FC4C8E20F698}"/>
                </a:ext>
              </a:extLst>
            </p:cNvPr>
            <p:cNvCxnSpPr>
              <a:cxnSpLocks/>
            </p:cNvCxnSpPr>
            <p:nvPr/>
          </p:nvCxnSpPr>
          <p:spPr>
            <a:xfrm>
              <a:off x="5037884" y="5542073"/>
              <a:ext cx="9096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FDE9AEFC-8EA7-4C21-8EAD-EEEA1920385B}"/>
                </a:ext>
              </a:extLst>
            </p:cNvPr>
            <p:cNvSpPr txBox="1"/>
            <p:nvPr/>
          </p:nvSpPr>
          <p:spPr>
            <a:xfrm>
              <a:off x="5111878" y="5542327"/>
              <a:ext cx="761622" cy="207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1 um</a:t>
              </a:r>
              <a:endParaRPr kumimoji="1" lang="ja-JP" altLang="en-US" dirty="0"/>
            </a:p>
          </p:txBody>
        </p:sp>
      </p:grp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46842D0C-4E32-4CD5-B68F-538E82222880}"/>
              </a:ext>
            </a:extLst>
          </p:cNvPr>
          <p:cNvSpPr/>
          <p:nvPr/>
        </p:nvSpPr>
        <p:spPr>
          <a:xfrm>
            <a:off x="4101248" y="1646746"/>
            <a:ext cx="6591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dirty="0"/>
              <a:t>SEM</a:t>
            </a:r>
            <a:endParaRPr lang="ja-JP" altLang="en-US" dirty="0"/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EFAABAFD-F2CD-4D01-BA4A-769E2EDC85DF}"/>
              </a:ext>
            </a:extLst>
          </p:cNvPr>
          <p:cNvSpPr/>
          <p:nvPr/>
        </p:nvSpPr>
        <p:spPr>
          <a:xfrm>
            <a:off x="6242775" y="1646557"/>
            <a:ext cx="81304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dirty="0"/>
              <a:t>optical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6787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83C357-5B91-4C0E-8E5B-5C7E1567E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326"/>
            <a:ext cx="7886700" cy="1325563"/>
          </a:xfrm>
        </p:spPr>
        <p:txBody>
          <a:bodyPr/>
          <a:lstStyle/>
          <a:p>
            <a:r>
              <a:rPr lang="en-US" altLang="ja-JP" dirty="0"/>
              <a:t>Production and study of nuclear emulsion</a:t>
            </a:r>
            <a:br>
              <a:rPr lang="en-US" altLang="ja-JP" dirty="0"/>
            </a:br>
            <a:r>
              <a:rPr lang="en-US" altLang="ja-JP" dirty="0"/>
              <a:t>for dark matter search</a:t>
            </a:r>
            <a:endParaRPr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EA670AA-509B-4E2C-82B6-B11250E5D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520825"/>
            <a:ext cx="5819345" cy="460670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ja-JP" dirty="0"/>
              <a:t>-2010	Company (Fuji Film in Japan)</a:t>
            </a:r>
          </a:p>
          <a:p>
            <a:pPr lvl="1">
              <a:lnSpc>
                <a:spcPct val="100000"/>
              </a:lnSpc>
            </a:pPr>
            <a:r>
              <a:rPr lang="en-US" altLang="ja-JP" dirty="0"/>
              <a:t>Proto type of fine-grained nuclear emulsion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ja-JP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dirty="0"/>
              <a:t>2010- Nagoya University (Japan)</a:t>
            </a:r>
          </a:p>
          <a:p>
            <a:pPr lvl="1">
              <a:lnSpc>
                <a:spcPct val="100000"/>
              </a:lnSpc>
            </a:pPr>
            <a:r>
              <a:rPr lang="en-US" altLang="ja-JP" dirty="0"/>
              <a:t>First direct study of nuclear emulsion by physicist</a:t>
            </a:r>
          </a:p>
          <a:p>
            <a:pPr lvl="1">
              <a:lnSpc>
                <a:spcPct val="100000"/>
              </a:lnSpc>
            </a:pPr>
            <a:r>
              <a:rPr lang="en-US" altLang="ja-JP" dirty="0"/>
              <a:t>Fine-grained nuclear emulsion (NIT/UNIT)</a:t>
            </a:r>
          </a:p>
          <a:p>
            <a:pPr lvl="1">
              <a:lnSpc>
                <a:spcPct val="100000"/>
              </a:lnSpc>
            </a:pPr>
            <a:r>
              <a:rPr lang="en-US" altLang="ja-JP" dirty="0"/>
              <a:t>R&amp;D and fine tuning of production recipe</a:t>
            </a:r>
          </a:p>
          <a:p>
            <a:pPr lvl="1">
              <a:lnSpc>
                <a:spcPct val="100000"/>
              </a:lnSpc>
            </a:pPr>
            <a:r>
              <a:rPr lang="en-US" altLang="ja-JP" dirty="0"/>
              <a:t>Study of material purification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ja-JP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dirty="0"/>
              <a:t>2019- LNGS (Italy)</a:t>
            </a:r>
          </a:p>
          <a:p>
            <a:pPr lvl="1">
              <a:lnSpc>
                <a:spcPct val="100000"/>
              </a:lnSpc>
            </a:pPr>
            <a:r>
              <a:rPr lang="en-US" altLang="ja-JP" dirty="0"/>
              <a:t>Direct production at the underground experimental sites</a:t>
            </a:r>
          </a:p>
          <a:p>
            <a:pPr lvl="1">
              <a:lnSpc>
                <a:spcPct val="100000"/>
              </a:lnSpc>
            </a:pPr>
            <a:r>
              <a:rPr lang="en-US" altLang="ja-JP" dirty="0"/>
              <a:t>Production in a Clean room</a:t>
            </a:r>
          </a:p>
          <a:p>
            <a:pPr>
              <a:lnSpc>
                <a:spcPct val="100000"/>
              </a:lnSpc>
            </a:pPr>
            <a:endParaRPr lang="en-US" altLang="ja-JP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1B180B4-03C3-4E44-BD96-03A88246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DEEACAE-7CF4-4C1D-80DD-5E6B79E069F8}"/>
              </a:ext>
            </a:extLst>
          </p:cNvPr>
          <p:cNvSpPr/>
          <p:nvPr/>
        </p:nvSpPr>
        <p:spPr>
          <a:xfrm>
            <a:off x="5621715" y="3275111"/>
            <a:ext cx="2819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hlinkClick r:id="rId2"/>
              </a:rPr>
              <a:t>Asada et al. PTEP 063H01 (2017)  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852906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271FAB-3492-43EC-BC78-535A057AB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7A8097-28A1-4AA8-A9C8-4FCCBE7E1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68697B-909A-4377-9588-D4D57F983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83A9FEF-2D4F-4609-AF85-2D168359B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73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41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タイトル 25">
            <a:extLst>
              <a:ext uri="{FF2B5EF4-FFF2-40B4-BE49-F238E27FC236}">
                <a16:creationId xmlns:a16="http://schemas.microsoft.com/office/drawing/2014/main" id="{1BFB0936-2892-4623-9FAA-4EB23DF03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NEWSdm COLLABORATION</a:t>
            </a:r>
            <a:endParaRPr lang="ja-JP" altLang="en-US" sz="3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D03B4E-9960-4B34-BD54-9AB6302E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8BAE6428-007C-4510-AC7D-FE822E02F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75" y="2593096"/>
            <a:ext cx="3245527" cy="217892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8180201-6759-400D-94F4-CBA08B81296F}"/>
              </a:ext>
            </a:extLst>
          </p:cNvPr>
          <p:cNvSpPr/>
          <p:nvPr/>
        </p:nvSpPr>
        <p:spPr>
          <a:xfrm>
            <a:off x="161343" y="1454323"/>
            <a:ext cx="471942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ja-JP" sz="3200" dirty="0">
                <a:solidFill>
                  <a:srgbClr val="800000"/>
                </a:solidFill>
                <a:latin typeface="Verdana"/>
                <a:cs typeface="Verdana"/>
              </a:rPr>
              <a:t>NEWSdm</a:t>
            </a:r>
            <a:br>
              <a:rPr lang="it-IT" altLang="ja-JP" sz="3200" b="1" dirty="0">
                <a:latin typeface="Verdana"/>
                <a:cs typeface="Verdana"/>
              </a:rPr>
            </a:br>
            <a:r>
              <a:rPr lang="it-IT" altLang="ja-JP" dirty="0">
                <a:solidFill>
                  <a:srgbClr val="800000"/>
                </a:solidFill>
                <a:latin typeface="Verdana"/>
                <a:cs typeface="Verdana"/>
              </a:rPr>
              <a:t>Nuclear Emulsions for WIMP Search with Directional Measurement</a:t>
            </a:r>
            <a:endParaRPr lang="ja-JP" altLang="en-US" dirty="0"/>
          </a:p>
        </p:txBody>
      </p:sp>
      <p:sp>
        <p:nvSpPr>
          <p:cNvPr id="10" name="Shape 49">
            <a:extLst>
              <a:ext uri="{FF2B5EF4-FFF2-40B4-BE49-F238E27FC236}">
                <a16:creationId xmlns:a16="http://schemas.microsoft.com/office/drawing/2014/main" id="{6D176E25-024D-4488-8296-253B328454BA}"/>
              </a:ext>
            </a:extLst>
          </p:cNvPr>
          <p:cNvSpPr/>
          <p:nvPr/>
        </p:nvSpPr>
        <p:spPr>
          <a:xfrm>
            <a:off x="166256" y="5960948"/>
            <a:ext cx="446814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u="none"/>
            </a:pPr>
            <a:r>
              <a:rPr>
                <a:solidFill>
                  <a:schemeClr val="bg2">
                    <a:lumMod val="50000"/>
                  </a:schemeClr>
                </a:solidFill>
                <a:latin typeface="Verdana"/>
                <a:cs typeface="Verdana"/>
                <a:hlinkClick r:id="rId3"/>
              </a:rPr>
              <a:t>https://arxiv.org/pdf/1604.04199.pdf</a:t>
            </a:r>
          </a:p>
        </p:txBody>
      </p:sp>
      <p:sp>
        <p:nvSpPr>
          <p:cNvPr id="11" name="Shape 50">
            <a:extLst>
              <a:ext uri="{FF2B5EF4-FFF2-40B4-BE49-F238E27FC236}">
                <a16:creationId xmlns:a16="http://schemas.microsoft.com/office/drawing/2014/main" id="{5F7F8966-EE95-41E5-BC22-75308D6906C4}"/>
              </a:ext>
            </a:extLst>
          </p:cNvPr>
          <p:cNvSpPr/>
          <p:nvPr/>
        </p:nvSpPr>
        <p:spPr>
          <a:xfrm>
            <a:off x="4956607" y="1094145"/>
            <a:ext cx="325602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09854" defTabSz="457200">
              <a:lnSpc>
                <a:spcPct val="90000"/>
              </a:lnSpc>
              <a:defRPr sz="2700" b="1">
                <a:solidFill>
                  <a:srgbClr val="006E1F"/>
                </a:solidFill>
                <a:latin typeface="+mn-lt"/>
                <a:ea typeface="+mn-ea"/>
                <a:cs typeface="+mn-cs"/>
                <a:sym typeface="Palatino"/>
              </a:defRPr>
            </a:pPr>
            <a:r>
              <a:rPr sz="2000">
                <a:solidFill>
                  <a:srgbClr val="0070C0"/>
                </a:solidFill>
                <a:latin typeface="Times New Roman"/>
                <a:cs typeface="Times New Roman"/>
              </a:rPr>
              <a:t>7</a:t>
            </a:r>
            <a:r>
              <a:rPr lang="it-IT" sz="2000">
                <a:solidFill>
                  <a:srgbClr val="0070C0"/>
                </a:solidFill>
                <a:latin typeface="Times New Roman"/>
                <a:cs typeface="Times New Roman"/>
              </a:rPr>
              <a:t>5</a:t>
            </a:r>
            <a:r>
              <a:rPr sz="2000">
                <a:solidFill>
                  <a:srgbClr val="0070C0"/>
                </a:solidFill>
                <a:latin typeface="Times New Roman"/>
                <a:cs typeface="Times New Roman"/>
              </a:rPr>
              <a:t> physicists </a:t>
            </a:r>
            <a:r>
              <a:rPr lang="en-US" altLang="ja-JP" sz="2000">
                <a:solidFill>
                  <a:srgbClr val="0070C0"/>
                </a:solidFill>
                <a:latin typeface="Times New Roman"/>
                <a:cs typeface="Times New Roman"/>
              </a:rPr>
              <a:t> / </a:t>
            </a:r>
            <a:r>
              <a:rPr sz="2000">
                <a:solidFill>
                  <a:srgbClr val="0070C0"/>
                </a:solidFill>
                <a:latin typeface="Times New Roman"/>
                <a:cs typeface="Times New Roman"/>
              </a:rPr>
              <a:t>14 </a:t>
            </a:r>
            <a:r>
              <a:rPr lang="en-US" sz="2000">
                <a:solidFill>
                  <a:srgbClr val="0070C0"/>
                </a:solidFill>
                <a:latin typeface="Times New Roman"/>
                <a:cs typeface="Times New Roman"/>
              </a:rPr>
              <a:t>I</a:t>
            </a:r>
            <a:r>
              <a:rPr sz="2000">
                <a:solidFill>
                  <a:srgbClr val="0070C0"/>
                </a:solidFill>
                <a:latin typeface="Times New Roman"/>
                <a:cs typeface="Times New Roman"/>
              </a:rPr>
              <a:t>nstitutes </a:t>
            </a:r>
          </a:p>
        </p:txBody>
      </p:sp>
      <p:sp>
        <p:nvSpPr>
          <p:cNvPr id="12" name="Shape 51">
            <a:extLst>
              <a:ext uri="{FF2B5EF4-FFF2-40B4-BE49-F238E27FC236}">
                <a16:creationId xmlns:a16="http://schemas.microsoft.com/office/drawing/2014/main" id="{112C541B-1461-4264-9D14-105BCC8E31A1}"/>
              </a:ext>
            </a:extLst>
          </p:cNvPr>
          <p:cNvSpPr/>
          <p:nvPr/>
        </p:nvSpPr>
        <p:spPr>
          <a:xfrm>
            <a:off x="187038" y="5209691"/>
            <a:ext cx="248625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u="none"/>
            </a:pPr>
            <a:r>
              <a:rPr u="sng">
                <a:latin typeface="Verdana"/>
                <a:cs typeface="Verdana"/>
                <a:hlinkClick r:id="rId4"/>
              </a:rPr>
              <a:t>news-dm.lngs.infn.it</a:t>
            </a:r>
          </a:p>
        </p:txBody>
      </p:sp>
      <p:pic>
        <p:nvPicPr>
          <p:cNvPr id="13" name="pasted-image.pdf">
            <a:extLst>
              <a:ext uri="{FF2B5EF4-FFF2-40B4-BE49-F238E27FC236}">
                <a16:creationId xmlns:a16="http://schemas.microsoft.com/office/drawing/2014/main" id="{456FE452-2EF0-4F9D-8471-B1E31B973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643" y="5962611"/>
            <a:ext cx="843448" cy="70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>
            <a:extLst>
              <a:ext uri="{FF2B5EF4-FFF2-40B4-BE49-F238E27FC236}">
                <a16:creationId xmlns:a16="http://schemas.microsoft.com/office/drawing/2014/main" id="{272D43BF-88ED-402B-95EE-694CDEFB8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7643" y="2910532"/>
            <a:ext cx="904172" cy="620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>
            <a:extLst>
              <a:ext uri="{FF2B5EF4-FFF2-40B4-BE49-F238E27FC236}">
                <a16:creationId xmlns:a16="http://schemas.microsoft.com/office/drawing/2014/main" id="{DCB50132-46FD-4223-998E-1529619668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643" y="1756563"/>
            <a:ext cx="778542" cy="534294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55">
            <a:extLst>
              <a:ext uri="{FF2B5EF4-FFF2-40B4-BE49-F238E27FC236}">
                <a16:creationId xmlns:a16="http://schemas.microsoft.com/office/drawing/2014/main" id="{7F0F93C1-9884-4D7C-B8E2-E8D901F0A4BF}"/>
              </a:ext>
            </a:extLst>
          </p:cNvPr>
          <p:cNvSpPr/>
          <p:nvPr/>
        </p:nvSpPr>
        <p:spPr>
          <a:xfrm>
            <a:off x="5734460" y="1579203"/>
            <a:ext cx="2478167" cy="1102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09854" algn="l" defTabSz="457200">
              <a:defRPr sz="1600" b="1" u="sng">
                <a:latin typeface="+mn-lt"/>
                <a:ea typeface="+mn-ea"/>
                <a:cs typeface="+mn-cs"/>
                <a:sym typeface="Palatino"/>
              </a:defRPr>
            </a:pPr>
            <a:r>
              <a:rPr>
                <a:latin typeface="Verdana"/>
                <a:cs typeface="Verdana"/>
              </a:rPr>
              <a:t>ITALY</a:t>
            </a:r>
          </a:p>
          <a:p>
            <a:pPr indent="109854" algn="l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>
                <a:latin typeface="Verdana"/>
                <a:cs typeface="Verdana"/>
              </a:rPr>
              <a:t>Univ</a:t>
            </a:r>
            <a:r>
              <a:rPr lang="en-US">
                <a:latin typeface="Verdana"/>
                <a:cs typeface="Verdana"/>
              </a:rPr>
              <a:t>ersity and INFN</a:t>
            </a:r>
            <a:r>
              <a:rPr>
                <a:latin typeface="Verdana"/>
                <a:cs typeface="Verdana"/>
              </a:rPr>
              <a:t> Bari </a:t>
            </a:r>
          </a:p>
          <a:p>
            <a:pPr indent="109854" algn="l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>
                <a:latin typeface="Verdana"/>
                <a:cs typeface="Verdana"/>
              </a:rPr>
              <a:t>LNGS</a:t>
            </a:r>
            <a:r>
              <a:rPr lang="en-US">
                <a:latin typeface="Verdana"/>
                <a:cs typeface="Verdana"/>
              </a:rPr>
              <a:t>, Gran Sasso</a:t>
            </a:r>
            <a:r>
              <a:rPr>
                <a:latin typeface="Verdana"/>
                <a:cs typeface="Verdana"/>
              </a:rPr>
              <a:t> </a:t>
            </a:r>
            <a:endParaRPr lang="en-US">
              <a:latin typeface="Verdana"/>
              <a:cs typeface="Verdana"/>
            </a:endParaRPr>
          </a:p>
          <a:p>
            <a:pPr indent="109854" algn="l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>
                <a:latin typeface="Verdana"/>
                <a:cs typeface="Verdana"/>
              </a:rPr>
              <a:t>Univ</a:t>
            </a:r>
            <a:r>
              <a:rPr lang="en-US">
                <a:latin typeface="Verdana"/>
                <a:cs typeface="Verdana"/>
              </a:rPr>
              <a:t>ersity and INFN</a:t>
            </a:r>
            <a:r>
              <a:rPr>
                <a:latin typeface="Verdana"/>
                <a:cs typeface="Verdana"/>
              </a:rPr>
              <a:t> Napoli</a:t>
            </a:r>
          </a:p>
          <a:p>
            <a:pPr indent="109854" algn="l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>
                <a:latin typeface="Verdana"/>
                <a:cs typeface="Verdana"/>
              </a:rPr>
              <a:t>INFN Roma</a:t>
            </a:r>
          </a:p>
        </p:txBody>
      </p:sp>
      <p:sp>
        <p:nvSpPr>
          <p:cNvPr id="17" name="Shape 56">
            <a:extLst>
              <a:ext uri="{FF2B5EF4-FFF2-40B4-BE49-F238E27FC236}">
                <a16:creationId xmlns:a16="http://schemas.microsoft.com/office/drawing/2014/main" id="{FEBE1653-999D-4430-A661-0D95A5ED3152}"/>
              </a:ext>
            </a:extLst>
          </p:cNvPr>
          <p:cNvSpPr/>
          <p:nvPr/>
        </p:nvSpPr>
        <p:spPr>
          <a:xfrm>
            <a:off x="5734460" y="2913272"/>
            <a:ext cx="1937020" cy="491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09854" algn="l" defTabSz="457200">
              <a:defRPr sz="1600" b="1" u="sng">
                <a:latin typeface="+mn-lt"/>
                <a:ea typeface="+mn-ea"/>
                <a:cs typeface="+mn-cs"/>
                <a:sym typeface="Palatino"/>
              </a:defRPr>
            </a:pPr>
            <a:r>
              <a:rPr>
                <a:latin typeface="Verdana"/>
                <a:cs typeface="Verdana"/>
              </a:rPr>
              <a:t>JAPAN</a:t>
            </a:r>
          </a:p>
          <a:p>
            <a:pPr indent="109854" algn="l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>
                <a:latin typeface="Verdana"/>
                <a:cs typeface="Verdana"/>
              </a:rPr>
              <a:t>Chiba, Nagoya</a:t>
            </a:r>
            <a:r>
              <a:rPr lang="it-IT">
                <a:latin typeface="Verdana"/>
                <a:cs typeface="Verdana"/>
              </a:rPr>
              <a:t>, </a:t>
            </a:r>
            <a:r>
              <a:rPr lang="it-IT" err="1">
                <a:latin typeface="Verdana"/>
                <a:cs typeface="Verdana"/>
              </a:rPr>
              <a:t>Toho</a:t>
            </a:r>
            <a:endParaRPr>
              <a:latin typeface="Verdana"/>
              <a:cs typeface="Verdana"/>
            </a:endParaRPr>
          </a:p>
        </p:txBody>
      </p:sp>
      <p:pic>
        <p:nvPicPr>
          <p:cNvPr id="18" name="pasted-image.pdf">
            <a:extLst>
              <a:ext uri="{FF2B5EF4-FFF2-40B4-BE49-F238E27FC236}">
                <a16:creationId xmlns:a16="http://schemas.microsoft.com/office/drawing/2014/main" id="{A0FC8CAB-3E86-422D-B4F0-E63967DF4B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7643" y="3781318"/>
            <a:ext cx="879832" cy="74036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59">
            <a:extLst>
              <a:ext uri="{FF2B5EF4-FFF2-40B4-BE49-F238E27FC236}">
                <a16:creationId xmlns:a16="http://schemas.microsoft.com/office/drawing/2014/main" id="{D036B687-787A-4BA4-A1C1-8D5FCDBCF8D5}"/>
              </a:ext>
            </a:extLst>
          </p:cNvPr>
          <p:cNvSpPr/>
          <p:nvPr/>
        </p:nvSpPr>
        <p:spPr>
          <a:xfrm>
            <a:off x="5734460" y="6006053"/>
            <a:ext cx="1219912" cy="491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09854" algn="l" defTabSz="457200">
              <a:defRPr sz="1600" b="1" u="sng">
                <a:latin typeface="+mn-lt"/>
                <a:ea typeface="+mn-ea"/>
                <a:cs typeface="+mn-cs"/>
                <a:sym typeface="Palatino"/>
              </a:defRPr>
            </a:pPr>
            <a:r>
              <a:rPr>
                <a:latin typeface="Verdana"/>
                <a:cs typeface="Verdana"/>
              </a:rPr>
              <a:t>TURKEY</a:t>
            </a:r>
          </a:p>
          <a:p>
            <a:pPr indent="109854" algn="l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>
                <a:latin typeface="Verdana"/>
                <a:cs typeface="Verdana"/>
              </a:rPr>
              <a:t>METU Ankara</a:t>
            </a:r>
          </a:p>
        </p:txBody>
      </p:sp>
      <p:sp>
        <p:nvSpPr>
          <p:cNvPr id="20" name="Shape 60">
            <a:extLst>
              <a:ext uri="{FF2B5EF4-FFF2-40B4-BE49-F238E27FC236}">
                <a16:creationId xmlns:a16="http://schemas.microsoft.com/office/drawing/2014/main" id="{E1BDFF05-ACEB-4D6D-9916-C966F2CF2E53}"/>
              </a:ext>
            </a:extLst>
          </p:cNvPr>
          <p:cNvSpPr/>
          <p:nvPr/>
        </p:nvSpPr>
        <p:spPr>
          <a:xfrm>
            <a:off x="5734460" y="5134114"/>
            <a:ext cx="2092945" cy="491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09854" algn="l" defTabSz="457200">
              <a:defRPr sz="1600" b="1" u="sng">
                <a:latin typeface="+mn-lt"/>
                <a:ea typeface="+mn-ea"/>
                <a:cs typeface="+mn-cs"/>
                <a:sym typeface="Palatino"/>
              </a:defRPr>
            </a:pPr>
            <a:r>
              <a:rPr>
                <a:latin typeface="Verdana"/>
                <a:cs typeface="Verdana"/>
              </a:rPr>
              <a:t>SOUTH KOREA</a:t>
            </a:r>
          </a:p>
          <a:p>
            <a:pPr indent="109854" algn="l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>
                <a:latin typeface="Verdana"/>
                <a:cs typeface="Verdana"/>
              </a:rPr>
              <a:t>Gyeongsang</a:t>
            </a:r>
            <a:r>
              <a:rPr lang="en-US">
                <a:latin typeface="Verdana"/>
                <a:cs typeface="Verdana"/>
              </a:rPr>
              <a:t> University</a:t>
            </a:r>
            <a:endParaRPr>
              <a:latin typeface="Verdana"/>
              <a:cs typeface="Verdana"/>
            </a:endParaRPr>
          </a:p>
        </p:txBody>
      </p:sp>
      <p:pic>
        <p:nvPicPr>
          <p:cNvPr id="21" name="pasted-image.png">
            <a:extLst>
              <a:ext uri="{FF2B5EF4-FFF2-40B4-BE49-F238E27FC236}">
                <a16:creationId xmlns:a16="http://schemas.microsoft.com/office/drawing/2014/main" id="{524FAACB-BD2A-4CC4-A054-ED4245E3FC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7643" y="5078847"/>
            <a:ext cx="843448" cy="68821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2" name="Shape 58">
            <a:extLst>
              <a:ext uri="{FF2B5EF4-FFF2-40B4-BE49-F238E27FC236}">
                <a16:creationId xmlns:a16="http://schemas.microsoft.com/office/drawing/2014/main" id="{D82CB334-F96E-48F2-B0DE-57D1B837C06E}"/>
              </a:ext>
            </a:extLst>
          </p:cNvPr>
          <p:cNvSpPr/>
          <p:nvPr/>
        </p:nvSpPr>
        <p:spPr>
          <a:xfrm>
            <a:off x="5734460" y="3617426"/>
            <a:ext cx="2755815" cy="1305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09854" algn="l" defTabSz="457200">
              <a:defRPr sz="1600" b="1" u="sng">
                <a:latin typeface="+mn-lt"/>
                <a:ea typeface="+mn-ea"/>
                <a:cs typeface="+mn-cs"/>
                <a:sym typeface="Palatino"/>
              </a:defRPr>
            </a:pPr>
            <a:r>
              <a:rPr>
                <a:latin typeface="Verdana"/>
                <a:cs typeface="Verdana"/>
              </a:rPr>
              <a:t>RUSSIA</a:t>
            </a:r>
          </a:p>
          <a:p>
            <a:pPr indent="109854" algn="l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>
                <a:latin typeface="Verdana"/>
                <a:cs typeface="Verdana"/>
              </a:rPr>
              <a:t>LPI	RAS Moscow </a:t>
            </a:r>
            <a:endParaRPr lang="en-US">
              <a:latin typeface="Verdana"/>
              <a:cs typeface="Verdana"/>
            </a:endParaRPr>
          </a:p>
          <a:p>
            <a:pPr indent="109854" algn="l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>
                <a:latin typeface="Verdana"/>
                <a:cs typeface="Verdana"/>
              </a:rPr>
              <a:t>JINR Dubna</a:t>
            </a:r>
          </a:p>
          <a:p>
            <a:pPr indent="109854" algn="l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>
                <a:latin typeface="Verdana"/>
                <a:cs typeface="Verdana"/>
              </a:rPr>
              <a:t>SINP MSU Moscow </a:t>
            </a:r>
            <a:endParaRPr lang="en-US">
              <a:latin typeface="Verdana"/>
              <a:cs typeface="Verdana"/>
            </a:endParaRPr>
          </a:p>
          <a:p>
            <a:pPr indent="109854" algn="l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>
                <a:latin typeface="Verdana"/>
                <a:cs typeface="Verdana"/>
              </a:rPr>
              <a:t>INR Moscow</a:t>
            </a:r>
          </a:p>
          <a:p>
            <a:pPr indent="109854" algn="l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>
                <a:latin typeface="Verdana"/>
                <a:cs typeface="Verdana"/>
              </a:rPr>
              <a:t>Yandex School of Data Analysis</a:t>
            </a:r>
          </a:p>
        </p:txBody>
      </p:sp>
      <p:sp>
        <p:nvSpPr>
          <p:cNvPr id="23" name="Rettangolo 2">
            <a:extLst>
              <a:ext uri="{FF2B5EF4-FFF2-40B4-BE49-F238E27FC236}">
                <a16:creationId xmlns:a16="http://schemas.microsoft.com/office/drawing/2014/main" id="{E638DE2F-6626-48C6-8F2F-F97E04FA1AAC}"/>
              </a:ext>
            </a:extLst>
          </p:cNvPr>
          <p:cNvSpPr/>
          <p:nvPr/>
        </p:nvSpPr>
        <p:spPr>
          <a:xfrm>
            <a:off x="83128" y="4985259"/>
            <a:ext cx="1401666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Verdana"/>
                <a:cs typeface="Verdana"/>
              </a:rPr>
              <a:t>Website: </a:t>
            </a:r>
            <a:endParaRPr lang="it-IT" sz="2000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6497A1B1-3A89-4952-ADA9-BEFD53D43655}"/>
              </a:ext>
            </a:extLst>
          </p:cNvPr>
          <p:cNvSpPr/>
          <p:nvPr/>
        </p:nvSpPr>
        <p:spPr>
          <a:xfrm>
            <a:off x="83128" y="5726125"/>
            <a:ext cx="2233304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Verdana"/>
                <a:cs typeface="Verdana"/>
              </a:rPr>
              <a:t>Letter of intent: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891131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How to produce nuclear emulsion film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/>
        </p:nvSpPr>
        <p:spPr>
          <a:xfrm>
            <a:off x="964808" y="4456810"/>
            <a:ext cx="1762021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sz="1600" b="1" dirty="0"/>
              <a:t>crystal formation</a:t>
            </a:r>
            <a:endParaRPr lang="ja-JP" altLang="en-US" sz="1600" b="1" dirty="0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5BABE699-AD75-47C3-8D46-7AB5DA6F557C}"/>
              </a:ext>
            </a:extLst>
          </p:cNvPr>
          <p:cNvGrpSpPr/>
          <p:nvPr/>
        </p:nvGrpSpPr>
        <p:grpSpPr>
          <a:xfrm>
            <a:off x="635954" y="1619359"/>
            <a:ext cx="2635533" cy="2673794"/>
            <a:chOff x="635954" y="1619359"/>
            <a:chExt cx="2635533" cy="2673794"/>
          </a:xfrm>
        </p:grpSpPr>
        <p:sp>
          <p:nvSpPr>
            <p:cNvPr id="9" name="四角形: 上の 2 つの角を丸める 8"/>
            <p:cNvSpPr/>
            <p:nvPr/>
          </p:nvSpPr>
          <p:spPr>
            <a:xfrm rot="10800000">
              <a:off x="946460" y="2265076"/>
              <a:ext cx="1798721" cy="1979221"/>
            </a:xfrm>
            <a:prstGeom prst="round2Same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/>
            </a:p>
          </p:txBody>
        </p:sp>
        <p:sp>
          <p:nvSpPr>
            <p:cNvPr id="10" name="四角形: 上の 2 つの角を丸める 9"/>
            <p:cNvSpPr/>
            <p:nvPr/>
          </p:nvSpPr>
          <p:spPr>
            <a:xfrm rot="10800000">
              <a:off x="946459" y="2899244"/>
              <a:ext cx="1798721" cy="1345053"/>
            </a:xfrm>
            <a:prstGeom prst="round2SameRect">
              <a:avLst/>
            </a:prstGeom>
            <a:pattFill prst="pct30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矢印: 折線 10"/>
            <p:cNvSpPr/>
            <p:nvPr/>
          </p:nvSpPr>
          <p:spPr>
            <a:xfrm rot="5400000">
              <a:off x="406632" y="2472442"/>
              <a:ext cx="1669481" cy="589829"/>
            </a:xfrm>
            <a:prstGeom prst="bentArrow">
              <a:avLst>
                <a:gd name="adj1" fmla="val 18980"/>
                <a:gd name="adj2" fmla="val 26796"/>
                <a:gd name="adj3" fmla="val 41535"/>
                <a:gd name="adj4" fmla="val 3577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" name="矢印: 折線 14"/>
            <p:cNvSpPr/>
            <p:nvPr/>
          </p:nvSpPr>
          <p:spPr>
            <a:xfrm rot="16200000" flipH="1">
              <a:off x="1615525" y="2472442"/>
              <a:ext cx="1669481" cy="589829"/>
            </a:xfrm>
            <a:prstGeom prst="bentArrow">
              <a:avLst>
                <a:gd name="adj1" fmla="val 18980"/>
                <a:gd name="adj2" fmla="val 26796"/>
                <a:gd name="adj3" fmla="val 41535"/>
                <a:gd name="adj4" fmla="val 3577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6" name="グループ化 15"/>
            <p:cNvGrpSpPr/>
            <p:nvPr/>
          </p:nvGrpSpPr>
          <p:grpSpPr>
            <a:xfrm>
              <a:off x="1360612" y="3598555"/>
              <a:ext cx="1021885" cy="265920"/>
              <a:chOff x="3564466" y="2354539"/>
              <a:chExt cx="1279810" cy="372533"/>
            </a:xfrm>
          </p:grpSpPr>
          <p:sp>
            <p:nvSpPr>
              <p:cNvPr id="63" name="矢印: 右カーブ 62"/>
              <p:cNvSpPr/>
              <p:nvPr/>
            </p:nvSpPr>
            <p:spPr>
              <a:xfrm>
                <a:off x="3564466" y="2388406"/>
                <a:ext cx="592666" cy="338666"/>
              </a:xfrm>
              <a:prstGeom prst="curvedRightArrow">
                <a:avLst>
                  <a:gd name="adj1" fmla="val 19974"/>
                  <a:gd name="adj2" fmla="val 47493"/>
                  <a:gd name="adj3" fmla="val 62500"/>
                </a:avLst>
              </a:prstGeom>
              <a:solidFill>
                <a:schemeClr val="tx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矢印: 右カーブ 63"/>
              <p:cNvSpPr/>
              <p:nvPr/>
            </p:nvSpPr>
            <p:spPr>
              <a:xfrm rot="10800000">
                <a:off x="4251610" y="2354539"/>
                <a:ext cx="592666" cy="338666"/>
              </a:xfrm>
              <a:prstGeom prst="curvedRightArrow">
                <a:avLst>
                  <a:gd name="adj1" fmla="val 19974"/>
                  <a:gd name="adj2" fmla="val 47493"/>
                  <a:gd name="adj3" fmla="val 62500"/>
                </a:avLst>
              </a:prstGeom>
              <a:solidFill>
                <a:schemeClr val="tx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正方形/長方形 16"/>
            <p:cNvSpPr/>
            <p:nvPr/>
          </p:nvSpPr>
          <p:spPr>
            <a:xfrm rot="16200000">
              <a:off x="-22751" y="3326670"/>
              <a:ext cx="162518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>
                  <a:solidFill>
                    <a:srgbClr val="333333"/>
                  </a:solidFill>
                  <a:latin typeface="Arial" panose="020B0604020202020204" pitchFamily="34" charset="0"/>
                </a:rPr>
                <a:t>REACTION TANK</a:t>
              </a:r>
              <a:endParaRPr lang="ja-JP" altLang="en-US" sz="1400" dirty="0"/>
            </a:p>
          </p:txBody>
        </p:sp>
        <p:sp>
          <p:nvSpPr>
            <p:cNvPr id="18" name="楕円 17"/>
            <p:cNvSpPr/>
            <p:nvPr/>
          </p:nvSpPr>
          <p:spPr>
            <a:xfrm>
              <a:off x="2500329" y="3127553"/>
              <a:ext cx="155158" cy="13675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楕円 18"/>
            <p:cNvSpPr/>
            <p:nvPr/>
          </p:nvSpPr>
          <p:spPr>
            <a:xfrm>
              <a:off x="1939156" y="3148305"/>
              <a:ext cx="155158" cy="13675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0" name="楕円 19"/>
            <p:cNvSpPr/>
            <p:nvPr/>
          </p:nvSpPr>
          <p:spPr>
            <a:xfrm>
              <a:off x="1793001" y="3965417"/>
              <a:ext cx="155158" cy="13675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1" name="楕円 20"/>
            <p:cNvSpPr/>
            <p:nvPr/>
          </p:nvSpPr>
          <p:spPr>
            <a:xfrm>
              <a:off x="1043862" y="3654334"/>
              <a:ext cx="155158" cy="13675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楕円 21"/>
            <p:cNvSpPr/>
            <p:nvPr/>
          </p:nvSpPr>
          <p:spPr>
            <a:xfrm>
              <a:off x="2483840" y="3663959"/>
              <a:ext cx="155158" cy="13675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2542057" y="3373701"/>
              <a:ext cx="72943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ja-JP" sz="1400" b="1" dirty="0"/>
                <a:t>   AgBr</a:t>
              </a:r>
              <a:endParaRPr kumimoji="1" lang="ja-JP" altLang="en-US" sz="1400" b="1" dirty="0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1414692" y="2902781"/>
              <a:ext cx="5533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ja-JP" sz="1400" b="1" dirty="0"/>
                <a:t>NO</a:t>
              </a:r>
              <a:r>
                <a:rPr kumimoji="1" lang="en-US" altLang="ja-JP" sz="1400" b="1" baseline="-25000" dirty="0"/>
                <a:t>3</a:t>
              </a:r>
              <a:r>
                <a:rPr kumimoji="1" lang="en-US" altLang="ja-JP" sz="1400" b="1" baseline="30000" dirty="0"/>
                <a:t>-</a:t>
              </a:r>
              <a:endParaRPr kumimoji="1" lang="ja-JP" altLang="en-US" sz="1400" b="1" baseline="30000" dirty="0"/>
            </a:p>
          </p:txBody>
        </p:sp>
        <p:cxnSp>
          <p:nvCxnSpPr>
            <p:cNvPr id="26" name="直線コネクタ 25"/>
            <p:cNvCxnSpPr>
              <a:cxnSpLocks/>
              <a:endCxn id="18" idx="5"/>
            </p:cNvCxnSpPr>
            <p:nvPr/>
          </p:nvCxnSpPr>
          <p:spPr>
            <a:xfrm flipH="1" flipV="1">
              <a:off x="2632765" y="3244284"/>
              <a:ext cx="413771" cy="2002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正方形/長方形 26"/>
            <p:cNvSpPr/>
            <p:nvPr/>
          </p:nvSpPr>
          <p:spPr>
            <a:xfrm>
              <a:off x="1583521" y="3263244"/>
              <a:ext cx="4732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ja-JP" sz="1400" b="1" dirty="0"/>
                <a:t>Na</a:t>
              </a:r>
              <a:r>
                <a:rPr kumimoji="1" lang="en-US" altLang="ja-JP" sz="1400" b="1" baseline="30000" dirty="0"/>
                <a:t>+</a:t>
              </a:r>
              <a:endParaRPr kumimoji="1" lang="ja-JP" altLang="en-US" sz="1400" b="1" baseline="30000" dirty="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954583" y="3903499"/>
              <a:ext cx="7024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ja-JP" sz="1400" b="1" dirty="0"/>
                <a:t>gelatin</a:t>
              </a:r>
              <a:endParaRPr kumimoji="1" lang="ja-JP" altLang="en-US" sz="1400" b="1" baseline="30000" dirty="0"/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754994" y="1621167"/>
              <a:ext cx="7328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AgNO</a:t>
              </a:r>
              <a:r>
                <a:rPr lang="en-US" altLang="ja-JP" sz="1400" b="1" baseline="-25000" dirty="0"/>
                <a:t>3</a:t>
              </a:r>
              <a:endParaRPr kumimoji="1" lang="ja-JP" altLang="en-US" sz="1400" b="1" baseline="-25000" dirty="0"/>
            </a:p>
          </p:txBody>
        </p:sp>
        <p:sp>
          <p:nvSpPr>
            <p:cNvPr id="77" name="正方形/長方形 76"/>
            <p:cNvSpPr/>
            <p:nvPr/>
          </p:nvSpPr>
          <p:spPr>
            <a:xfrm>
              <a:off x="2284202" y="1619359"/>
              <a:ext cx="60465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ja-JP" sz="1400" b="1" dirty="0"/>
                <a:t>NaBr</a:t>
              </a:r>
              <a:endParaRPr kumimoji="1" lang="ja-JP" altLang="en-US" sz="1400" b="1" dirty="0"/>
            </a:p>
          </p:txBody>
        </p:sp>
      </p:grpSp>
      <p:sp>
        <p:nvSpPr>
          <p:cNvPr id="52" name="正方形/長方形 51"/>
          <p:cNvSpPr/>
          <p:nvPr/>
        </p:nvSpPr>
        <p:spPr>
          <a:xfrm>
            <a:off x="121102" y="5007878"/>
            <a:ext cx="5209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/>
              <a:t>AgNO</a:t>
            </a:r>
            <a:r>
              <a:rPr lang="ja-JP" altLang="en-US" sz="2400" baseline="-25000" dirty="0"/>
              <a:t>3</a:t>
            </a:r>
            <a:r>
              <a:rPr lang="ja-JP" altLang="en-US" sz="2400" dirty="0"/>
              <a:t> + </a:t>
            </a:r>
            <a:r>
              <a:rPr lang="en-US" altLang="ja-JP" sz="2400" dirty="0"/>
              <a:t>NaBr</a:t>
            </a:r>
            <a:r>
              <a:rPr lang="ja-JP" altLang="en-US" sz="2400" dirty="0"/>
              <a:t> → Ag</a:t>
            </a:r>
            <a:r>
              <a:rPr lang="en-US" altLang="ja-JP" sz="2400" dirty="0"/>
              <a:t>Br</a:t>
            </a:r>
            <a:r>
              <a:rPr lang="ja-JP" altLang="en-US" sz="2400" dirty="0"/>
              <a:t> ↓ + </a:t>
            </a:r>
            <a:r>
              <a:rPr lang="en-US" altLang="ja-JP" sz="2400" dirty="0"/>
              <a:t>Na</a:t>
            </a:r>
            <a:r>
              <a:rPr lang="en-US" altLang="ja-JP" sz="2400" baseline="30000" dirty="0"/>
              <a:t>+</a:t>
            </a:r>
            <a:r>
              <a:rPr lang="en-US" altLang="ja-JP" sz="2400" dirty="0"/>
              <a:t> + </a:t>
            </a:r>
            <a:r>
              <a:rPr lang="ja-JP" altLang="en-US" sz="2400" dirty="0"/>
              <a:t>NO</a:t>
            </a:r>
            <a:r>
              <a:rPr lang="ja-JP" altLang="en-US" sz="2400" baseline="-25000" dirty="0"/>
              <a:t>3</a:t>
            </a:r>
            <a:r>
              <a:rPr lang="en-US" altLang="ja-JP" sz="2400" baseline="30000" dirty="0"/>
              <a:t>-</a:t>
            </a:r>
            <a:endParaRPr lang="en-US" altLang="ja-JP" sz="2400" baseline="-25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E4F3-D82F-412D-91D6-011133E53899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  <p:pic>
        <p:nvPicPr>
          <p:cNvPr id="5" name="図 4" descr="人, 室内, 壁, 男性 が含まれている画像&#10;&#10;自動的に生成された説明">
            <a:extLst>
              <a:ext uri="{FF2B5EF4-FFF2-40B4-BE49-F238E27FC236}">
                <a16:creationId xmlns:a16="http://schemas.microsoft.com/office/drawing/2014/main" id="{86AEA6E0-40BF-4BB3-92C4-4268C6056F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9603" y="1535865"/>
            <a:ext cx="2972907" cy="3224880"/>
          </a:xfrm>
          <a:prstGeom prst="rect">
            <a:avLst/>
          </a:prstGeom>
        </p:spPr>
      </p:pic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14FF3A86-5CBB-4793-8FC4-ED8235448EAA}"/>
              </a:ext>
            </a:extLst>
          </p:cNvPr>
          <p:cNvSpPr/>
          <p:nvPr/>
        </p:nvSpPr>
        <p:spPr>
          <a:xfrm>
            <a:off x="4939624" y="4132334"/>
            <a:ext cx="22685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dirty="0"/>
              <a:t>Liquid gel is produced</a:t>
            </a:r>
            <a:endParaRPr lang="ja-JP" altLang="en-US" dirty="0"/>
          </a:p>
        </p:txBody>
      </p: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CA4365D6-B190-4CAF-9918-EEF8B25412C8}"/>
              </a:ext>
            </a:extLst>
          </p:cNvPr>
          <p:cNvGrpSpPr/>
          <p:nvPr/>
        </p:nvGrpSpPr>
        <p:grpSpPr>
          <a:xfrm>
            <a:off x="6360963" y="4830471"/>
            <a:ext cx="2048959" cy="501445"/>
            <a:chOff x="6803414" y="4360117"/>
            <a:chExt cx="2048959" cy="501445"/>
          </a:xfrm>
        </p:grpSpPr>
        <p:sp>
          <p:nvSpPr>
            <p:cNvPr id="73" name="矢印: 下 72">
              <a:extLst>
                <a:ext uri="{FF2B5EF4-FFF2-40B4-BE49-F238E27FC236}">
                  <a16:creationId xmlns:a16="http://schemas.microsoft.com/office/drawing/2014/main" id="{226DA52E-1236-4ACB-87DF-1B8F485B6C93}"/>
                </a:ext>
              </a:extLst>
            </p:cNvPr>
            <p:cNvSpPr/>
            <p:nvPr/>
          </p:nvSpPr>
          <p:spPr>
            <a:xfrm>
              <a:off x="7427824" y="4360117"/>
              <a:ext cx="607633" cy="501445"/>
            </a:xfrm>
            <a:prstGeom prst="down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4A2C8BFA-9806-43DE-BD34-3E7EE3CA153B}"/>
                </a:ext>
              </a:extLst>
            </p:cNvPr>
            <p:cNvSpPr/>
            <p:nvPr/>
          </p:nvSpPr>
          <p:spPr>
            <a:xfrm>
              <a:off x="6803414" y="4360117"/>
              <a:ext cx="20489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/>
                <a:t>Frost the liquid by freezer</a:t>
              </a:r>
              <a:endParaRPr lang="ja-JP" altLang="en-US" sz="1400" dirty="0"/>
            </a:p>
          </p:txBody>
        </p:sp>
      </p:grpSp>
      <p:pic>
        <p:nvPicPr>
          <p:cNvPr id="78" name="図 77" descr="室内, テーブル, 座っている, 床 が含まれている画像&#10;&#10;自動的に生成された説明">
            <a:extLst>
              <a:ext uri="{FF2B5EF4-FFF2-40B4-BE49-F238E27FC236}">
                <a16:creationId xmlns:a16="http://schemas.microsoft.com/office/drawing/2014/main" id="{884E1A5A-AA76-4800-A2D1-F291BE0516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0848" y="5295115"/>
            <a:ext cx="3073084" cy="1482294"/>
          </a:xfrm>
          <a:prstGeom prst="rect">
            <a:avLst/>
          </a:prstGeom>
        </p:spPr>
      </p:pic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A102B154-1470-4F04-86FE-5240A1E6987F}"/>
              </a:ext>
            </a:extLst>
          </p:cNvPr>
          <p:cNvGrpSpPr>
            <a:grpSpLocks noChangeAspect="1"/>
          </p:cNvGrpSpPr>
          <p:nvPr/>
        </p:nvGrpSpPr>
        <p:grpSpPr>
          <a:xfrm>
            <a:off x="3414607" y="1565723"/>
            <a:ext cx="1944216" cy="1701189"/>
            <a:chOff x="4788024" y="1628800"/>
            <a:chExt cx="2880320" cy="2520280"/>
          </a:xfrm>
        </p:grpSpPr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6C5B86A7-6087-4A71-82C4-E05BB6DE95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8024" y="1628800"/>
              <a:ext cx="2880320" cy="2520280"/>
            </a:xfrm>
            <a:prstGeom prst="rect">
              <a:avLst/>
            </a:prstGeom>
            <a:solidFill>
              <a:srgbClr val="2DE6FF">
                <a:alpha val="4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97" name="グループ化 96">
              <a:extLst>
                <a:ext uri="{FF2B5EF4-FFF2-40B4-BE49-F238E27FC236}">
                  <a16:creationId xmlns:a16="http://schemas.microsoft.com/office/drawing/2014/main" id="{DB6D3AEB-6DF8-4B1A-B604-90E8180CC186}"/>
                </a:ext>
              </a:extLst>
            </p:cNvPr>
            <p:cNvGrpSpPr/>
            <p:nvPr/>
          </p:nvGrpSpPr>
          <p:grpSpPr>
            <a:xfrm>
              <a:off x="6876256" y="3140968"/>
              <a:ext cx="576064" cy="648072"/>
              <a:chOff x="7092280" y="3501008"/>
              <a:chExt cx="576064" cy="648072"/>
            </a:xfrm>
          </p:grpSpPr>
          <p:sp>
            <p:nvSpPr>
              <p:cNvPr id="125" name="円/楕円 16">
                <a:extLst>
                  <a:ext uri="{FF2B5EF4-FFF2-40B4-BE49-F238E27FC236}">
                    <a16:creationId xmlns:a16="http://schemas.microsoft.com/office/drawing/2014/main" id="{A900F2E2-E244-4D61-9245-02B9109DF4F9}"/>
                  </a:ext>
                </a:extLst>
              </p:cNvPr>
              <p:cNvSpPr/>
              <p:nvPr/>
            </p:nvSpPr>
            <p:spPr>
              <a:xfrm>
                <a:off x="7236296" y="3645024"/>
                <a:ext cx="432048" cy="432000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6" name="曲線コネクタ 23">
                <a:extLst>
                  <a:ext uri="{FF2B5EF4-FFF2-40B4-BE49-F238E27FC236}">
                    <a16:creationId xmlns:a16="http://schemas.microsoft.com/office/drawing/2014/main" id="{82820065-A22F-468C-9A77-68361E2948B8}"/>
                  </a:ext>
                </a:extLst>
              </p:cNvPr>
              <p:cNvCxnSpPr/>
              <p:nvPr/>
            </p:nvCxnSpPr>
            <p:spPr>
              <a:xfrm rot="16200000" flipH="1">
                <a:off x="7164288" y="3645024"/>
                <a:ext cx="648072" cy="360040"/>
              </a:xfrm>
              <a:prstGeom prst="curvedConnector3">
                <a:avLst>
                  <a:gd name="adj1" fmla="val 40434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曲線コネクタ 25">
                <a:extLst>
                  <a:ext uri="{FF2B5EF4-FFF2-40B4-BE49-F238E27FC236}">
                    <a16:creationId xmlns:a16="http://schemas.microsoft.com/office/drawing/2014/main" id="{F1A79360-17E7-4618-9BAD-89A42EB1F74A}"/>
                  </a:ext>
                </a:extLst>
              </p:cNvPr>
              <p:cNvCxnSpPr/>
              <p:nvPr/>
            </p:nvCxnSpPr>
            <p:spPr>
              <a:xfrm>
                <a:off x="7092280" y="3789040"/>
                <a:ext cx="576063" cy="12700"/>
              </a:xfrm>
              <a:prstGeom prst="curvedConnector5">
                <a:avLst>
                  <a:gd name="adj1" fmla="val 46578"/>
                  <a:gd name="adj2" fmla="val 1263504"/>
                  <a:gd name="adj3" fmla="val 118160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曲線コネクタ 28">
                <a:extLst>
                  <a:ext uri="{FF2B5EF4-FFF2-40B4-BE49-F238E27FC236}">
                    <a16:creationId xmlns:a16="http://schemas.microsoft.com/office/drawing/2014/main" id="{06B4B4BF-DCC2-4FB8-8FC0-ECEB8DF9F975}"/>
                  </a:ext>
                </a:extLst>
              </p:cNvPr>
              <p:cNvCxnSpPr>
                <a:endCxn id="125" idx="7"/>
              </p:cNvCxnSpPr>
              <p:nvPr/>
            </p:nvCxnSpPr>
            <p:spPr>
              <a:xfrm rot="5400000" flipH="1" flipV="1">
                <a:off x="7236293" y="3708293"/>
                <a:ext cx="368783" cy="368776"/>
              </a:xfrm>
              <a:prstGeom prst="curvedConnector5">
                <a:avLst>
                  <a:gd name="adj1" fmla="val 7"/>
                  <a:gd name="adj2" fmla="val 74080"/>
                  <a:gd name="adj3" fmla="val 161988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グループ化 97">
              <a:extLst>
                <a:ext uri="{FF2B5EF4-FFF2-40B4-BE49-F238E27FC236}">
                  <a16:creationId xmlns:a16="http://schemas.microsoft.com/office/drawing/2014/main" id="{84ABAE99-A4FD-4961-ACBD-4DB526511453}"/>
                </a:ext>
              </a:extLst>
            </p:cNvPr>
            <p:cNvGrpSpPr/>
            <p:nvPr/>
          </p:nvGrpSpPr>
          <p:grpSpPr>
            <a:xfrm rot="1842134">
              <a:off x="4985105" y="2810563"/>
              <a:ext cx="576064" cy="648072"/>
              <a:chOff x="7092280" y="3501008"/>
              <a:chExt cx="576064" cy="648072"/>
            </a:xfrm>
          </p:grpSpPr>
          <p:sp>
            <p:nvSpPr>
              <p:cNvPr id="121" name="円/楕円 70">
                <a:extLst>
                  <a:ext uri="{FF2B5EF4-FFF2-40B4-BE49-F238E27FC236}">
                    <a16:creationId xmlns:a16="http://schemas.microsoft.com/office/drawing/2014/main" id="{75671DE5-C9D5-488C-B91B-B5FEF314BAF3}"/>
                  </a:ext>
                </a:extLst>
              </p:cNvPr>
              <p:cNvSpPr/>
              <p:nvPr/>
            </p:nvSpPr>
            <p:spPr>
              <a:xfrm>
                <a:off x="7236296" y="3645024"/>
                <a:ext cx="432048" cy="432000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2" name="曲線コネクタ 71">
                <a:extLst>
                  <a:ext uri="{FF2B5EF4-FFF2-40B4-BE49-F238E27FC236}">
                    <a16:creationId xmlns:a16="http://schemas.microsoft.com/office/drawing/2014/main" id="{4C0480FD-52CE-4D70-A877-03F107109386}"/>
                  </a:ext>
                </a:extLst>
              </p:cNvPr>
              <p:cNvCxnSpPr/>
              <p:nvPr/>
            </p:nvCxnSpPr>
            <p:spPr>
              <a:xfrm rot="16200000" flipH="1">
                <a:off x="7164288" y="3645024"/>
                <a:ext cx="648072" cy="360040"/>
              </a:xfrm>
              <a:prstGeom prst="curvedConnector3">
                <a:avLst>
                  <a:gd name="adj1" fmla="val 40434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曲線コネクタ 25">
                <a:extLst>
                  <a:ext uri="{FF2B5EF4-FFF2-40B4-BE49-F238E27FC236}">
                    <a16:creationId xmlns:a16="http://schemas.microsoft.com/office/drawing/2014/main" id="{163FE3BC-09A2-4C33-BC98-DCEA483B63CC}"/>
                  </a:ext>
                </a:extLst>
              </p:cNvPr>
              <p:cNvCxnSpPr/>
              <p:nvPr/>
            </p:nvCxnSpPr>
            <p:spPr>
              <a:xfrm>
                <a:off x="7092280" y="3789040"/>
                <a:ext cx="576063" cy="12700"/>
              </a:xfrm>
              <a:prstGeom prst="curvedConnector5">
                <a:avLst>
                  <a:gd name="adj1" fmla="val 46578"/>
                  <a:gd name="adj2" fmla="val 1263504"/>
                  <a:gd name="adj3" fmla="val 118160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曲線コネクタ 28">
                <a:extLst>
                  <a:ext uri="{FF2B5EF4-FFF2-40B4-BE49-F238E27FC236}">
                    <a16:creationId xmlns:a16="http://schemas.microsoft.com/office/drawing/2014/main" id="{2F979035-F747-4D4C-B129-8F13FA304C15}"/>
                  </a:ext>
                </a:extLst>
              </p:cNvPr>
              <p:cNvCxnSpPr>
                <a:endCxn id="121" idx="7"/>
              </p:cNvCxnSpPr>
              <p:nvPr/>
            </p:nvCxnSpPr>
            <p:spPr>
              <a:xfrm rot="5400000" flipH="1" flipV="1">
                <a:off x="7236293" y="3708293"/>
                <a:ext cx="368783" cy="368776"/>
              </a:xfrm>
              <a:prstGeom prst="curvedConnector5">
                <a:avLst>
                  <a:gd name="adj1" fmla="val 7"/>
                  <a:gd name="adj2" fmla="val 74080"/>
                  <a:gd name="adj3" fmla="val 161988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グループ化 98">
              <a:extLst>
                <a:ext uri="{FF2B5EF4-FFF2-40B4-BE49-F238E27FC236}">
                  <a16:creationId xmlns:a16="http://schemas.microsoft.com/office/drawing/2014/main" id="{2A5475B0-F776-4704-9939-F025DFD84FAA}"/>
                </a:ext>
              </a:extLst>
            </p:cNvPr>
            <p:cNvGrpSpPr/>
            <p:nvPr/>
          </p:nvGrpSpPr>
          <p:grpSpPr>
            <a:xfrm rot="4221735">
              <a:off x="6126116" y="3341126"/>
              <a:ext cx="576064" cy="648072"/>
              <a:chOff x="7092280" y="3501008"/>
              <a:chExt cx="576064" cy="648072"/>
            </a:xfrm>
          </p:grpSpPr>
          <p:sp>
            <p:nvSpPr>
              <p:cNvPr id="117" name="円/楕円 75">
                <a:extLst>
                  <a:ext uri="{FF2B5EF4-FFF2-40B4-BE49-F238E27FC236}">
                    <a16:creationId xmlns:a16="http://schemas.microsoft.com/office/drawing/2014/main" id="{B7E19E79-29ED-42D1-BC54-807E1C732F17}"/>
                  </a:ext>
                </a:extLst>
              </p:cNvPr>
              <p:cNvSpPr/>
              <p:nvPr/>
            </p:nvSpPr>
            <p:spPr>
              <a:xfrm>
                <a:off x="7236296" y="3645024"/>
                <a:ext cx="432048" cy="432000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8" name="曲線コネクタ 76">
                <a:extLst>
                  <a:ext uri="{FF2B5EF4-FFF2-40B4-BE49-F238E27FC236}">
                    <a16:creationId xmlns:a16="http://schemas.microsoft.com/office/drawing/2014/main" id="{5085BEC8-6F37-4D8F-8CB3-0DA16AC366C5}"/>
                  </a:ext>
                </a:extLst>
              </p:cNvPr>
              <p:cNvCxnSpPr/>
              <p:nvPr/>
            </p:nvCxnSpPr>
            <p:spPr>
              <a:xfrm rot="16200000" flipH="1">
                <a:off x="7164288" y="3645024"/>
                <a:ext cx="648072" cy="360040"/>
              </a:xfrm>
              <a:prstGeom prst="curvedConnector3">
                <a:avLst>
                  <a:gd name="adj1" fmla="val 40434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曲線コネクタ 25">
                <a:extLst>
                  <a:ext uri="{FF2B5EF4-FFF2-40B4-BE49-F238E27FC236}">
                    <a16:creationId xmlns:a16="http://schemas.microsoft.com/office/drawing/2014/main" id="{4BAEF1CD-4BCB-48F0-9C3D-A8B61511C7AF}"/>
                  </a:ext>
                </a:extLst>
              </p:cNvPr>
              <p:cNvCxnSpPr/>
              <p:nvPr/>
            </p:nvCxnSpPr>
            <p:spPr>
              <a:xfrm>
                <a:off x="7092280" y="3789040"/>
                <a:ext cx="576063" cy="12700"/>
              </a:xfrm>
              <a:prstGeom prst="curvedConnector5">
                <a:avLst>
                  <a:gd name="adj1" fmla="val 46578"/>
                  <a:gd name="adj2" fmla="val 1263504"/>
                  <a:gd name="adj3" fmla="val 118160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曲線コネクタ 28">
                <a:extLst>
                  <a:ext uri="{FF2B5EF4-FFF2-40B4-BE49-F238E27FC236}">
                    <a16:creationId xmlns:a16="http://schemas.microsoft.com/office/drawing/2014/main" id="{3E7B4C80-EB8E-4314-B9B5-2C14E4A9BE57}"/>
                  </a:ext>
                </a:extLst>
              </p:cNvPr>
              <p:cNvCxnSpPr>
                <a:endCxn id="117" idx="7"/>
              </p:cNvCxnSpPr>
              <p:nvPr/>
            </p:nvCxnSpPr>
            <p:spPr>
              <a:xfrm rot="5400000" flipH="1" flipV="1">
                <a:off x="7236293" y="3708293"/>
                <a:ext cx="368783" cy="368776"/>
              </a:xfrm>
              <a:prstGeom prst="curvedConnector5">
                <a:avLst>
                  <a:gd name="adj1" fmla="val 7"/>
                  <a:gd name="adj2" fmla="val 74080"/>
                  <a:gd name="adj3" fmla="val 161988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グループ化 99">
              <a:extLst>
                <a:ext uri="{FF2B5EF4-FFF2-40B4-BE49-F238E27FC236}">
                  <a16:creationId xmlns:a16="http://schemas.microsoft.com/office/drawing/2014/main" id="{BCA3327B-7C89-4D94-A709-06D12B9F7A53}"/>
                </a:ext>
              </a:extLst>
            </p:cNvPr>
            <p:cNvGrpSpPr/>
            <p:nvPr/>
          </p:nvGrpSpPr>
          <p:grpSpPr>
            <a:xfrm rot="18258239">
              <a:off x="5218027" y="1941342"/>
              <a:ext cx="576064" cy="648072"/>
              <a:chOff x="7092280" y="3501008"/>
              <a:chExt cx="576064" cy="648072"/>
            </a:xfrm>
          </p:grpSpPr>
          <p:sp>
            <p:nvSpPr>
              <p:cNvPr id="113" name="円/楕円 80">
                <a:extLst>
                  <a:ext uri="{FF2B5EF4-FFF2-40B4-BE49-F238E27FC236}">
                    <a16:creationId xmlns:a16="http://schemas.microsoft.com/office/drawing/2014/main" id="{1F4DA79F-8E9F-45D3-9C68-78647E24F31B}"/>
                  </a:ext>
                </a:extLst>
              </p:cNvPr>
              <p:cNvSpPr/>
              <p:nvPr/>
            </p:nvSpPr>
            <p:spPr>
              <a:xfrm>
                <a:off x="7236296" y="3645024"/>
                <a:ext cx="432048" cy="432000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4" name="曲線コネクタ 81">
                <a:extLst>
                  <a:ext uri="{FF2B5EF4-FFF2-40B4-BE49-F238E27FC236}">
                    <a16:creationId xmlns:a16="http://schemas.microsoft.com/office/drawing/2014/main" id="{43C12811-A660-4961-AD00-9999114D0295}"/>
                  </a:ext>
                </a:extLst>
              </p:cNvPr>
              <p:cNvCxnSpPr/>
              <p:nvPr/>
            </p:nvCxnSpPr>
            <p:spPr>
              <a:xfrm rot="16200000" flipH="1">
                <a:off x="7164288" y="3645024"/>
                <a:ext cx="648072" cy="360040"/>
              </a:xfrm>
              <a:prstGeom prst="curvedConnector3">
                <a:avLst>
                  <a:gd name="adj1" fmla="val 40434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曲線コネクタ 25">
                <a:extLst>
                  <a:ext uri="{FF2B5EF4-FFF2-40B4-BE49-F238E27FC236}">
                    <a16:creationId xmlns:a16="http://schemas.microsoft.com/office/drawing/2014/main" id="{D82354BD-82CE-4FFE-922E-959789242A8E}"/>
                  </a:ext>
                </a:extLst>
              </p:cNvPr>
              <p:cNvCxnSpPr/>
              <p:nvPr/>
            </p:nvCxnSpPr>
            <p:spPr>
              <a:xfrm>
                <a:off x="7092280" y="3789040"/>
                <a:ext cx="576063" cy="12700"/>
              </a:xfrm>
              <a:prstGeom prst="curvedConnector5">
                <a:avLst>
                  <a:gd name="adj1" fmla="val 46578"/>
                  <a:gd name="adj2" fmla="val 1263504"/>
                  <a:gd name="adj3" fmla="val 118160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曲線コネクタ 28">
                <a:extLst>
                  <a:ext uri="{FF2B5EF4-FFF2-40B4-BE49-F238E27FC236}">
                    <a16:creationId xmlns:a16="http://schemas.microsoft.com/office/drawing/2014/main" id="{674AF161-E760-463B-BF14-22B67DE2605E}"/>
                  </a:ext>
                </a:extLst>
              </p:cNvPr>
              <p:cNvCxnSpPr>
                <a:endCxn id="113" idx="7"/>
              </p:cNvCxnSpPr>
              <p:nvPr/>
            </p:nvCxnSpPr>
            <p:spPr>
              <a:xfrm rot="5400000" flipH="1" flipV="1">
                <a:off x="7236293" y="3708293"/>
                <a:ext cx="368783" cy="368776"/>
              </a:xfrm>
              <a:prstGeom prst="curvedConnector5">
                <a:avLst>
                  <a:gd name="adj1" fmla="val 7"/>
                  <a:gd name="adj2" fmla="val 74080"/>
                  <a:gd name="adj3" fmla="val 161988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グループ化 100">
              <a:extLst>
                <a:ext uri="{FF2B5EF4-FFF2-40B4-BE49-F238E27FC236}">
                  <a16:creationId xmlns:a16="http://schemas.microsoft.com/office/drawing/2014/main" id="{2BAF4CA1-54D7-4B4D-9512-606FFCBF1E53}"/>
                </a:ext>
              </a:extLst>
            </p:cNvPr>
            <p:cNvGrpSpPr/>
            <p:nvPr/>
          </p:nvGrpSpPr>
          <p:grpSpPr>
            <a:xfrm rot="17194325">
              <a:off x="6912448" y="1877505"/>
              <a:ext cx="576063" cy="648072"/>
              <a:chOff x="7104563" y="3501008"/>
              <a:chExt cx="576063" cy="648072"/>
            </a:xfrm>
          </p:grpSpPr>
          <p:sp>
            <p:nvSpPr>
              <p:cNvPr id="109" name="円/楕円 85">
                <a:extLst>
                  <a:ext uri="{FF2B5EF4-FFF2-40B4-BE49-F238E27FC236}">
                    <a16:creationId xmlns:a16="http://schemas.microsoft.com/office/drawing/2014/main" id="{58838769-55DC-41FE-813A-B5C1A793E59B}"/>
                  </a:ext>
                </a:extLst>
              </p:cNvPr>
              <p:cNvSpPr/>
              <p:nvPr/>
            </p:nvSpPr>
            <p:spPr>
              <a:xfrm>
                <a:off x="7236296" y="3645024"/>
                <a:ext cx="432048" cy="432000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0" name="曲線コネクタ 86">
                <a:extLst>
                  <a:ext uri="{FF2B5EF4-FFF2-40B4-BE49-F238E27FC236}">
                    <a16:creationId xmlns:a16="http://schemas.microsoft.com/office/drawing/2014/main" id="{5ABB4B03-F39F-49C6-9469-6CAA30015538}"/>
                  </a:ext>
                </a:extLst>
              </p:cNvPr>
              <p:cNvCxnSpPr/>
              <p:nvPr/>
            </p:nvCxnSpPr>
            <p:spPr>
              <a:xfrm rot="16200000" flipH="1">
                <a:off x="7164288" y="3645024"/>
                <a:ext cx="648072" cy="360040"/>
              </a:xfrm>
              <a:prstGeom prst="curvedConnector3">
                <a:avLst>
                  <a:gd name="adj1" fmla="val 40434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曲線コネクタ 25">
                <a:extLst>
                  <a:ext uri="{FF2B5EF4-FFF2-40B4-BE49-F238E27FC236}">
                    <a16:creationId xmlns:a16="http://schemas.microsoft.com/office/drawing/2014/main" id="{536D8BDA-F756-486B-BDE8-29D90E2AF41C}"/>
                  </a:ext>
                </a:extLst>
              </p:cNvPr>
              <p:cNvCxnSpPr/>
              <p:nvPr/>
            </p:nvCxnSpPr>
            <p:spPr>
              <a:xfrm>
                <a:off x="7104563" y="3807687"/>
                <a:ext cx="576063" cy="12701"/>
              </a:xfrm>
              <a:prstGeom prst="curvedConnector5">
                <a:avLst>
                  <a:gd name="adj1" fmla="val 46578"/>
                  <a:gd name="adj2" fmla="val 1263504"/>
                  <a:gd name="adj3" fmla="val 118160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曲線コネクタ 28">
                <a:extLst>
                  <a:ext uri="{FF2B5EF4-FFF2-40B4-BE49-F238E27FC236}">
                    <a16:creationId xmlns:a16="http://schemas.microsoft.com/office/drawing/2014/main" id="{AE32D611-C75F-4E0B-8ECF-8A33898D583D}"/>
                  </a:ext>
                </a:extLst>
              </p:cNvPr>
              <p:cNvCxnSpPr>
                <a:endCxn id="109" idx="7"/>
              </p:cNvCxnSpPr>
              <p:nvPr/>
            </p:nvCxnSpPr>
            <p:spPr>
              <a:xfrm rot="5400000" flipH="1" flipV="1">
                <a:off x="7236293" y="3708293"/>
                <a:ext cx="368783" cy="368776"/>
              </a:xfrm>
              <a:prstGeom prst="curvedConnector5">
                <a:avLst>
                  <a:gd name="adj1" fmla="val 7"/>
                  <a:gd name="adj2" fmla="val 74080"/>
                  <a:gd name="adj3" fmla="val 161988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グループ化 101">
              <a:extLst>
                <a:ext uri="{FF2B5EF4-FFF2-40B4-BE49-F238E27FC236}">
                  <a16:creationId xmlns:a16="http://schemas.microsoft.com/office/drawing/2014/main" id="{4E77F61A-9C82-4A08-89F5-29E77B155E99}"/>
                </a:ext>
              </a:extLst>
            </p:cNvPr>
            <p:cNvGrpSpPr/>
            <p:nvPr/>
          </p:nvGrpSpPr>
          <p:grpSpPr>
            <a:xfrm rot="7455221">
              <a:off x="6370107" y="2373297"/>
              <a:ext cx="576064" cy="648072"/>
              <a:chOff x="7092280" y="3501008"/>
              <a:chExt cx="576064" cy="648072"/>
            </a:xfrm>
          </p:grpSpPr>
          <p:sp>
            <p:nvSpPr>
              <p:cNvPr id="105" name="円/楕円 90">
                <a:extLst>
                  <a:ext uri="{FF2B5EF4-FFF2-40B4-BE49-F238E27FC236}">
                    <a16:creationId xmlns:a16="http://schemas.microsoft.com/office/drawing/2014/main" id="{CDC0941A-89F5-4E59-9613-91624AB4018B}"/>
                  </a:ext>
                </a:extLst>
              </p:cNvPr>
              <p:cNvSpPr/>
              <p:nvPr/>
            </p:nvSpPr>
            <p:spPr>
              <a:xfrm>
                <a:off x="7236296" y="3645024"/>
                <a:ext cx="432048" cy="432000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06" name="曲線コネクタ 91">
                <a:extLst>
                  <a:ext uri="{FF2B5EF4-FFF2-40B4-BE49-F238E27FC236}">
                    <a16:creationId xmlns:a16="http://schemas.microsoft.com/office/drawing/2014/main" id="{1C8A9BC6-4F5C-4769-948D-B8AE0B4545BE}"/>
                  </a:ext>
                </a:extLst>
              </p:cNvPr>
              <p:cNvCxnSpPr/>
              <p:nvPr/>
            </p:nvCxnSpPr>
            <p:spPr>
              <a:xfrm rot="16200000" flipH="1">
                <a:off x="7164288" y="3645024"/>
                <a:ext cx="648072" cy="360040"/>
              </a:xfrm>
              <a:prstGeom prst="curvedConnector3">
                <a:avLst>
                  <a:gd name="adj1" fmla="val 40434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曲線コネクタ 25">
                <a:extLst>
                  <a:ext uri="{FF2B5EF4-FFF2-40B4-BE49-F238E27FC236}">
                    <a16:creationId xmlns:a16="http://schemas.microsoft.com/office/drawing/2014/main" id="{3CC2AB3F-68EF-480E-BF9E-8BF3DAB29E57}"/>
                  </a:ext>
                </a:extLst>
              </p:cNvPr>
              <p:cNvCxnSpPr/>
              <p:nvPr/>
            </p:nvCxnSpPr>
            <p:spPr>
              <a:xfrm>
                <a:off x="7092280" y="3789040"/>
                <a:ext cx="576063" cy="12700"/>
              </a:xfrm>
              <a:prstGeom prst="curvedConnector5">
                <a:avLst>
                  <a:gd name="adj1" fmla="val 46578"/>
                  <a:gd name="adj2" fmla="val 1263504"/>
                  <a:gd name="adj3" fmla="val 118160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曲線コネクタ 28">
                <a:extLst>
                  <a:ext uri="{FF2B5EF4-FFF2-40B4-BE49-F238E27FC236}">
                    <a16:creationId xmlns:a16="http://schemas.microsoft.com/office/drawing/2014/main" id="{D5AEB5B8-E140-4A4D-8F8F-C0A071FE59A0}"/>
                  </a:ext>
                </a:extLst>
              </p:cNvPr>
              <p:cNvCxnSpPr>
                <a:endCxn id="105" idx="7"/>
              </p:cNvCxnSpPr>
              <p:nvPr/>
            </p:nvCxnSpPr>
            <p:spPr>
              <a:xfrm rot="5400000" flipH="1" flipV="1">
                <a:off x="7236293" y="3708293"/>
                <a:ext cx="368783" cy="368776"/>
              </a:xfrm>
              <a:prstGeom prst="curvedConnector5">
                <a:avLst>
                  <a:gd name="adj1" fmla="val 7"/>
                  <a:gd name="adj2" fmla="val 74080"/>
                  <a:gd name="adj3" fmla="val 161988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3" name="曲線コネクタ 96">
              <a:extLst>
                <a:ext uri="{FF2B5EF4-FFF2-40B4-BE49-F238E27FC236}">
                  <a16:creationId xmlns:a16="http://schemas.microsoft.com/office/drawing/2014/main" id="{A2E4A678-D390-41FB-9609-2B96D6F97517}"/>
                </a:ext>
              </a:extLst>
            </p:cNvPr>
            <p:cNvCxnSpPr/>
            <p:nvPr/>
          </p:nvCxnSpPr>
          <p:spPr>
            <a:xfrm rot="20421735" flipH="1">
              <a:off x="5117708" y="3599438"/>
              <a:ext cx="648072" cy="360040"/>
            </a:xfrm>
            <a:prstGeom prst="curvedConnector3">
              <a:avLst>
                <a:gd name="adj1" fmla="val 40434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曲線コネクタ 28">
              <a:extLst>
                <a:ext uri="{FF2B5EF4-FFF2-40B4-BE49-F238E27FC236}">
                  <a16:creationId xmlns:a16="http://schemas.microsoft.com/office/drawing/2014/main" id="{8E15ECC4-31EA-42C6-9D52-573C8CE02F6D}"/>
                </a:ext>
              </a:extLst>
            </p:cNvPr>
            <p:cNvCxnSpPr/>
            <p:nvPr/>
          </p:nvCxnSpPr>
          <p:spPr>
            <a:xfrm rot="12855221" flipH="1" flipV="1">
              <a:off x="5939946" y="1916630"/>
              <a:ext cx="368783" cy="368776"/>
            </a:xfrm>
            <a:prstGeom prst="curvedConnector5">
              <a:avLst>
                <a:gd name="adj1" fmla="val 7"/>
                <a:gd name="adj2" fmla="val 26460"/>
                <a:gd name="adj3" fmla="val 161988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FD980540-7E6C-4709-8D52-A69B97C3589E}"/>
              </a:ext>
            </a:extLst>
          </p:cNvPr>
          <p:cNvSpPr/>
          <p:nvPr/>
        </p:nvSpPr>
        <p:spPr>
          <a:xfrm>
            <a:off x="3401312" y="3290497"/>
            <a:ext cx="21688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/>
              <a:t>Gelatin protects the crystal and keep small size</a:t>
            </a:r>
          </a:p>
          <a:p>
            <a:r>
              <a:rPr lang="en-US" altLang="ja-JP" sz="1400" dirty="0"/>
              <a:t>(protecting colloidal action)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765185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52F52BF8-47AE-44FB-8837-C72402A43E13}"/>
              </a:ext>
            </a:extLst>
          </p:cNvPr>
          <p:cNvGrpSpPr/>
          <p:nvPr/>
        </p:nvGrpSpPr>
        <p:grpSpPr>
          <a:xfrm>
            <a:off x="6701162" y="4645014"/>
            <a:ext cx="2430620" cy="2175279"/>
            <a:chOff x="6872026" y="4933641"/>
            <a:chExt cx="2006414" cy="1795637"/>
          </a:xfrm>
        </p:grpSpPr>
        <p:pic>
          <p:nvPicPr>
            <p:cNvPr id="20" name="図 19" descr="文房具 が含まれている画像&#10;&#10;自動的に生成された説明">
              <a:extLst>
                <a:ext uri="{FF2B5EF4-FFF2-40B4-BE49-F238E27FC236}">
                  <a16:creationId xmlns:a16="http://schemas.microsoft.com/office/drawing/2014/main" id="{EE1588F9-00B1-4651-B13B-45C52538D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2026" y="5015253"/>
              <a:ext cx="2006414" cy="1714025"/>
            </a:xfrm>
            <a:prstGeom prst="rect">
              <a:avLst/>
            </a:prstGeom>
          </p:spPr>
        </p:pic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36D8FA77-5197-4FC0-97F2-38CE229127FE}"/>
                </a:ext>
              </a:extLst>
            </p:cNvPr>
            <p:cNvSpPr/>
            <p:nvPr/>
          </p:nvSpPr>
          <p:spPr>
            <a:xfrm>
              <a:off x="7060295" y="4933641"/>
              <a:ext cx="634095" cy="30487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altLang="ja-JP" dirty="0"/>
                <a:t>40 nm</a:t>
              </a:r>
              <a:endParaRPr lang="ja-JP" altLang="en-US" dirty="0"/>
            </a:p>
          </p:txBody>
        </p:sp>
        <p:sp>
          <p:nvSpPr>
            <p:cNvPr id="76" name="正方形/長方形 75">
              <a:extLst>
                <a:ext uri="{FF2B5EF4-FFF2-40B4-BE49-F238E27FC236}">
                  <a16:creationId xmlns:a16="http://schemas.microsoft.com/office/drawing/2014/main" id="{944EABC7-F674-4E4A-B39D-EA605E64252E}"/>
                </a:ext>
              </a:extLst>
            </p:cNvPr>
            <p:cNvSpPr/>
            <p:nvPr/>
          </p:nvSpPr>
          <p:spPr>
            <a:xfrm>
              <a:off x="7969368" y="4950305"/>
              <a:ext cx="634095" cy="30487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altLang="ja-JP" dirty="0"/>
                <a:t>70 nm</a:t>
              </a:r>
              <a:endParaRPr lang="ja-JP" altLang="en-US" dirty="0"/>
            </a:p>
          </p:txBody>
        </p:sp>
      </p:grpSp>
      <p:sp>
        <p:nvSpPr>
          <p:cNvPr id="22" name="矢印: 下 21">
            <a:extLst>
              <a:ext uri="{FF2B5EF4-FFF2-40B4-BE49-F238E27FC236}">
                <a16:creationId xmlns:a16="http://schemas.microsoft.com/office/drawing/2014/main" id="{5E636F25-1CD5-4989-8322-6FC438F07860}"/>
              </a:ext>
            </a:extLst>
          </p:cNvPr>
          <p:cNvSpPr/>
          <p:nvPr/>
        </p:nvSpPr>
        <p:spPr>
          <a:xfrm>
            <a:off x="7589058" y="4059824"/>
            <a:ext cx="654829" cy="919603"/>
          </a:xfrm>
          <a:prstGeom prst="downArrow">
            <a:avLst/>
          </a:prstGeom>
          <a:solidFill>
            <a:srgbClr val="2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How to produce nuclear emulsion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/>
        </p:nvSpPr>
        <p:spPr>
          <a:xfrm>
            <a:off x="739650" y="4475739"/>
            <a:ext cx="2212337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sz="1600" b="1" dirty="0"/>
              <a:t>Washing (deionization)</a:t>
            </a:r>
            <a:endParaRPr lang="ja-JP" altLang="en-US" sz="1600" b="1" dirty="0"/>
          </a:p>
        </p:txBody>
      </p:sp>
      <p:sp>
        <p:nvSpPr>
          <p:cNvPr id="9" name="四角形: 上の 2 つの角を丸める 8"/>
          <p:cNvSpPr/>
          <p:nvPr/>
        </p:nvSpPr>
        <p:spPr>
          <a:xfrm rot="10800000">
            <a:off x="946460" y="2265076"/>
            <a:ext cx="1798721" cy="1979221"/>
          </a:xfrm>
          <a:prstGeom prst="round2Same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/>
          </a:p>
        </p:txBody>
      </p:sp>
      <p:sp>
        <p:nvSpPr>
          <p:cNvPr id="10" name="四角形: 上の 2 つの角を丸める 9"/>
          <p:cNvSpPr/>
          <p:nvPr/>
        </p:nvSpPr>
        <p:spPr>
          <a:xfrm rot="10800000">
            <a:off x="946459" y="2899244"/>
            <a:ext cx="1798721" cy="1345053"/>
          </a:xfrm>
          <a:prstGeom prst="round2Same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1360612" y="3934816"/>
            <a:ext cx="1021885" cy="265920"/>
            <a:chOff x="3564466" y="2354539"/>
            <a:chExt cx="1279810" cy="372533"/>
          </a:xfrm>
        </p:grpSpPr>
        <p:sp>
          <p:nvSpPr>
            <p:cNvPr id="63" name="矢印: 右カーブ 62"/>
            <p:cNvSpPr/>
            <p:nvPr/>
          </p:nvSpPr>
          <p:spPr>
            <a:xfrm>
              <a:off x="3564466" y="2388406"/>
              <a:ext cx="592666" cy="338666"/>
            </a:xfrm>
            <a:prstGeom prst="curvedRightArrow">
              <a:avLst>
                <a:gd name="adj1" fmla="val 19974"/>
                <a:gd name="adj2" fmla="val 47493"/>
                <a:gd name="adj3" fmla="val 62500"/>
              </a:avLst>
            </a:prstGeom>
            <a:solidFill>
              <a:schemeClr val="tx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4" name="矢印: 右カーブ 63"/>
            <p:cNvSpPr/>
            <p:nvPr/>
          </p:nvSpPr>
          <p:spPr>
            <a:xfrm rot="10800000">
              <a:off x="4251610" y="2354539"/>
              <a:ext cx="592666" cy="338666"/>
            </a:xfrm>
            <a:prstGeom prst="curvedRightArrow">
              <a:avLst>
                <a:gd name="adj1" fmla="val 19974"/>
                <a:gd name="adj2" fmla="val 47493"/>
                <a:gd name="adj3" fmla="val 62500"/>
              </a:avLst>
            </a:prstGeom>
            <a:solidFill>
              <a:schemeClr val="tx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直方体 20"/>
          <p:cNvSpPr/>
          <p:nvPr/>
        </p:nvSpPr>
        <p:spPr>
          <a:xfrm>
            <a:off x="1295540" y="3478511"/>
            <a:ext cx="238304" cy="220072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968038" y="2926368"/>
            <a:ext cx="5533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</a:rPr>
              <a:t>NO</a:t>
            </a:r>
            <a:r>
              <a:rPr kumimoji="1" lang="en-US" altLang="ja-JP" sz="1400" b="1" baseline="-25000" dirty="0">
                <a:solidFill>
                  <a:srgbClr val="FF0000"/>
                </a:solidFill>
              </a:rPr>
              <a:t>3</a:t>
            </a:r>
            <a:r>
              <a:rPr kumimoji="1" lang="en-US" altLang="ja-JP" sz="1400" b="1" baseline="30000" dirty="0">
                <a:solidFill>
                  <a:srgbClr val="FF0000"/>
                </a:solidFill>
              </a:rPr>
              <a:t>-</a:t>
            </a:r>
            <a:endParaRPr kumimoji="1" lang="ja-JP" altLang="en-US" sz="1400" b="1" baseline="30000" dirty="0">
              <a:solidFill>
                <a:srgbClr val="FF0000"/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271974" y="293156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</a:rPr>
              <a:t>Na</a:t>
            </a:r>
            <a:r>
              <a:rPr kumimoji="1" lang="en-US" altLang="ja-JP" sz="1400" b="1" baseline="30000" dirty="0">
                <a:solidFill>
                  <a:srgbClr val="FF0000"/>
                </a:solidFill>
              </a:rPr>
              <a:t>+</a:t>
            </a:r>
            <a:endParaRPr kumimoji="1" lang="ja-JP" altLang="en-US" sz="1400" b="1" baseline="30000" dirty="0">
              <a:solidFill>
                <a:srgbClr val="FF0000"/>
              </a:solidFill>
            </a:endParaRPr>
          </a:p>
        </p:txBody>
      </p:sp>
      <p:sp>
        <p:nvSpPr>
          <p:cNvPr id="67" name="正方形/長方形 66"/>
          <p:cNvSpPr/>
          <p:nvPr/>
        </p:nvSpPr>
        <p:spPr>
          <a:xfrm>
            <a:off x="6703204" y="4180346"/>
            <a:ext cx="2440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Volume ~1/20 by drying</a:t>
            </a:r>
          </a:p>
        </p:txBody>
      </p:sp>
      <p:sp>
        <p:nvSpPr>
          <p:cNvPr id="52" name="正方形/長方形 51"/>
          <p:cNvSpPr/>
          <p:nvPr/>
        </p:nvSpPr>
        <p:spPr>
          <a:xfrm>
            <a:off x="555763" y="5045735"/>
            <a:ext cx="2845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/>
              <a:t>Ag</a:t>
            </a:r>
            <a:r>
              <a:rPr lang="en-US" altLang="ja-JP" sz="2400" dirty="0"/>
              <a:t>Br</a:t>
            </a:r>
            <a:r>
              <a:rPr lang="ja-JP" altLang="en-US" sz="2400" dirty="0"/>
              <a:t> ↓ + </a:t>
            </a:r>
            <a:r>
              <a:rPr lang="en-US" altLang="ja-JP" sz="2400" dirty="0"/>
              <a:t>Na</a:t>
            </a:r>
            <a:r>
              <a:rPr lang="en-US" altLang="ja-JP" sz="2400" baseline="30000" dirty="0"/>
              <a:t>+</a:t>
            </a:r>
            <a:r>
              <a:rPr lang="en-US" altLang="ja-JP" sz="2400" dirty="0"/>
              <a:t> + </a:t>
            </a:r>
            <a:r>
              <a:rPr lang="ja-JP" altLang="en-US" sz="2400" dirty="0"/>
              <a:t>NO</a:t>
            </a:r>
            <a:r>
              <a:rPr lang="ja-JP" altLang="en-US" sz="2400" baseline="-25000" dirty="0"/>
              <a:t>3</a:t>
            </a:r>
            <a:r>
              <a:rPr lang="en-US" altLang="ja-JP" sz="2400" baseline="30000" dirty="0"/>
              <a:t>-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E4F3-D82F-412D-91D6-011133E53899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  <p:sp>
        <p:nvSpPr>
          <p:cNvPr id="51" name="直方体 50">
            <a:extLst>
              <a:ext uri="{FF2B5EF4-FFF2-40B4-BE49-F238E27FC236}">
                <a16:creationId xmlns:a16="http://schemas.microsoft.com/office/drawing/2014/main" id="{B09F9CEB-A930-45C2-A246-12E10FDDDCA8}"/>
              </a:ext>
            </a:extLst>
          </p:cNvPr>
          <p:cNvSpPr/>
          <p:nvPr/>
        </p:nvSpPr>
        <p:spPr>
          <a:xfrm>
            <a:off x="1176388" y="3630949"/>
            <a:ext cx="238304" cy="220072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53" name="直方体 52">
            <a:extLst>
              <a:ext uri="{FF2B5EF4-FFF2-40B4-BE49-F238E27FC236}">
                <a16:creationId xmlns:a16="http://schemas.microsoft.com/office/drawing/2014/main" id="{52C4107E-DABA-45DF-8B0E-60239F2B2A6E}"/>
              </a:ext>
            </a:extLst>
          </p:cNvPr>
          <p:cNvSpPr/>
          <p:nvPr/>
        </p:nvSpPr>
        <p:spPr>
          <a:xfrm>
            <a:off x="1407750" y="3382285"/>
            <a:ext cx="238304" cy="220072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54" name="直方体 53">
            <a:extLst>
              <a:ext uri="{FF2B5EF4-FFF2-40B4-BE49-F238E27FC236}">
                <a16:creationId xmlns:a16="http://schemas.microsoft.com/office/drawing/2014/main" id="{CB7DC9B2-9805-477B-BFB1-E9C5272BAB8E}"/>
              </a:ext>
            </a:extLst>
          </p:cNvPr>
          <p:cNvSpPr/>
          <p:nvPr/>
        </p:nvSpPr>
        <p:spPr>
          <a:xfrm>
            <a:off x="1987063" y="3364451"/>
            <a:ext cx="238304" cy="220072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55" name="直方体 54">
            <a:extLst>
              <a:ext uri="{FF2B5EF4-FFF2-40B4-BE49-F238E27FC236}">
                <a16:creationId xmlns:a16="http://schemas.microsoft.com/office/drawing/2014/main" id="{E0AF9EE9-934A-4F31-9428-D5774769C6A3}"/>
              </a:ext>
            </a:extLst>
          </p:cNvPr>
          <p:cNvSpPr/>
          <p:nvPr/>
        </p:nvSpPr>
        <p:spPr>
          <a:xfrm>
            <a:off x="1555075" y="3409362"/>
            <a:ext cx="238304" cy="220072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56" name="直方体 55">
            <a:extLst>
              <a:ext uri="{FF2B5EF4-FFF2-40B4-BE49-F238E27FC236}">
                <a16:creationId xmlns:a16="http://schemas.microsoft.com/office/drawing/2014/main" id="{9E44D981-B979-48D3-8F3C-CAFEC206815A}"/>
              </a:ext>
            </a:extLst>
          </p:cNvPr>
          <p:cNvSpPr/>
          <p:nvPr/>
        </p:nvSpPr>
        <p:spPr>
          <a:xfrm>
            <a:off x="1697805" y="3403635"/>
            <a:ext cx="238304" cy="220072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57" name="直方体 56">
            <a:extLst>
              <a:ext uri="{FF2B5EF4-FFF2-40B4-BE49-F238E27FC236}">
                <a16:creationId xmlns:a16="http://schemas.microsoft.com/office/drawing/2014/main" id="{51BEC189-F7E1-4AE7-9292-08DDFFAE0C7E}"/>
              </a:ext>
            </a:extLst>
          </p:cNvPr>
          <p:cNvSpPr/>
          <p:nvPr/>
        </p:nvSpPr>
        <p:spPr>
          <a:xfrm>
            <a:off x="1763772" y="3538585"/>
            <a:ext cx="238304" cy="220072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59" name="直方体 58">
            <a:extLst>
              <a:ext uri="{FF2B5EF4-FFF2-40B4-BE49-F238E27FC236}">
                <a16:creationId xmlns:a16="http://schemas.microsoft.com/office/drawing/2014/main" id="{2652512E-5A60-4082-9D20-286075848C24}"/>
              </a:ext>
            </a:extLst>
          </p:cNvPr>
          <p:cNvSpPr/>
          <p:nvPr/>
        </p:nvSpPr>
        <p:spPr>
          <a:xfrm>
            <a:off x="1521395" y="3627975"/>
            <a:ext cx="238304" cy="220072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60" name="直方体 59">
            <a:extLst>
              <a:ext uri="{FF2B5EF4-FFF2-40B4-BE49-F238E27FC236}">
                <a16:creationId xmlns:a16="http://schemas.microsoft.com/office/drawing/2014/main" id="{5F5C84E1-D3BC-42C6-8B52-4955C5A86811}"/>
              </a:ext>
            </a:extLst>
          </p:cNvPr>
          <p:cNvSpPr/>
          <p:nvPr/>
        </p:nvSpPr>
        <p:spPr>
          <a:xfrm>
            <a:off x="1763772" y="3674239"/>
            <a:ext cx="238304" cy="220072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61" name="直方体 60">
            <a:extLst>
              <a:ext uri="{FF2B5EF4-FFF2-40B4-BE49-F238E27FC236}">
                <a16:creationId xmlns:a16="http://schemas.microsoft.com/office/drawing/2014/main" id="{9C163DFD-B2E3-4C8B-B280-E08DBAD6776F}"/>
              </a:ext>
            </a:extLst>
          </p:cNvPr>
          <p:cNvSpPr/>
          <p:nvPr/>
        </p:nvSpPr>
        <p:spPr>
          <a:xfrm>
            <a:off x="1917399" y="3386407"/>
            <a:ext cx="238304" cy="220072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62" name="直方体 61">
            <a:extLst>
              <a:ext uri="{FF2B5EF4-FFF2-40B4-BE49-F238E27FC236}">
                <a16:creationId xmlns:a16="http://schemas.microsoft.com/office/drawing/2014/main" id="{5F5A9C28-F4C0-42B1-816A-6690DE9B2E16}"/>
              </a:ext>
            </a:extLst>
          </p:cNvPr>
          <p:cNvSpPr/>
          <p:nvPr/>
        </p:nvSpPr>
        <p:spPr>
          <a:xfrm>
            <a:off x="2003542" y="3568993"/>
            <a:ext cx="238304" cy="220072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68" name="直方体 67">
            <a:extLst>
              <a:ext uri="{FF2B5EF4-FFF2-40B4-BE49-F238E27FC236}">
                <a16:creationId xmlns:a16="http://schemas.microsoft.com/office/drawing/2014/main" id="{6CFA43AD-553E-4A04-85B8-771D9A9E8563}"/>
              </a:ext>
            </a:extLst>
          </p:cNvPr>
          <p:cNvSpPr/>
          <p:nvPr/>
        </p:nvSpPr>
        <p:spPr>
          <a:xfrm>
            <a:off x="2108779" y="3627975"/>
            <a:ext cx="238304" cy="220072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69" name="直方体 68">
            <a:extLst>
              <a:ext uri="{FF2B5EF4-FFF2-40B4-BE49-F238E27FC236}">
                <a16:creationId xmlns:a16="http://schemas.microsoft.com/office/drawing/2014/main" id="{11C00F60-1081-4FD5-8142-13B51DFD09D4}"/>
              </a:ext>
            </a:extLst>
          </p:cNvPr>
          <p:cNvSpPr/>
          <p:nvPr/>
        </p:nvSpPr>
        <p:spPr>
          <a:xfrm>
            <a:off x="2232004" y="3564203"/>
            <a:ext cx="238304" cy="220072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71" name="直方体 70">
            <a:extLst>
              <a:ext uri="{FF2B5EF4-FFF2-40B4-BE49-F238E27FC236}">
                <a16:creationId xmlns:a16="http://schemas.microsoft.com/office/drawing/2014/main" id="{86CE1111-708B-47D2-83B8-05DD6864A7B7}"/>
              </a:ext>
            </a:extLst>
          </p:cNvPr>
          <p:cNvSpPr/>
          <p:nvPr/>
        </p:nvSpPr>
        <p:spPr>
          <a:xfrm>
            <a:off x="1357153" y="3704715"/>
            <a:ext cx="238304" cy="220072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74" name="フリーフォーム: 図形 73">
            <a:extLst>
              <a:ext uri="{FF2B5EF4-FFF2-40B4-BE49-F238E27FC236}">
                <a16:creationId xmlns:a16="http://schemas.microsoft.com/office/drawing/2014/main" id="{703C597B-5CEA-46C4-8439-1054E213E3E8}"/>
              </a:ext>
            </a:extLst>
          </p:cNvPr>
          <p:cNvSpPr/>
          <p:nvPr/>
        </p:nvSpPr>
        <p:spPr>
          <a:xfrm rot="19788622">
            <a:off x="1241203" y="3223468"/>
            <a:ext cx="89253" cy="625220"/>
          </a:xfrm>
          <a:custGeom>
            <a:avLst/>
            <a:gdLst>
              <a:gd name="connsiteX0" fmla="*/ 241874 w 401156"/>
              <a:gd name="connsiteY0" fmla="*/ 0 h 1628222"/>
              <a:gd name="connsiteX1" fmla="*/ 253672 w 401156"/>
              <a:gd name="connsiteY1" fmla="*/ 76692 h 1628222"/>
              <a:gd name="connsiteX2" fmla="*/ 241874 w 401156"/>
              <a:gd name="connsiteY2" fmla="*/ 247773 h 1628222"/>
              <a:gd name="connsiteX3" fmla="*/ 182880 w 401156"/>
              <a:gd name="connsiteY3" fmla="*/ 318565 h 1628222"/>
              <a:gd name="connsiteX4" fmla="*/ 147484 w 401156"/>
              <a:gd name="connsiteY4" fmla="*/ 342163 h 1628222"/>
              <a:gd name="connsiteX5" fmla="*/ 135685 w 401156"/>
              <a:gd name="connsiteY5" fmla="*/ 359861 h 1628222"/>
              <a:gd name="connsiteX6" fmla="*/ 117987 w 401156"/>
              <a:gd name="connsiteY6" fmla="*/ 365760 h 1628222"/>
              <a:gd name="connsiteX7" fmla="*/ 94390 w 401156"/>
              <a:gd name="connsiteY7" fmla="*/ 377559 h 1628222"/>
              <a:gd name="connsiteX8" fmla="*/ 82591 w 401156"/>
              <a:gd name="connsiteY8" fmla="*/ 395257 h 1628222"/>
              <a:gd name="connsiteX9" fmla="*/ 47195 w 401156"/>
              <a:gd name="connsiteY9" fmla="*/ 430653 h 1628222"/>
              <a:gd name="connsiteX10" fmla="*/ 29497 w 401156"/>
              <a:gd name="connsiteY10" fmla="*/ 483747 h 1628222"/>
              <a:gd name="connsiteX11" fmla="*/ 17698 w 401156"/>
              <a:gd name="connsiteY11" fmla="*/ 501445 h 1628222"/>
              <a:gd name="connsiteX12" fmla="*/ 5899 w 401156"/>
              <a:gd name="connsiteY12" fmla="*/ 542741 h 1628222"/>
              <a:gd name="connsiteX13" fmla="*/ 0 w 401156"/>
              <a:gd name="connsiteY13" fmla="*/ 560439 h 1628222"/>
              <a:gd name="connsiteX14" fmla="*/ 17698 w 401156"/>
              <a:gd name="connsiteY14" fmla="*/ 654829 h 1628222"/>
              <a:gd name="connsiteX15" fmla="*/ 29497 w 401156"/>
              <a:gd name="connsiteY15" fmla="*/ 672527 h 1628222"/>
              <a:gd name="connsiteX16" fmla="*/ 53094 w 401156"/>
              <a:gd name="connsiteY16" fmla="*/ 684325 h 1628222"/>
              <a:gd name="connsiteX17" fmla="*/ 70792 w 401156"/>
              <a:gd name="connsiteY17" fmla="*/ 696124 h 1628222"/>
              <a:gd name="connsiteX18" fmla="*/ 88490 w 401156"/>
              <a:gd name="connsiteY18" fmla="*/ 725621 h 1628222"/>
              <a:gd name="connsiteX19" fmla="*/ 141585 w 401156"/>
              <a:gd name="connsiteY19" fmla="*/ 743319 h 1628222"/>
              <a:gd name="connsiteX20" fmla="*/ 206478 w 401156"/>
              <a:gd name="connsiteY20" fmla="*/ 766916 h 1628222"/>
              <a:gd name="connsiteX21" fmla="*/ 247773 w 401156"/>
              <a:gd name="connsiteY21" fmla="*/ 778715 h 1628222"/>
              <a:gd name="connsiteX22" fmla="*/ 283169 w 401156"/>
              <a:gd name="connsiteY22" fmla="*/ 802312 h 1628222"/>
              <a:gd name="connsiteX23" fmla="*/ 318565 w 401156"/>
              <a:gd name="connsiteY23" fmla="*/ 814111 h 1628222"/>
              <a:gd name="connsiteX24" fmla="*/ 336263 w 401156"/>
              <a:gd name="connsiteY24" fmla="*/ 831809 h 1628222"/>
              <a:gd name="connsiteX25" fmla="*/ 371659 w 401156"/>
              <a:gd name="connsiteY25" fmla="*/ 855407 h 1628222"/>
              <a:gd name="connsiteX26" fmla="*/ 401156 w 401156"/>
              <a:gd name="connsiteY26" fmla="*/ 908501 h 1628222"/>
              <a:gd name="connsiteX27" fmla="*/ 377559 w 401156"/>
              <a:gd name="connsiteY27" fmla="*/ 943897 h 1628222"/>
              <a:gd name="connsiteX28" fmla="*/ 353961 w 401156"/>
              <a:gd name="connsiteY28" fmla="*/ 996991 h 1628222"/>
              <a:gd name="connsiteX29" fmla="*/ 312666 w 401156"/>
              <a:gd name="connsiteY29" fmla="*/ 1032387 h 1628222"/>
              <a:gd name="connsiteX30" fmla="*/ 294968 w 401156"/>
              <a:gd name="connsiteY30" fmla="*/ 1050085 h 1628222"/>
              <a:gd name="connsiteX31" fmla="*/ 271370 w 401156"/>
              <a:gd name="connsiteY31" fmla="*/ 1061884 h 1628222"/>
              <a:gd name="connsiteX32" fmla="*/ 253672 w 401156"/>
              <a:gd name="connsiteY32" fmla="*/ 1079582 h 1628222"/>
              <a:gd name="connsiteX33" fmla="*/ 230075 w 401156"/>
              <a:gd name="connsiteY33" fmla="*/ 1097280 h 1628222"/>
              <a:gd name="connsiteX34" fmla="*/ 194679 w 401156"/>
              <a:gd name="connsiteY34" fmla="*/ 1126777 h 1628222"/>
              <a:gd name="connsiteX35" fmla="*/ 165182 w 401156"/>
              <a:gd name="connsiteY35" fmla="*/ 1162173 h 1628222"/>
              <a:gd name="connsiteX36" fmla="*/ 141585 w 401156"/>
              <a:gd name="connsiteY36" fmla="*/ 1197569 h 1628222"/>
              <a:gd name="connsiteX37" fmla="*/ 129786 w 401156"/>
              <a:gd name="connsiteY37" fmla="*/ 1286060 h 1628222"/>
              <a:gd name="connsiteX38" fmla="*/ 135685 w 401156"/>
              <a:gd name="connsiteY38" fmla="*/ 1303758 h 1628222"/>
              <a:gd name="connsiteX39" fmla="*/ 147484 w 401156"/>
              <a:gd name="connsiteY39" fmla="*/ 1374550 h 1628222"/>
              <a:gd name="connsiteX40" fmla="*/ 176981 w 401156"/>
              <a:gd name="connsiteY40" fmla="*/ 1409946 h 1628222"/>
              <a:gd name="connsiteX41" fmla="*/ 230075 w 401156"/>
              <a:gd name="connsiteY41" fmla="*/ 1451242 h 1628222"/>
              <a:gd name="connsiteX42" fmla="*/ 253672 w 401156"/>
              <a:gd name="connsiteY42" fmla="*/ 1486638 h 1628222"/>
              <a:gd name="connsiteX43" fmla="*/ 283169 w 401156"/>
              <a:gd name="connsiteY43" fmla="*/ 1527933 h 1628222"/>
              <a:gd name="connsiteX44" fmla="*/ 300867 w 401156"/>
              <a:gd name="connsiteY44" fmla="*/ 1586927 h 1628222"/>
              <a:gd name="connsiteX45" fmla="*/ 289069 w 401156"/>
              <a:gd name="connsiteY45" fmla="*/ 1628222 h 1628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01156" h="1628222">
                <a:moveTo>
                  <a:pt x="241874" y="0"/>
                </a:moveTo>
                <a:cubicBezTo>
                  <a:pt x="245807" y="25564"/>
                  <a:pt x="249420" y="51179"/>
                  <a:pt x="253672" y="76692"/>
                </a:cubicBezTo>
                <a:cubicBezTo>
                  <a:pt x="263408" y="135109"/>
                  <a:pt x="286869" y="180283"/>
                  <a:pt x="241874" y="247773"/>
                </a:cubicBezTo>
                <a:cubicBezTo>
                  <a:pt x="224461" y="273891"/>
                  <a:pt x="210134" y="300395"/>
                  <a:pt x="182880" y="318565"/>
                </a:cubicBezTo>
                <a:lnTo>
                  <a:pt x="147484" y="342163"/>
                </a:lnTo>
                <a:cubicBezTo>
                  <a:pt x="143551" y="348062"/>
                  <a:pt x="141222" y="355432"/>
                  <a:pt x="135685" y="359861"/>
                </a:cubicBezTo>
                <a:cubicBezTo>
                  <a:pt x="130829" y="363746"/>
                  <a:pt x="123703" y="363310"/>
                  <a:pt x="117987" y="365760"/>
                </a:cubicBezTo>
                <a:cubicBezTo>
                  <a:pt x="109904" y="369224"/>
                  <a:pt x="102256" y="373626"/>
                  <a:pt x="94390" y="377559"/>
                </a:cubicBezTo>
                <a:cubicBezTo>
                  <a:pt x="90457" y="383458"/>
                  <a:pt x="87301" y="389958"/>
                  <a:pt x="82591" y="395257"/>
                </a:cubicBezTo>
                <a:cubicBezTo>
                  <a:pt x="71505" y="407728"/>
                  <a:pt x="47195" y="430653"/>
                  <a:pt x="47195" y="430653"/>
                </a:cubicBezTo>
                <a:cubicBezTo>
                  <a:pt x="41562" y="453187"/>
                  <a:pt x="40606" y="461530"/>
                  <a:pt x="29497" y="483747"/>
                </a:cubicBezTo>
                <a:cubicBezTo>
                  <a:pt x="26326" y="490089"/>
                  <a:pt x="21631" y="495546"/>
                  <a:pt x="17698" y="501445"/>
                </a:cubicBezTo>
                <a:cubicBezTo>
                  <a:pt x="3554" y="543878"/>
                  <a:pt x="20714" y="490888"/>
                  <a:pt x="5899" y="542741"/>
                </a:cubicBezTo>
                <a:cubicBezTo>
                  <a:pt x="4191" y="548720"/>
                  <a:pt x="1966" y="554540"/>
                  <a:pt x="0" y="560439"/>
                </a:cubicBezTo>
                <a:cubicBezTo>
                  <a:pt x="2076" y="581198"/>
                  <a:pt x="2834" y="632534"/>
                  <a:pt x="17698" y="654829"/>
                </a:cubicBezTo>
                <a:cubicBezTo>
                  <a:pt x="21631" y="660728"/>
                  <a:pt x="24050" y="667988"/>
                  <a:pt x="29497" y="672527"/>
                </a:cubicBezTo>
                <a:cubicBezTo>
                  <a:pt x="36253" y="678157"/>
                  <a:pt x="45459" y="679962"/>
                  <a:pt x="53094" y="684325"/>
                </a:cubicBezTo>
                <a:cubicBezTo>
                  <a:pt x="59250" y="687843"/>
                  <a:pt x="64893" y="692191"/>
                  <a:pt x="70792" y="696124"/>
                </a:cubicBezTo>
                <a:cubicBezTo>
                  <a:pt x="76691" y="705956"/>
                  <a:pt x="79439" y="718581"/>
                  <a:pt x="88490" y="725621"/>
                </a:cubicBezTo>
                <a:cubicBezTo>
                  <a:pt x="91618" y="728054"/>
                  <a:pt x="131172" y="739153"/>
                  <a:pt x="141585" y="743319"/>
                </a:cubicBezTo>
                <a:cubicBezTo>
                  <a:pt x="161147" y="751144"/>
                  <a:pt x="186265" y="761862"/>
                  <a:pt x="206478" y="766916"/>
                </a:cubicBezTo>
                <a:cubicBezTo>
                  <a:pt x="236108" y="774324"/>
                  <a:pt x="222383" y="770252"/>
                  <a:pt x="247773" y="778715"/>
                </a:cubicBezTo>
                <a:cubicBezTo>
                  <a:pt x="259572" y="786581"/>
                  <a:pt x="269717" y="797828"/>
                  <a:pt x="283169" y="802312"/>
                </a:cubicBezTo>
                <a:lnTo>
                  <a:pt x="318565" y="814111"/>
                </a:lnTo>
                <a:cubicBezTo>
                  <a:pt x="324464" y="820010"/>
                  <a:pt x="329678" y="826687"/>
                  <a:pt x="336263" y="831809"/>
                </a:cubicBezTo>
                <a:cubicBezTo>
                  <a:pt x="347456" y="840515"/>
                  <a:pt x="371659" y="855407"/>
                  <a:pt x="371659" y="855407"/>
                </a:cubicBezTo>
                <a:cubicBezTo>
                  <a:pt x="398706" y="895977"/>
                  <a:pt x="390773" y="877350"/>
                  <a:pt x="401156" y="908501"/>
                </a:cubicBezTo>
                <a:cubicBezTo>
                  <a:pt x="393290" y="920300"/>
                  <a:pt x="382044" y="930445"/>
                  <a:pt x="377559" y="943897"/>
                </a:cubicBezTo>
                <a:cubicBezTo>
                  <a:pt x="370706" y="964454"/>
                  <a:pt x="367612" y="976514"/>
                  <a:pt x="353961" y="996991"/>
                </a:cubicBezTo>
                <a:cubicBezTo>
                  <a:pt x="344202" y="1011629"/>
                  <a:pt x="325387" y="1021483"/>
                  <a:pt x="312666" y="1032387"/>
                </a:cubicBezTo>
                <a:cubicBezTo>
                  <a:pt x="306332" y="1037817"/>
                  <a:pt x="301757" y="1045236"/>
                  <a:pt x="294968" y="1050085"/>
                </a:cubicBezTo>
                <a:cubicBezTo>
                  <a:pt x="287812" y="1055197"/>
                  <a:pt x="278526" y="1056772"/>
                  <a:pt x="271370" y="1061884"/>
                </a:cubicBezTo>
                <a:cubicBezTo>
                  <a:pt x="264581" y="1066733"/>
                  <a:pt x="260006" y="1074152"/>
                  <a:pt x="253672" y="1079582"/>
                </a:cubicBezTo>
                <a:cubicBezTo>
                  <a:pt x="246207" y="1085981"/>
                  <a:pt x="237540" y="1090881"/>
                  <a:pt x="230075" y="1097280"/>
                </a:cubicBezTo>
                <a:cubicBezTo>
                  <a:pt x="190330" y="1131348"/>
                  <a:pt x="233795" y="1100699"/>
                  <a:pt x="194679" y="1126777"/>
                </a:cubicBezTo>
                <a:cubicBezTo>
                  <a:pt x="152510" y="1190029"/>
                  <a:pt x="218184" y="1094027"/>
                  <a:pt x="165182" y="1162173"/>
                </a:cubicBezTo>
                <a:cubicBezTo>
                  <a:pt x="156476" y="1173366"/>
                  <a:pt x="141585" y="1197569"/>
                  <a:pt x="141585" y="1197569"/>
                </a:cubicBezTo>
                <a:cubicBezTo>
                  <a:pt x="135308" y="1228951"/>
                  <a:pt x="129786" y="1251568"/>
                  <a:pt x="129786" y="1286060"/>
                </a:cubicBezTo>
                <a:cubicBezTo>
                  <a:pt x="129786" y="1292278"/>
                  <a:pt x="134465" y="1297660"/>
                  <a:pt x="135685" y="1303758"/>
                </a:cubicBezTo>
                <a:cubicBezTo>
                  <a:pt x="140377" y="1327216"/>
                  <a:pt x="134214" y="1354645"/>
                  <a:pt x="147484" y="1374550"/>
                </a:cubicBezTo>
                <a:cubicBezTo>
                  <a:pt x="157972" y="1390281"/>
                  <a:pt x="161258" y="1397717"/>
                  <a:pt x="176981" y="1409946"/>
                </a:cubicBezTo>
                <a:cubicBezTo>
                  <a:pt x="202078" y="1429466"/>
                  <a:pt x="212494" y="1428637"/>
                  <a:pt x="230075" y="1451242"/>
                </a:cubicBezTo>
                <a:cubicBezTo>
                  <a:pt x="238781" y="1462435"/>
                  <a:pt x="245806" y="1474839"/>
                  <a:pt x="253672" y="1486638"/>
                </a:cubicBezTo>
                <a:cubicBezTo>
                  <a:pt x="270921" y="1512511"/>
                  <a:pt x="261223" y="1498672"/>
                  <a:pt x="283169" y="1527933"/>
                </a:cubicBezTo>
                <a:cubicBezTo>
                  <a:pt x="297532" y="1571021"/>
                  <a:pt x="291952" y="1551263"/>
                  <a:pt x="300867" y="1586927"/>
                </a:cubicBezTo>
                <a:cubicBezTo>
                  <a:pt x="294106" y="1620735"/>
                  <a:pt x="299452" y="1607455"/>
                  <a:pt x="289069" y="1628222"/>
                </a:cubicBezTo>
              </a:path>
            </a:pathLst>
          </a:custGeom>
          <a:noFill/>
          <a:ln w="19050">
            <a:solidFill>
              <a:schemeClr val="accent2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フリーフォーム: 図形 71">
            <a:extLst>
              <a:ext uri="{FF2B5EF4-FFF2-40B4-BE49-F238E27FC236}">
                <a16:creationId xmlns:a16="http://schemas.microsoft.com/office/drawing/2014/main" id="{85C5D6E9-8A10-476A-B7DC-5E6F2F087AE0}"/>
              </a:ext>
            </a:extLst>
          </p:cNvPr>
          <p:cNvSpPr/>
          <p:nvPr/>
        </p:nvSpPr>
        <p:spPr>
          <a:xfrm rot="2951516">
            <a:off x="2184902" y="3170504"/>
            <a:ext cx="89253" cy="625220"/>
          </a:xfrm>
          <a:custGeom>
            <a:avLst/>
            <a:gdLst>
              <a:gd name="connsiteX0" fmla="*/ 241874 w 401156"/>
              <a:gd name="connsiteY0" fmla="*/ 0 h 1628222"/>
              <a:gd name="connsiteX1" fmla="*/ 253672 w 401156"/>
              <a:gd name="connsiteY1" fmla="*/ 76692 h 1628222"/>
              <a:gd name="connsiteX2" fmla="*/ 241874 w 401156"/>
              <a:gd name="connsiteY2" fmla="*/ 247773 h 1628222"/>
              <a:gd name="connsiteX3" fmla="*/ 182880 w 401156"/>
              <a:gd name="connsiteY3" fmla="*/ 318565 h 1628222"/>
              <a:gd name="connsiteX4" fmla="*/ 147484 w 401156"/>
              <a:gd name="connsiteY4" fmla="*/ 342163 h 1628222"/>
              <a:gd name="connsiteX5" fmla="*/ 135685 w 401156"/>
              <a:gd name="connsiteY5" fmla="*/ 359861 h 1628222"/>
              <a:gd name="connsiteX6" fmla="*/ 117987 w 401156"/>
              <a:gd name="connsiteY6" fmla="*/ 365760 h 1628222"/>
              <a:gd name="connsiteX7" fmla="*/ 94390 w 401156"/>
              <a:gd name="connsiteY7" fmla="*/ 377559 h 1628222"/>
              <a:gd name="connsiteX8" fmla="*/ 82591 w 401156"/>
              <a:gd name="connsiteY8" fmla="*/ 395257 h 1628222"/>
              <a:gd name="connsiteX9" fmla="*/ 47195 w 401156"/>
              <a:gd name="connsiteY9" fmla="*/ 430653 h 1628222"/>
              <a:gd name="connsiteX10" fmla="*/ 29497 w 401156"/>
              <a:gd name="connsiteY10" fmla="*/ 483747 h 1628222"/>
              <a:gd name="connsiteX11" fmla="*/ 17698 w 401156"/>
              <a:gd name="connsiteY11" fmla="*/ 501445 h 1628222"/>
              <a:gd name="connsiteX12" fmla="*/ 5899 w 401156"/>
              <a:gd name="connsiteY12" fmla="*/ 542741 h 1628222"/>
              <a:gd name="connsiteX13" fmla="*/ 0 w 401156"/>
              <a:gd name="connsiteY13" fmla="*/ 560439 h 1628222"/>
              <a:gd name="connsiteX14" fmla="*/ 17698 w 401156"/>
              <a:gd name="connsiteY14" fmla="*/ 654829 h 1628222"/>
              <a:gd name="connsiteX15" fmla="*/ 29497 w 401156"/>
              <a:gd name="connsiteY15" fmla="*/ 672527 h 1628222"/>
              <a:gd name="connsiteX16" fmla="*/ 53094 w 401156"/>
              <a:gd name="connsiteY16" fmla="*/ 684325 h 1628222"/>
              <a:gd name="connsiteX17" fmla="*/ 70792 w 401156"/>
              <a:gd name="connsiteY17" fmla="*/ 696124 h 1628222"/>
              <a:gd name="connsiteX18" fmla="*/ 88490 w 401156"/>
              <a:gd name="connsiteY18" fmla="*/ 725621 h 1628222"/>
              <a:gd name="connsiteX19" fmla="*/ 141585 w 401156"/>
              <a:gd name="connsiteY19" fmla="*/ 743319 h 1628222"/>
              <a:gd name="connsiteX20" fmla="*/ 206478 w 401156"/>
              <a:gd name="connsiteY20" fmla="*/ 766916 h 1628222"/>
              <a:gd name="connsiteX21" fmla="*/ 247773 w 401156"/>
              <a:gd name="connsiteY21" fmla="*/ 778715 h 1628222"/>
              <a:gd name="connsiteX22" fmla="*/ 283169 w 401156"/>
              <a:gd name="connsiteY22" fmla="*/ 802312 h 1628222"/>
              <a:gd name="connsiteX23" fmla="*/ 318565 w 401156"/>
              <a:gd name="connsiteY23" fmla="*/ 814111 h 1628222"/>
              <a:gd name="connsiteX24" fmla="*/ 336263 w 401156"/>
              <a:gd name="connsiteY24" fmla="*/ 831809 h 1628222"/>
              <a:gd name="connsiteX25" fmla="*/ 371659 w 401156"/>
              <a:gd name="connsiteY25" fmla="*/ 855407 h 1628222"/>
              <a:gd name="connsiteX26" fmla="*/ 401156 w 401156"/>
              <a:gd name="connsiteY26" fmla="*/ 908501 h 1628222"/>
              <a:gd name="connsiteX27" fmla="*/ 377559 w 401156"/>
              <a:gd name="connsiteY27" fmla="*/ 943897 h 1628222"/>
              <a:gd name="connsiteX28" fmla="*/ 353961 w 401156"/>
              <a:gd name="connsiteY28" fmla="*/ 996991 h 1628222"/>
              <a:gd name="connsiteX29" fmla="*/ 312666 w 401156"/>
              <a:gd name="connsiteY29" fmla="*/ 1032387 h 1628222"/>
              <a:gd name="connsiteX30" fmla="*/ 294968 w 401156"/>
              <a:gd name="connsiteY30" fmla="*/ 1050085 h 1628222"/>
              <a:gd name="connsiteX31" fmla="*/ 271370 w 401156"/>
              <a:gd name="connsiteY31" fmla="*/ 1061884 h 1628222"/>
              <a:gd name="connsiteX32" fmla="*/ 253672 w 401156"/>
              <a:gd name="connsiteY32" fmla="*/ 1079582 h 1628222"/>
              <a:gd name="connsiteX33" fmla="*/ 230075 w 401156"/>
              <a:gd name="connsiteY33" fmla="*/ 1097280 h 1628222"/>
              <a:gd name="connsiteX34" fmla="*/ 194679 w 401156"/>
              <a:gd name="connsiteY34" fmla="*/ 1126777 h 1628222"/>
              <a:gd name="connsiteX35" fmla="*/ 165182 w 401156"/>
              <a:gd name="connsiteY35" fmla="*/ 1162173 h 1628222"/>
              <a:gd name="connsiteX36" fmla="*/ 141585 w 401156"/>
              <a:gd name="connsiteY36" fmla="*/ 1197569 h 1628222"/>
              <a:gd name="connsiteX37" fmla="*/ 129786 w 401156"/>
              <a:gd name="connsiteY37" fmla="*/ 1286060 h 1628222"/>
              <a:gd name="connsiteX38" fmla="*/ 135685 w 401156"/>
              <a:gd name="connsiteY38" fmla="*/ 1303758 h 1628222"/>
              <a:gd name="connsiteX39" fmla="*/ 147484 w 401156"/>
              <a:gd name="connsiteY39" fmla="*/ 1374550 h 1628222"/>
              <a:gd name="connsiteX40" fmla="*/ 176981 w 401156"/>
              <a:gd name="connsiteY40" fmla="*/ 1409946 h 1628222"/>
              <a:gd name="connsiteX41" fmla="*/ 230075 w 401156"/>
              <a:gd name="connsiteY41" fmla="*/ 1451242 h 1628222"/>
              <a:gd name="connsiteX42" fmla="*/ 253672 w 401156"/>
              <a:gd name="connsiteY42" fmla="*/ 1486638 h 1628222"/>
              <a:gd name="connsiteX43" fmla="*/ 283169 w 401156"/>
              <a:gd name="connsiteY43" fmla="*/ 1527933 h 1628222"/>
              <a:gd name="connsiteX44" fmla="*/ 300867 w 401156"/>
              <a:gd name="connsiteY44" fmla="*/ 1586927 h 1628222"/>
              <a:gd name="connsiteX45" fmla="*/ 289069 w 401156"/>
              <a:gd name="connsiteY45" fmla="*/ 1628222 h 1628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01156" h="1628222">
                <a:moveTo>
                  <a:pt x="241874" y="0"/>
                </a:moveTo>
                <a:cubicBezTo>
                  <a:pt x="245807" y="25564"/>
                  <a:pt x="249420" y="51179"/>
                  <a:pt x="253672" y="76692"/>
                </a:cubicBezTo>
                <a:cubicBezTo>
                  <a:pt x="263408" y="135109"/>
                  <a:pt x="286869" y="180283"/>
                  <a:pt x="241874" y="247773"/>
                </a:cubicBezTo>
                <a:cubicBezTo>
                  <a:pt x="224461" y="273891"/>
                  <a:pt x="210134" y="300395"/>
                  <a:pt x="182880" y="318565"/>
                </a:cubicBezTo>
                <a:lnTo>
                  <a:pt x="147484" y="342163"/>
                </a:lnTo>
                <a:cubicBezTo>
                  <a:pt x="143551" y="348062"/>
                  <a:pt x="141222" y="355432"/>
                  <a:pt x="135685" y="359861"/>
                </a:cubicBezTo>
                <a:cubicBezTo>
                  <a:pt x="130829" y="363746"/>
                  <a:pt x="123703" y="363310"/>
                  <a:pt x="117987" y="365760"/>
                </a:cubicBezTo>
                <a:cubicBezTo>
                  <a:pt x="109904" y="369224"/>
                  <a:pt x="102256" y="373626"/>
                  <a:pt x="94390" y="377559"/>
                </a:cubicBezTo>
                <a:cubicBezTo>
                  <a:pt x="90457" y="383458"/>
                  <a:pt x="87301" y="389958"/>
                  <a:pt x="82591" y="395257"/>
                </a:cubicBezTo>
                <a:cubicBezTo>
                  <a:pt x="71505" y="407728"/>
                  <a:pt x="47195" y="430653"/>
                  <a:pt x="47195" y="430653"/>
                </a:cubicBezTo>
                <a:cubicBezTo>
                  <a:pt x="41562" y="453187"/>
                  <a:pt x="40606" y="461530"/>
                  <a:pt x="29497" y="483747"/>
                </a:cubicBezTo>
                <a:cubicBezTo>
                  <a:pt x="26326" y="490089"/>
                  <a:pt x="21631" y="495546"/>
                  <a:pt x="17698" y="501445"/>
                </a:cubicBezTo>
                <a:cubicBezTo>
                  <a:pt x="3554" y="543878"/>
                  <a:pt x="20714" y="490888"/>
                  <a:pt x="5899" y="542741"/>
                </a:cubicBezTo>
                <a:cubicBezTo>
                  <a:pt x="4191" y="548720"/>
                  <a:pt x="1966" y="554540"/>
                  <a:pt x="0" y="560439"/>
                </a:cubicBezTo>
                <a:cubicBezTo>
                  <a:pt x="2076" y="581198"/>
                  <a:pt x="2834" y="632534"/>
                  <a:pt x="17698" y="654829"/>
                </a:cubicBezTo>
                <a:cubicBezTo>
                  <a:pt x="21631" y="660728"/>
                  <a:pt x="24050" y="667988"/>
                  <a:pt x="29497" y="672527"/>
                </a:cubicBezTo>
                <a:cubicBezTo>
                  <a:pt x="36253" y="678157"/>
                  <a:pt x="45459" y="679962"/>
                  <a:pt x="53094" y="684325"/>
                </a:cubicBezTo>
                <a:cubicBezTo>
                  <a:pt x="59250" y="687843"/>
                  <a:pt x="64893" y="692191"/>
                  <a:pt x="70792" y="696124"/>
                </a:cubicBezTo>
                <a:cubicBezTo>
                  <a:pt x="76691" y="705956"/>
                  <a:pt x="79439" y="718581"/>
                  <a:pt x="88490" y="725621"/>
                </a:cubicBezTo>
                <a:cubicBezTo>
                  <a:pt x="91618" y="728054"/>
                  <a:pt x="131172" y="739153"/>
                  <a:pt x="141585" y="743319"/>
                </a:cubicBezTo>
                <a:cubicBezTo>
                  <a:pt x="161147" y="751144"/>
                  <a:pt x="186265" y="761862"/>
                  <a:pt x="206478" y="766916"/>
                </a:cubicBezTo>
                <a:cubicBezTo>
                  <a:pt x="236108" y="774324"/>
                  <a:pt x="222383" y="770252"/>
                  <a:pt x="247773" y="778715"/>
                </a:cubicBezTo>
                <a:cubicBezTo>
                  <a:pt x="259572" y="786581"/>
                  <a:pt x="269717" y="797828"/>
                  <a:pt x="283169" y="802312"/>
                </a:cubicBezTo>
                <a:lnTo>
                  <a:pt x="318565" y="814111"/>
                </a:lnTo>
                <a:cubicBezTo>
                  <a:pt x="324464" y="820010"/>
                  <a:pt x="329678" y="826687"/>
                  <a:pt x="336263" y="831809"/>
                </a:cubicBezTo>
                <a:cubicBezTo>
                  <a:pt x="347456" y="840515"/>
                  <a:pt x="371659" y="855407"/>
                  <a:pt x="371659" y="855407"/>
                </a:cubicBezTo>
                <a:cubicBezTo>
                  <a:pt x="398706" y="895977"/>
                  <a:pt x="390773" y="877350"/>
                  <a:pt x="401156" y="908501"/>
                </a:cubicBezTo>
                <a:cubicBezTo>
                  <a:pt x="393290" y="920300"/>
                  <a:pt x="382044" y="930445"/>
                  <a:pt x="377559" y="943897"/>
                </a:cubicBezTo>
                <a:cubicBezTo>
                  <a:pt x="370706" y="964454"/>
                  <a:pt x="367612" y="976514"/>
                  <a:pt x="353961" y="996991"/>
                </a:cubicBezTo>
                <a:cubicBezTo>
                  <a:pt x="344202" y="1011629"/>
                  <a:pt x="325387" y="1021483"/>
                  <a:pt x="312666" y="1032387"/>
                </a:cubicBezTo>
                <a:cubicBezTo>
                  <a:pt x="306332" y="1037817"/>
                  <a:pt x="301757" y="1045236"/>
                  <a:pt x="294968" y="1050085"/>
                </a:cubicBezTo>
                <a:cubicBezTo>
                  <a:pt x="287812" y="1055197"/>
                  <a:pt x="278526" y="1056772"/>
                  <a:pt x="271370" y="1061884"/>
                </a:cubicBezTo>
                <a:cubicBezTo>
                  <a:pt x="264581" y="1066733"/>
                  <a:pt x="260006" y="1074152"/>
                  <a:pt x="253672" y="1079582"/>
                </a:cubicBezTo>
                <a:cubicBezTo>
                  <a:pt x="246207" y="1085981"/>
                  <a:pt x="237540" y="1090881"/>
                  <a:pt x="230075" y="1097280"/>
                </a:cubicBezTo>
                <a:cubicBezTo>
                  <a:pt x="190330" y="1131348"/>
                  <a:pt x="233795" y="1100699"/>
                  <a:pt x="194679" y="1126777"/>
                </a:cubicBezTo>
                <a:cubicBezTo>
                  <a:pt x="152510" y="1190029"/>
                  <a:pt x="218184" y="1094027"/>
                  <a:pt x="165182" y="1162173"/>
                </a:cubicBezTo>
                <a:cubicBezTo>
                  <a:pt x="156476" y="1173366"/>
                  <a:pt x="141585" y="1197569"/>
                  <a:pt x="141585" y="1197569"/>
                </a:cubicBezTo>
                <a:cubicBezTo>
                  <a:pt x="135308" y="1228951"/>
                  <a:pt x="129786" y="1251568"/>
                  <a:pt x="129786" y="1286060"/>
                </a:cubicBezTo>
                <a:cubicBezTo>
                  <a:pt x="129786" y="1292278"/>
                  <a:pt x="134465" y="1297660"/>
                  <a:pt x="135685" y="1303758"/>
                </a:cubicBezTo>
                <a:cubicBezTo>
                  <a:pt x="140377" y="1327216"/>
                  <a:pt x="134214" y="1354645"/>
                  <a:pt x="147484" y="1374550"/>
                </a:cubicBezTo>
                <a:cubicBezTo>
                  <a:pt x="157972" y="1390281"/>
                  <a:pt x="161258" y="1397717"/>
                  <a:pt x="176981" y="1409946"/>
                </a:cubicBezTo>
                <a:cubicBezTo>
                  <a:pt x="202078" y="1429466"/>
                  <a:pt x="212494" y="1428637"/>
                  <a:pt x="230075" y="1451242"/>
                </a:cubicBezTo>
                <a:cubicBezTo>
                  <a:pt x="238781" y="1462435"/>
                  <a:pt x="245806" y="1474839"/>
                  <a:pt x="253672" y="1486638"/>
                </a:cubicBezTo>
                <a:cubicBezTo>
                  <a:pt x="270921" y="1512511"/>
                  <a:pt x="261223" y="1498672"/>
                  <a:pt x="283169" y="1527933"/>
                </a:cubicBezTo>
                <a:cubicBezTo>
                  <a:pt x="297532" y="1571021"/>
                  <a:pt x="291952" y="1551263"/>
                  <a:pt x="300867" y="1586927"/>
                </a:cubicBezTo>
                <a:cubicBezTo>
                  <a:pt x="294106" y="1620735"/>
                  <a:pt x="299452" y="1607455"/>
                  <a:pt x="289069" y="1628222"/>
                </a:cubicBezTo>
              </a:path>
            </a:pathLst>
          </a:custGeom>
          <a:noFill/>
          <a:ln w="19050">
            <a:solidFill>
              <a:schemeClr val="accent2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皿, 食べ物, テーブル, カップ が含まれている画像&#10;&#10;自動的に生成された説明">
            <a:extLst>
              <a:ext uri="{FF2B5EF4-FFF2-40B4-BE49-F238E27FC236}">
                <a16:creationId xmlns:a16="http://schemas.microsoft.com/office/drawing/2014/main" id="{F9BC55F1-E6D9-456B-A65E-4EEFC90D14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608" y="1912030"/>
            <a:ext cx="3199212" cy="2399409"/>
          </a:xfrm>
          <a:prstGeom prst="rect">
            <a:avLst/>
          </a:prstGeom>
        </p:spPr>
      </p:pic>
      <p:pic>
        <p:nvPicPr>
          <p:cNvPr id="7" name="図 6" descr="室内, 壁, 床 が含まれている画像&#10;&#10;自動的に生成された説明">
            <a:extLst>
              <a:ext uri="{FF2B5EF4-FFF2-40B4-BE49-F238E27FC236}">
                <a16:creationId xmlns:a16="http://schemas.microsoft.com/office/drawing/2014/main" id="{E089C5C9-85BC-4344-9540-1585759085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2026" y="2245754"/>
            <a:ext cx="2212338" cy="174425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0154944-DEBF-4DC9-B924-B40168FB144B}"/>
              </a:ext>
            </a:extLst>
          </p:cNvPr>
          <p:cNvSpPr/>
          <p:nvPr/>
        </p:nvSpPr>
        <p:spPr>
          <a:xfrm>
            <a:off x="7916473" y="2179583"/>
            <a:ext cx="11320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/>
              <a:t>*dummy liquid</a:t>
            </a:r>
            <a:endParaRPr lang="ja-JP" altLang="en-US" sz="1200" dirty="0"/>
          </a:p>
        </p:txBody>
      </p:sp>
      <p:sp>
        <p:nvSpPr>
          <p:cNvPr id="11" name="矢印: 環状 10">
            <a:extLst>
              <a:ext uri="{FF2B5EF4-FFF2-40B4-BE49-F238E27FC236}">
                <a16:creationId xmlns:a16="http://schemas.microsoft.com/office/drawing/2014/main" id="{0F58BA95-B080-4D62-A039-9EFEEE9C14F0}"/>
              </a:ext>
            </a:extLst>
          </p:cNvPr>
          <p:cNvSpPr/>
          <p:nvPr/>
        </p:nvSpPr>
        <p:spPr>
          <a:xfrm>
            <a:off x="5680879" y="1338637"/>
            <a:ext cx="1533881" cy="1748064"/>
          </a:xfrm>
          <a:prstGeom prst="circularArrow">
            <a:avLst>
              <a:gd name="adj1" fmla="val 8501"/>
              <a:gd name="adj2" fmla="val 1142319"/>
              <a:gd name="adj3" fmla="val 20585345"/>
              <a:gd name="adj4" fmla="val 11827534"/>
              <a:gd name="adj5" fmla="val 12615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1EF4548-9FAD-48CF-ACA5-659C505C3390}"/>
              </a:ext>
            </a:extLst>
          </p:cNvPr>
          <p:cNvSpPr/>
          <p:nvPr/>
        </p:nvSpPr>
        <p:spPr>
          <a:xfrm>
            <a:off x="7010039" y="1577169"/>
            <a:ext cx="1429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Melting </a:t>
            </a:r>
          </a:p>
          <a:p>
            <a:r>
              <a:rPr lang="en-US" altLang="ja-JP" dirty="0"/>
              <a:t>&amp; pouring</a:t>
            </a:r>
            <a:endParaRPr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BA1B5169-056F-4882-AAE6-F58BE6AB9012}"/>
              </a:ext>
            </a:extLst>
          </p:cNvPr>
          <p:cNvSpPr/>
          <p:nvPr/>
        </p:nvSpPr>
        <p:spPr>
          <a:xfrm>
            <a:off x="628650" y="5757652"/>
            <a:ext cx="4911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All production process is ready in the underground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2160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>
            <a:extLst>
              <a:ext uri="{FF2B5EF4-FFF2-40B4-BE49-F238E27FC236}">
                <a16:creationId xmlns:a16="http://schemas.microsoft.com/office/drawing/2014/main" id="{9510F6A9-3E59-47F6-B7A8-6739724F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TEM images</a:t>
            </a:r>
            <a:endParaRPr kumimoji="1" lang="ja-JP" altLang="en-US" dirty="0"/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067E4E2D-522B-455A-A114-85BF21212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/>
          <a:lstStyle/>
          <a:p>
            <a:r>
              <a:rPr kumimoji="1" lang="en-US" altLang="ja-JP" dirty="0"/>
              <a:t>EGS003 (80 nm aiming)</a:t>
            </a:r>
            <a:endParaRPr kumimoji="1" lang="ja-JP" altLang="en-US" dirty="0"/>
          </a:p>
        </p:txBody>
      </p:sp>
      <p:pic>
        <p:nvPicPr>
          <p:cNvPr id="14" name="コンテンツ プレースホルダー 13">
            <a:extLst>
              <a:ext uri="{FF2B5EF4-FFF2-40B4-BE49-F238E27FC236}">
                <a16:creationId xmlns:a16="http://schemas.microsoft.com/office/drawing/2014/main" id="{04136A85-3663-41AD-894B-E1A4DBBDF8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04960" y="2580026"/>
            <a:ext cx="3852464" cy="3609637"/>
          </a:xfrm>
          <a:prstGeom prst="rect">
            <a:avLst/>
          </a:prstGeom>
        </p:spPr>
      </p:pic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4AD8D123-3735-4129-93E5-0D5289B31B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/>
          <a:lstStyle/>
          <a:p>
            <a:r>
              <a:rPr kumimoji="1" lang="en-US" altLang="ja-JP" dirty="0"/>
              <a:t>EGS004 (45 nm aiming)</a:t>
            </a:r>
            <a:endParaRPr kumimoji="1" lang="ja-JP" altLang="en-US" dirty="0"/>
          </a:p>
        </p:txBody>
      </p:sp>
      <p:pic>
        <p:nvPicPr>
          <p:cNvPr id="13" name="コンテンツ プレースホルダー 12">
            <a:extLst>
              <a:ext uri="{FF2B5EF4-FFF2-40B4-BE49-F238E27FC236}">
                <a16:creationId xmlns:a16="http://schemas.microsoft.com/office/drawing/2014/main" id="{231EDCF6-0CA3-4082-9074-8BBA333B505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577" y="2505075"/>
            <a:ext cx="3572933" cy="3684588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0B38173-1E6E-4D22-8086-55139C36E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2017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703BB6-B91E-4972-9341-5A4BB491F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/>
              <a:t>First observation of tracks with new </a:t>
            </a:r>
            <a:r>
              <a:rPr lang="en-US" altLang="ja-JP" sz="3200" dirty="0"/>
              <a:t>nuclear emulsion films produced at </a:t>
            </a:r>
            <a:r>
              <a:rPr kumimoji="1" lang="en-US" altLang="ja-JP" sz="3200" dirty="0"/>
              <a:t>LNGS </a:t>
            </a:r>
            <a:endParaRPr kumimoji="1" lang="ja-JP" altLang="en-US" sz="32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E37101-475F-4393-AE9C-9B248B774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pic>
        <p:nvPicPr>
          <p:cNvPr id="14" name="コンテンツ プレースホルダー 13" descr="ボトル, 室内 が含まれている画像&#10;&#10;自動的に生成された説明">
            <a:extLst>
              <a:ext uri="{FF2B5EF4-FFF2-40B4-BE49-F238E27FC236}">
                <a16:creationId xmlns:a16="http://schemas.microsoft.com/office/drawing/2014/main" id="{1DE611B9-E284-425C-8883-E0BA177F3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67" y="1485655"/>
            <a:ext cx="7061982" cy="5253872"/>
          </a:xfr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34A30FC-9AE1-40DF-BD35-398FAA03E82A}"/>
              </a:ext>
            </a:extLst>
          </p:cNvPr>
          <p:cNvSpPr/>
          <p:nvPr/>
        </p:nvSpPr>
        <p:spPr>
          <a:xfrm>
            <a:off x="993158" y="1591381"/>
            <a:ext cx="131959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baseline="30000" dirty="0"/>
              <a:t>241</a:t>
            </a:r>
            <a:r>
              <a:rPr lang="en-US" altLang="ja-JP" dirty="0"/>
              <a:t>Am alpha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4464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>
            <a:extLst>
              <a:ext uri="{FF2B5EF4-FFF2-40B4-BE49-F238E27FC236}">
                <a16:creationId xmlns:a16="http://schemas.microsoft.com/office/drawing/2014/main" id="{FF28066C-7AEC-4BD3-8868-D4C9436B6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SEM / Optical Images with Position Matching</a:t>
            </a:r>
            <a:endParaRPr kumimoji="1" lang="ja-JP" altLang="en-US" sz="32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EE04738-F867-48CC-9059-E1A1A986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C7659-0033-4D60-A746-12654C9D2E9E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45CD075-C397-428C-8755-8C97F5FA31E2}"/>
              </a:ext>
            </a:extLst>
          </p:cNvPr>
          <p:cNvGrpSpPr/>
          <p:nvPr/>
        </p:nvGrpSpPr>
        <p:grpSpPr>
          <a:xfrm>
            <a:off x="290093" y="1598605"/>
            <a:ext cx="4168141" cy="3404961"/>
            <a:chOff x="477520" y="1598605"/>
            <a:chExt cx="2886873" cy="2358291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32CE06E9-A430-4609-BD3D-F3A69611E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520" y="1598605"/>
              <a:ext cx="2886873" cy="2358291"/>
            </a:xfrm>
            <a:prstGeom prst="rect">
              <a:avLst/>
            </a:prstGeom>
          </p:spPr>
        </p:pic>
        <p:cxnSp>
          <p:nvCxnSpPr>
            <p:cNvPr id="3" name="直線コネクタ 2">
              <a:extLst>
                <a:ext uri="{FF2B5EF4-FFF2-40B4-BE49-F238E27FC236}">
                  <a16:creationId xmlns:a16="http://schemas.microsoft.com/office/drawing/2014/main" id="{4225D75E-0290-42C0-8503-066AB2BF86E2}"/>
                </a:ext>
              </a:extLst>
            </p:cNvPr>
            <p:cNvCxnSpPr>
              <a:cxnSpLocks/>
            </p:cNvCxnSpPr>
            <p:nvPr/>
          </p:nvCxnSpPr>
          <p:spPr>
            <a:xfrm>
              <a:off x="732367" y="3752850"/>
              <a:ext cx="630000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FE48F64-2B34-4FDA-8D63-692243016FDF}"/>
                </a:ext>
              </a:extLst>
            </p:cNvPr>
            <p:cNvSpPr txBox="1"/>
            <p:nvPr/>
          </p:nvSpPr>
          <p:spPr>
            <a:xfrm>
              <a:off x="693883" y="3429000"/>
              <a:ext cx="7069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accent4"/>
                  </a:solidFill>
                </a:rPr>
                <a:t>1 um</a:t>
              </a:r>
              <a:endParaRPr kumimoji="1" lang="ja-JP" alt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872AF70-4F8A-4D64-BE8D-F21484BE21D3}"/>
              </a:ext>
            </a:extLst>
          </p:cNvPr>
          <p:cNvSpPr/>
          <p:nvPr/>
        </p:nvSpPr>
        <p:spPr>
          <a:xfrm>
            <a:off x="602483" y="5309598"/>
            <a:ext cx="7079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ja-JP" dirty="0"/>
              <a:t>We found that elliptical shape is not always same with filament row</a:t>
            </a:r>
          </a:p>
          <a:p>
            <a:pPr lvl="0">
              <a:defRPr/>
            </a:pPr>
            <a:r>
              <a:rPr lang="en-US" altLang="ja-JP" dirty="0"/>
              <a:t>It maybe due to irregular optical response and non-negligible filament size</a:t>
            </a: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6748591A-A8AC-47EC-B3DD-3A537694AA94}"/>
              </a:ext>
            </a:extLst>
          </p:cNvPr>
          <p:cNvGrpSpPr/>
          <p:nvPr/>
        </p:nvGrpSpPr>
        <p:grpSpPr>
          <a:xfrm>
            <a:off x="4599737" y="1598605"/>
            <a:ext cx="4168141" cy="3404964"/>
            <a:chOff x="4099559" y="1598603"/>
            <a:chExt cx="2886873" cy="2358293"/>
          </a:xfrm>
        </p:grpSpPr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DE5C0CAB-0B15-4F26-AECC-829442146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99559" y="1598603"/>
              <a:ext cx="2886873" cy="2358293"/>
            </a:xfrm>
            <a:prstGeom prst="rect">
              <a:avLst/>
            </a:prstGeom>
          </p:spPr>
        </p:pic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AA0F3847-5AD4-4D74-8430-BA686D50E61A}"/>
                </a:ext>
              </a:extLst>
            </p:cNvPr>
            <p:cNvCxnSpPr>
              <a:cxnSpLocks/>
            </p:cNvCxnSpPr>
            <p:nvPr/>
          </p:nvCxnSpPr>
          <p:spPr>
            <a:xfrm>
              <a:off x="4257000" y="3769783"/>
              <a:ext cx="630000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47A87355-BC21-4EB0-8CAD-583058D04C3F}"/>
                </a:ext>
              </a:extLst>
            </p:cNvPr>
            <p:cNvSpPr txBox="1"/>
            <p:nvPr/>
          </p:nvSpPr>
          <p:spPr>
            <a:xfrm>
              <a:off x="4218516" y="3445933"/>
              <a:ext cx="7069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accent4"/>
                  </a:solidFill>
                </a:rPr>
                <a:t>1 um</a:t>
              </a:r>
              <a:endParaRPr kumimoji="1" lang="ja-JP" alt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2" name="矢印: 左 41">
            <a:extLst>
              <a:ext uri="{FF2B5EF4-FFF2-40B4-BE49-F238E27FC236}">
                <a16:creationId xmlns:a16="http://schemas.microsoft.com/office/drawing/2014/main" id="{6A557FEA-3A07-44DB-A490-EA5F9EA15B5B}"/>
              </a:ext>
            </a:extLst>
          </p:cNvPr>
          <p:cNvSpPr/>
          <p:nvPr/>
        </p:nvSpPr>
        <p:spPr>
          <a:xfrm rot="5400000">
            <a:off x="-67583" y="1404255"/>
            <a:ext cx="1443053" cy="683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en-US" altLang="ja-JP" dirty="0"/>
              <a:t>exposure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7183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>
            <a:extLst>
              <a:ext uri="{FF2B5EF4-FFF2-40B4-BE49-F238E27FC236}">
                <a16:creationId xmlns:a16="http://schemas.microsoft.com/office/drawing/2014/main" id="{FF28066C-7AEC-4BD3-8868-D4C9436B6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SEM / Optical Images with Position Matching</a:t>
            </a:r>
            <a:endParaRPr kumimoji="1" lang="ja-JP" altLang="en-US" sz="32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EE04738-F867-48CC-9059-E1A1A986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C7659-0033-4D60-A746-12654C9D2E9E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45CD075-C397-428C-8755-8C97F5FA31E2}"/>
              </a:ext>
            </a:extLst>
          </p:cNvPr>
          <p:cNvGrpSpPr/>
          <p:nvPr/>
        </p:nvGrpSpPr>
        <p:grpSpPr>
          <a:xfrm>
            <a:off x="290093" y="1598605"/>
            <a:ext cx="4168141" cy="3404961"/>
            <a:chOff x="477520" y="1598605"/>
            <a:chExt cx="2886873" cy="2358291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32CE06E9-A430-4609-BD3D-F3A69611E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520" y="1598605"/>
              <a:ext cx="2886873" cy="2358291"/>
            </a:xfrm>
            <a:prstGeom prst="rect">
              <a:avLst/>
            </a:prstGeom>
          </p:spPr>
        </p:pic>
        <p:cxnSp>
          <p:nvCxnSpPr>
            <p:cNvPr id="3" name="直線コネクタ 2">
              <a:extLst>
                <a:ext uri="{FF2B5EF4-FFF2-40B4-BE49-F238E27FC236}">
                  <a16:creationId xmlns:a16="http://schemas.microsoft.com/office/drawing/2014/main" id="{4225D75E-0290-42C0-8503-066AB2BF86E2}"/>
                </a:ext>
              </a:extLst>
            </p:cNvPr>
            <p:cNvCxnSpPr>
              <a:cxnSpLocks/>
            </p:cNvCxnSpPr>
            <p:nvPr/>
          </p:nvCxnSpPr>
          <p:spPr>
            <a:xfrm>
              <a:off x="732367" y="3752850"/>
              <a:ext cx="630000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FE48F64-2B34-4FDA-8D63-692243016FDF}"/>
                </a:ext>
              </a:extLst>
            </p:cNvPr>
            <p:cNvSpPr txBox="1"/>
            <p:nvPr/>
          </p:nvSpPr>
          <p:spPr>
            <a:xfrm>
              <a:off x="693883" y="3429000"/>
              <a:ext cx="7069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accent4"/>
                  </a:solidFill>
                </a:rPr>
                <a:t>1 um</a:t>
              </a:r>
              <a:endParaRPr kumimoji="1" lang="ja-JP" altLang="en-US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DF5EDC-DD6B-4433-9A7F-EA2B3CA6E32B}"/>
              </a:ext>
            </a:extLst>
          </p:cNvPr>
          <p:cNvGrpSpPr/>
          <p:nvPr/>
        </p:nvGrpSpPr>
        <p:grpSpPr>
          <a:xfrm>
            <a:off x="4599737" y="1598605"/>
            <a:ext cx="4168141" cy="3404964"/>
            <a:chOff x="4099559" y="1598603"/>
            <a:chExt cx="2886873" cy="2358293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C0C0564-893A-46C1-985A-2E0D3362C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99559" y="1598603"/>
              <a:ext cx="2886873" cy="2358293"/>
            </a:xfrm>
            <a:prstGeom prst="rect">
              <a:avLst/>
            </a:prstGeom>
          </p:spPr>
        </p:pic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23E881A2-AAF7-4DAD-8003-7F0357F3B554}"/>
                </a:ext>
              </a:extLst>
            </p:cNvPr>
            <p:cNvCxnSpPr>
              <a:cxnSpLocks/>
            </p:cNvCxnSpPr>
            <p:nvPr/>
          </p:nvCxnSpPr>
          <p:spPr>
            <a:xfrm>
              <a:off x="4257000" y="3769783"/>
              <a:ext cx="630000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4CF0059F-A4F0-4CA2-B086-6F0D20CA0938}"/>
                </a:ext>
              </a:extLst>
            </p:cNvPr>
            <p:cNvSpPr txBox="1"/>
            <p:nvPr/>
          </p:nvSpPr>
          <p:spPr>
            <a:xfrm>
              <a:off x="4218516" y="3445933"/>
              <a:ext cx="7069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accent4"/>
                  </a:solidFill>
                </a:rPr>
                <a:t>1 um</a:t>
              </a:r>
              <a:endParaRPr kumimoji="1" lang="ja-JP" alt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B0F2D40-1F42-42CE-BC50-5E71332DF0C5}"/>
              </a:ext>
            </a:extLst>
          </p:cNvPr>
          <p:cNvSpPr/>
          <p:nvPr/>
        </p:nvSpPr>
        <p:spPr>
          <a:xfrm>
            <a:off x="1651760" y="4076276"/>
            <a:ext cx="2198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chemeClr val="accent5"/>
                </a:solidFill>
              </a:rPr>
              <a:t>one grain</a:t>
            </a:r>
          </a:p>
          <a:p>
            <a:r>
              <a:rPr lang="en-US" altLang="ja-JP" sz="1600" dirty="0">
                <a:solidFill>
                  <a:schemeClr val="accent5"/>
                </a:solidFill>
              </a:rPr>
              <a:t> (but  filaments due to</a:t>
            </a:r>
          </a:p>
          <a:p>
            <a:r>
              <a:rPr lang="en-US" altLang="ja-JP" sz="1600" dirty="0">
                <a:solidFill>
                  <a:schemeClr val="accent5"/>
                </a:solidFill>
              </a:rPr>
              <a:t> dispersed latent image )</a:t>
            </a:r>
            <a:endParaRPr lang="ja-JP" altLang="en-US" sz="1600" dirty="0">
              <a:solidFill>
                <a:schemeClr val="accent5"/>
              </a:solidFill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36DA0A55-1491-424D-90C7-86B8A554D4C2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2249383" y="2321321"/>
            <a:ext cx="501396" cy="17549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E6FE6B98-94BF-4A1C-9D18-0BFE445D3C1A}"/>
              </a:ext>
            </a:extLst>
          </p:cNvPr>
          <p:cNvCxnSpPr>
            <a:cxnSpLocks/>
            <a:endCxn id="16" idx="0"/>
          </p:cNvCxnSpPr>
          <p:nvPr/>
        </p:nvCxnSpPr>
        <p:spPr>
          <a:xfrm flipH="1" flipV="1">
            <a:off x="2750779" y="4076276"/>
            <a:ext cx="949783" cy="166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B770EF9F-270B-44E9-B8F3-0F6E98092440}"/>
              </a:ext>
            </a:extLst>
          </p:cNvPr>
          <p:cNvSpPr/>
          <p:nvPr/>
        </p:nvSpPr>
        <p:spPr>
          <a:xfrm>
            <a:off x="3513804" y="2112017"/>
            <a:ext cx="5966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chemeClr val="accent5"/>
                </a:solidFill>
              </a:rPr>
              <a:t>track</a:t>
            </a:r>
            <a:endParaRPr lang="ja-JP" altLang="en-US" sz="1600" dirty="0">
              <a:solidFill>
                <a:schemeClr val="accent5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4C44C31-1707-44C9-9B8E-AB9A9E9DA22F}"/>
              </a:ext>
            </a:extLst>
          </p:cNvPr>
          <p:cNvSpPr/>
          <p:nvPr/>
        </p:nvSpPr>
        <p:spPr>
          <a:xfrm>
            <a:off x="436063" y="3622367"/>
            <a:ext cx="5966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chemeClr val="accent5"/>
                </a:solidFill>
              </a:rPr>
              <a:t>track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EAB007B-C57E-403E-81AC-41BF05A75A25}"/>
              </a:ext>
            </a:extLst>
          </p:cNvPr>
          <p:cNvSpPr/>
          <p:nvPr/>
        </p:nvSpPr>
        <p:spPr>
          <a:xfrm>
            <a:off x="4544264" y="3924935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ja-JP" dirty="0">
                <a:solidFill>
                  <a:schemeClr val="accent5"/>
                </a:solidFill>
              </a:rPr>
              <a:t>low contrast signal</a:t>
            </a:r>
            <a:endParaRPr lang="ja-JP" altLang="en-US" dirty="0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BD00D406-FC04-4EC6-84A3-874093497372}"/>
              </a:ext>
            </a:extLst>
          </p:cNvPr>
          <p:cNvSpPr/>
          <p:nvPr/>
        </p:nvSpPr>
        <p:spPr>
          <a:xfrm>
            <a:off x="5721210" y="2321321"/>
            <a:ext cx="1473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ja-JP" dirty="0">
                <a:solidFill>
                  <a:schemeClr val="accent5"/>
                </a:solidFill>
              </a:rPr>
              <a:t>confusing BG</a:t>
            </a:r>
            <a:endParaRPr lang="ja-JP" altLang="en-US" dirty="0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F24622AB-0F79-4E58-A9D1-B976066F2237}"/>
              </a:ext>
            </a:extLst>
          </p:cNvPr>
          <p:cNvSpPr/>
          <p:nvPr/>
        </p:nvSpPr>
        <p:spPr>
          <a:xfrm>
            <a:off x="7194690" y="3030251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ja-JP" dirty="0">
                <a:solidFill>
                  <a:schemeClr val="accent5"/>
                </a:solidFill>
              </a:rPr>
              <a:t>clear signal</a:t>
            </a:r>
            <a:endParaRPr lang="ja-JP" altLang="en-US" dirty="0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3036D0F-2EE7-416B-A963-FFAB896AFC55}"/>
              </a:ext>
            </a:extLst>
          </p:cNvPr>
          <p:cNvSpPr/>
          <p:nvPr/>
        </p:nvSpPr>
        <p:spPr>
          <a:xfrm>
            <a:off x="7277324" y="4614412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ja-JP" dirty="0">
                <a:solidFill>
                  <a:schemeClr val="accent5"/>
                </a:solidFill>
              </a:rPr>
              <a:t>clear BG</a:t>
            </a:r>
            <a:endParaRPr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E1F5174-78A3-4AF3-845C-2CA21EFADEBF}"/>
              </a:ext>
            </a:extLst>
          </p:cNvPr>
          <p:cNvSpPr/>
          <p:nvPr/>
        </p:nvSpPr>
        <p:spPr>
          <a:xfrm>
            <a:off x="4696691" y="503505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US" altLang="ja-JP" sz="1400" dirty="0"/>
              <a:t>BG: induced event but not track (insensitive to direction)</a:t>
            </a:r>
            <a:endParaRPr lang="ja-JP" altLang="en-US" sz="1400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C04A00BC-54FB-4C96-BA3E-B14B4B7DA6DE}"/>
              </a:ext>
            </a:extLst>
          </p:cNvPr>
          <p:cNvSpPr/>
          <p:nvPr/>
        </p:nvSpPr>
        <p:spPr>
          <a:xfrm>
            <a:off x="602483" y="5309598"/>
            <a:ext cx="7079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ja-JP" dirty="0"/>
              <a:t>We found that elliptical shape is not always same with filament row</a:t>
            </a:r>
          </a:p>
          <a:p>
            <a:pPr lvl="0">
              <a:defRPr/>
            </a:pPr>
            <a:r>
              <a:rPr lang="en-US" altLang="ja-JP" dirty="0"/>
              <a:t>It maybe due to irregular optical response and non-negligible filament size</a:t>
            </a:r>
          </a:p>
        </p:txBody>
      </p:sp>
      <p:sp>
        <p:nvSpPr>
          <p:cNvPr id="6" name="矢印: 左 5">
            <a:extLst>
              <a:ext uri="{FF2B5EF4-FFF2-40B4-BE49-F238E27FC236}">
                <a16:creationId xmlns:a16="http://schemas.microsoft.com/office/drawing/2014/main" id="{A73AD46A-9EBE-4397-B9E2-93D4DCED5B4F}"/>
              </a:ext>
            </a:extLst>
          </p:cNvPr>
          <p:cNvSpPr/>
          <p:nvPr/>
        </p:nvSpPr>
        <p:spPr>
          <a:xfrm rot="5400000">
            <a:off x="-67583" y="1404255"/>
            <a:ext cx="1443053" cy="683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en-US" altLang="ja-JP" dirty="0"/>
              <a:t>exposure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6955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é¢é£ç»å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2833" y="2097519"/>
            <a:ext cx="3177602" cy="286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85DDA58-8A22-4235-B6FB-099B4F5AC7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786" y="1785581"/>
            <a:ext cx="2313379" cy="164176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CBCA97B-8972-47FE-A9DE-EDCFAC3B09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786" y="4152755"/>
            <a:ext cx="2239848" cy="1616972"/>
          </a:xfrm>
          <a:prstGeom prst="rect">
            <a:avLst/>
          </a:prstGeom>
        </p:spPr>
      </p:pic>
      <p:pic>
        <p:nvPicPr>
          <p:cNvPr id="1028" name="Picture 4" descr="ãã¤ã¿ãªã¢ãå°å³ãã®ç»åæ¤ç´¢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963" y="2365645"/>
            <a:ext cx="2108945" cy="249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G_3925.pn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1087" y="3994305"/>
            <a:ext cx="1853197" cy="173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9569" y="1005638"/>
            <a:ext cx="1789046" cy="2353221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 flipH="1" flipV="1">
            <a:off x="2437513" y="2904259"/>
            <a:ext cx="201779" cy="12096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H="1">
            <a:off x="2409634" y="4113871"/>
            <a:ext cx="229658" cy="8473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H="1">
            <a:off x="6047509" y="3736366"/>
            <a:ext cx="342900" cy="2579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H="1">
            <a:off x="6257446" y="2613313"/>
            <a:ext cx="517427" cy="9160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2626755" y="4131586"/>
            <a:ext cx="8520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b="1" dirty="0"/>
              <a:t>Nagoya </a:t>
            </a:r>
            <a:endParaRPr lang="ja-JP" altLang="en-US" sz="135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74284" y="5327498"/>
            <a:ext cx="16625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100" dirty="0"/>
              <a:t> x 2 </a:t>
            </a:r>
            <a:endParaRPr lang="ja-JP" altLang="en-US" sz="21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41375" y="3630649"/>
            <a:ext cx="13851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b="1" dirty="0"/>
              <a:t>Napoli</a:t>
            </a:r>
            <a:endParaRPr lang="ja-JP" altLang="en-US" sz="135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30007" y="3427345"/>
            <a:ext cx="13851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b="1" dirty="0"/>
              <a:t>LNGS</a:t>
            </a:r>
            <a:endParaRPr lang="ja-JP" altLang="en-US" sz="1350" b="1" dirty="0"/>
          </a:p>
        </p:txBody>
      </p:sp>
      <p:cxnSp>
        <p:nvCxnSpPr>
          <p:cNvPr id="13" name="直線コネクタ 12"/>
          <p:cNvCxnSpPr/>
          <p:nvPr/>
        </p:nvCxnSpPr>
        <p:spPr>
          <a:xfrm flipV="1">
            <a:off x="3105493" y="3580015"/>
            <a:ext cx="498764" cy="378269"/>
          </a:xfrm>
          <a:prstGeom prst="line">
            <a:avLst/>
          </a:prstGeom>
          <a:ln>
            <a:solidFill>
              <a:srgbClr val="060A0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3618669" y="3172837"/>
            <a:ext cx="134422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One more machine will be constructed </a:t>
            </a:r>
            <a:endParaRPr lang="ja-JP" altLang="en-US" sz="135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073534" y="3887747"/>
            <a:ext cx="852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Toho U.</a:t>
            </a:r>
            <a:endParaRPr lang="ja-JP" altLang="en-US" sz="1200" b="1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8A5B4A65-A8C5-4B93-B03E-D495E8398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Readout technologies </a:t>
            </a:r>
            <a:endParaRPr kumimoji="1"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F87F7570-8266-443A-9EE1-4F903AAF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9784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005"/>
          <p:cNvPicPr/>
          <p:nvPr/>
        </p:nvPicPr>
        <p:blipFill>
          <a:blip r:embed="rId2"/>
          <a:stretch/>
        </p:blipFill>
        <p:spPr>
          <a:xfrm>
            <a:off x="6572956" y="3421941"/>
            <a:ext cx="2548218" cy="2400099"/>
          </a:xfrm>
          <a:prstGeom prst="rect">
            <a:avLst/>
          </a:prstGeom>
          <a:ln>
            <a:noFill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6854388" y="5784719"/>
            <a:ext cx="19638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Calibration by C 60 </a:t>
            </a:r>
            <a:r>
              <a:rPr lang="en-US" altLang="ja-JP" sz="1350" dirty="0" err="1"/>
              <a:t>keV</a:t>
            </a:r>
            <a:r>
              <a:rPr lang="en-US" altLang="ja-JP" sz="1350" dirty="0"/>
              <a:t> </a:t>
            </a:r>
            <a:endParaRPr lang="ja-JP" altLang="en-US" sz="135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0841" y="1135759"/>
            <a:ext cx="61806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700" dirty="0"/>
              <a:t>Sub-micron length track readout capability </a:t>
            </a:r>
            <a:endParaRPr lang="ja-JP" altLang="en-US" sz="2700" dirty="0"/>
          </a:p>
        </p:txBody>
      </p: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319076" y="1751332"/>
            <a:ext cx="3449579" cy="3449579"/>
            <a:chOff x="1524063" y="909040"/>
            <a:chExt cx="2880000" cy="2880000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63" y="909040"/>
              <a:ext cx="2880000" cy="288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1524063" y="3698075"/>
              <a:ext cx="2880000" cy="1587"/>
            </a:xfrm>
            <a:prstGeom prst="line">
              <a:avLst/>
            </a:prstGeom>
            <a:noFill/>
            <a:ln w="36000" cap="flat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2197929" y="3342952"/>
              <a:ext cx="1350963" cy="319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4553" rIns="0" bIns="0" anchor="ctr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lang="en-US" altLang="ja-JP" sz="1500" b="1" dirty="0">
                  <a:solidFill>
                    <a:srgbClr val="FFFF00"/>
                  </a:solidFill>
                </a:rPr>
                <a:t>11µm</a:t>
              </a:r>
            </a:p>
          </p:txBody>
        </p:sp>
      </p:grpSp>
      <p:sp>
        <p:nvSpPr>
          <p:cNvPr id="11" name="正方形/長方形 10"/>
          <p:cNvSpPr/>
          <p:nvPr/>
        </p:nvSpPr>
        <p:spPr>
          <a:xfrm>
            <a:off x="141058" y="5369723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altLang="ja-JP" sz="1050" b="1" i="1" u="sng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K. Kimura and T. Naka, </a:t>
            </a:r>
            <a:r>
              <a:rPr lang="en-US" altLang="ja-JP" sz="1050" b="1" i="1" u="sng" kern="100" dirty="0" err="1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Nucl</a:t>
            </a:r>
            <a:r>
              <a:rPr lang="en-US" altLang="ja-JP" sz="1050" b="1" i="1" u="sng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. Inst. Meth. A 680 (2012) 12-17</a:t>
            </a:r>
            <a:endParaRPr lang="ja-JP" altLang="ja-JP" sz="1050" b="1" i="1" u="sng" kern="100" dirty="0"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1058" y="5630032"/>
            <a:ext cx="3476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b="1" i="1" u="sng" dirty="0"/>
              <a:t>T. </a:t>
            </a:r>
            <a:r>
              <a:rPr lang="en-US" altLang="ja-JP" sz="1350" b="1" i="1" u="sng" dirty="0" err="1"/>
              <a:t>Katsuragawa</a:t>
            </a:r>
            <a:r>
              <a:rPr lang="en-US" altLang="ja-JP" sz="1350" b="1" i="1" u="sng" dirty="0"/>
              <a:t> et al, JINST 12 T04002 (2017)</a:t>
            </a:r>
            <a:endParaRPr lang="ja-JP" altLang="en-US" sz="1350" b="1" i="1" u="sng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1743088" y="1695826"/>
            <a:ext cx="2028965" cy="2579651"/>
            <a:chOff x="2749582" y="1117816"/>
            <a:chExt cx="2705287" cy="3439534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2749582" y="1117816"/>
              <a:ext cx="2705287" cy="3439534"/>
              <a:chOff x="2749582" y="1117816"/>
              <a:chExt cx="2705287" cy="3439534"/>
            </a:xfrm>
          </p:grpSpPr>
          <p:pic>
            <p:nvPicPr>
              <p:cNvPr id="20" name="図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594" t="64752" r="48413" b="23446"/>
              <a:stretch/>
            </p:blipFill>
            <p:spPr>
              <a:xfrm>
                <a:off x="3336301" y="1117816"/>
                <a:ext cx="2118567" cy="2274672"/>
              </a:xfrm>
              <a:prstGeom prst="rect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</p:pic>
          <p:cxnSp>
            <p:nvCxnSpPr>
              <p:cNvPr id="21" name="直線コネクタ 20"/>
              <p:cNvCxnSpPr/>
              <p:nvPr/>
            </p:nvCxnSpPr>
            <p:spPr>
              <a:xfrm flipH="1">
                <a:off x="2749582" y="1117816"/>
                <a:ext cx="586719" cy="3192832"/>
              </a:xfrm>
              <a:prstGeom prst="line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 flipH="1">
                <a:off x="3098147" y="3392488"/>
                <a:ext cx="2356722" cy="1164862"/>
              </a:xfrm>
              <a:prstGeom prst="line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グループ化 14"/>
            <p:cNvGrpSpPr/>
            <p:nvPr/>
          </p:nvGrpSpPr>
          <p:grpSpPr>
            <a:xfrm>
              <a:off x="4062673" y="1655061"/>
              <a:ext cx="665824" cy="1200183"/>
              <a:chOff x="4062673" y="1655061"/>
              <a:chExt cx="665824" cy="1200183"/>
            </a:xfrm>
          </p:grpSpPr>
          <p:sp>
            <p:nvSpPr>
              <p:cNvPr id="16" name="円/楕円 15"/>
              <p:cNvSpPr/>
              <p:nvPr/>
            </p:nvSpPr>
            <p:spPr>
              <a:xfrm rot="1381472">
                <a:off x="4062673" y="1655061"/>
                <a:ext cx="665824" cy="1200183"/>
              </a:xfrm>
              <a:prstGeom prst="ellipse">
                <a:avLst/>
              </a:prstGeom>
              <a:noFill/>
              <a:ln w="762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grpSp>
            <p:nvGrpSpPr>
              <p:cNvPr id="17" name="グループ化 16"/>
              <p:cNvGrpSpPr/>
              <p:nvPr/>
            </p:nvGrpSpPr>
            <p:grpSpPr>
              <a:xfrm>
                <a:off x="4240924" y="1734207"/>
                <a:ext cx="409904" cy="961696"/>
                <a:chOff x="4240924" y="1734207"/>
                <a:chExt cx="409904" cy="961696"/>
              </a:xfrm>
            </p:grpSpPr>
            <p:cxnSp>
              <p:nvCxnSpPr>
                <p:cNvPr id="18" name="直線矢印コネクタ 17"/>
                <p:cNvCxnSpPr/>
                <p:nvPr/>
              </p:nvCxnSpPr>
              <p:spPr>
                <a:xfrm flipH="1">
                  <a:off x="4256690" y="1734207"/>
                  <a:ext cx="331076" cy="96169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線矢印コネクタ 18"/>
                <p:cNvCxnSpPr/>
                <p:nvPr/>
              </p:nvCxnSpPr>
              <p:spPr>
                <a:xfrm>
                  <a:off x="4240924" y="2128345"/>
                  <a:ext cx="409904" cy="141889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5284" y="1073281"/>
            <a:ext cx="2542069" cy="2355719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7262333" y="2656363"/>
            <a:ext cx="11850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C</a:t>
            </a:r>
            <a:r>
              <a:rPr lang="ja-JP" altLang="en-US" sz="1350" dirty="0"/>
              <a:t> </a:t>
            </a:r>
            <a:r>
              <a:rPr lang="en-US" altLang="ja-JP" sz="1350" dirty="0"/>
              <a:t>60</a:t>
            </a:r>
            <a:r>
              <a:rPr lang="ja-JP" altLang="en-US" sz="1350" dirty="0"/>
              <a:t> </a:t>
            </a:r>
            <a:r>
              <a:rPr lang="en-US" altLang="ja-JP" sz="1350" dirty="0" err="1"/>
              <a:t>keV</a:t>
            </a:r>
            <a:endParaRPr lang="ja-JP" altLang="en-US" sz="135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947707" y="1870267"/>
            <a:ext cx="27024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500" dirty="0"/>
              <a:t>Cleary observed angular distribution </a:t>
            </a:r>
          </a:p>
          <a:p>
            <a:r>
              <a:rPr lang="ja-JP" altLang="en-US" sz="1500" dirty="0"/>
              <a:t>⇒ </a:t>
            </a:r>
            <a:r>
              <a:rPr lang="en-US" altLang="ja-JP" sz="1500" dirty="0"/>
              <a:t>angular resolution ~ 30 deg. </a:t>
            </a:r>
            <a:endParaRPr lang="ja-JP" altLang="en-US" sz="15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924345" y="3738064"/>
            <a:ext cx="280841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500" b="1" dirty="0"/>
              <a:t>Direction sensitive track length threshold in this algorithm  </a:t>
            </a:r>
          </a:p>
          <a:p>
            <a:r>
              <a:rPr lang="ja-JP" altLang="en-US" sz="1500" b="1" dirty="0"/>
              <a:t>⇒ </a:t>
            </a:r>
            <a:r>
              <a:rPr lang="en-US" altLang="ja-JP" sz="1500" b="1" dirty="0"/>
              <a:t>&gt; ~ 190 nm </a:t>
            </a:r>
            <a:endParaRPr lang="ja-JP" altLang="en-US" sz="1500" b="1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850576" y="4527447"/>
            <a:ext cx="300381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b="1" dirty="0"/>
              <a:t>Energy threshold </a:t>
            </a:r>
          </a:p>
          <a:p>
            <a:r>
              <a:rPr lang="en-US" altLang="ja-JP" sz="1350" b="1" dirty="0"/>
              <a:t> &gt; ~ 60 </a:t>
            </a:r>
            <a:r>
              <a:rPr lang="en-US" altLang="ja-JP" sz="1350" b="1" dirty="0" err="1"/>
              <a:t>keV</a:t>
            </a:r>
            <a:r>
              <a:rPr lang="en-US" altLang="ja-JP" sz="1350" b="1" dirty="0"/>
              <a:t>  (eff. ~ 10 % </a:t>
            </a:r>
            <a:r>
              <a:rPr lang="ja-JP" altLang="en-US" sz="1350" b="1" dirty="0"/>
              <a:t>⇒ </a:t>
            </a:r>
            <a:r>
              <a:rPr lang="en-US" altLang="ja-JP" sz="1350" b="1" dirty="0"/>
              <a:t>to be improve by upgrade optical condition)  </a:t>
            </a:r>
            <a:endParaRPr lang="ja-JP" altLang="en-US" sz="1350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042BB64-7A96-42B6-8746-2B1A2F2F2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057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>
            <a:extLst>
              <a:ext uri="{FF2B5EF4-FFF2-40B4-BE49-F238E27FC236}">
                <a16:creationId xmlns:a16="http://schemas.microsoft.com/office/drawing/2014/main" id="{332A53F9-D62E-4FDF-99A8-2DD4AE942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400" dirty="0"/>
              <a:t>Demonstration of direction sensitive nuclear recoil detection</a:t>
            </a:r>
            <a:br>
              <a:rPr lang="en-US" altLang="ja-JP" sz="2400" dirty="0"/>
            </a:br>
            <a:r>
              <a:rPr lang="en-US" altLang="ja-JP" sz="2400" dirty="0"/>
              <a:t>due to 14.8 MeV neutrons </a:t>
            </a:r>
            <a:br>
              <a:rPr lang="en-US" altLang="ja-JP" sz="2400" dirty="0"/>
            </a:br>
            <a:endParaRPr kumimoji="1" lang="ja-JP" altLang="en-US" sz="24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7ED6-B070-48B7-AA23-D0D4506048A3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87429" y="5254404"/>
            <a:ext cx="9435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Mostly detected target was Br recoil [ &lt; 200 </a:t>
            </a:r>
            <a:r>
              <a:rPr lang="en-US" altLang="ja-JP" b="1" dirty="0" err="1"/>
              <a:t>keV</a:t>
            </a:r>
            <a:r>
              <a:rPr lang="en-US" altLang="ja-JP" b="1" dirty="0"/>
              <a:t> ]</a:t>
            </a:r>
          </a:p>
          <a:p>
            <a:r>
              <a:rPr lang="en-US" altLang="ja-JP" b="1" dirty="0"/>
              <a:t>Now on  studying CNO recoil demonstration due to 565 </a:t>
            </a:r>
            <a:r>
              <a:rPr lang="en-US" altLang="ja-JP" b="1" dirty="0" err="1"/>
              <a:t>keV</a:t>
            </a:r>
            <a:r>
              <a:rPr lang="en-US" altLang="ja-JP" b="1" dirty="0"/>
              <a:t> (Li-p nuclear fission reaction) 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0" y="1773351"/>
            <a:ext cx="8760427" cy="3461096"/>
            <a:chOff x="0" y="1201148"/>
            <a:chExt cx="11680569" cy="4614794"/>
          </a:xfrm>
        </p:grpSpPr>
        <p:grpSp>
          <p:nvGrpSpPr>
            <p:cNvPr id="3" name="グループ化 11"/>
            <p:cNvGrpSpPr>
              <a:grpSpLocks/>
            </p:cNvGrpSpPr>
            <p:nvPr/>
          </p:nvGrpSpPr>
          <p:grpSpPr bwMode="auto">
            <a:xfrm>
              <a:off x="0" y="1201148"/>
              <a:ext cx="5951538" cy="4494802"/>
              <a:chOff x="608013" y="1466850"/>
              <a:chExt cx="7999412" cy="5224463"/>
            </a:xfrm>
          </p:grpSpPr>
          <p:pic>
            <p:nvPicPr>
              <p:cNvPr id="4" name="図 1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08013" y="1466850"/>
                <a:ext cx="7999412" cy="5224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直線コネクタ 4"/>
              <p:cNvSpPr/>
              <p:nvPr/>
            </p:nvSpPr>
            <p:spPr>
              <a:xfrm flipV="1">
                <a:off x="3249729" y="3200257"/>
                <a:ext cx="4981066" cy="1927354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prstDash val="solid"/>
              </a:ln>
            </p:spPr>
            <p:txBody>
              <a:bodyPr lIns="73475" tIns="42860" rIns="73475" bIns="42860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  <a:defRPr/>
                </a:pPr>
                <a:endParaRPr lang="en-US" sz="1200" dirty="0">
                  <a:latin typeface="Arial" pitchFamily="18"/>
                  <a:ea typeface="ＭＳ Ｐゴシック" pitchFamily="2"/>
                  <a:cs typeface="Mangal" pitchFamily="2"/>
                </a:endParaRPr>
              </a:p>
            </p:txBody>
          </p:sp>
          <p:sp>
            <p:nvSpPr>
              <p:cNvPr id="6" name="正方形/長方形 5"/>
              <p:cNvSpPr/>
              <p:nvPr/>
            </p:nvSpPr>
            <p:spPr>
              <a:xfrm>
                <a:off x="3389070" y="1634532"/>
                <a:ext cx="4604198" cy="405810"/>
              </a:xfrm>
              <a:prstGeom prst="rect">
                <a:avLst/>
              </a:prstGeom>
              <a:solidFill>
                <a:srgbClr val="00FF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lIns="61229" tIns="30615" rIns="61229" bIns="30615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algn="ctr" hangingPunct="0">
                  <a:buNone/>
                  <a:defRPr/>
                </a:pPr>
                <a:r>
                  <a:rPr lang="en-US" sz="1350" b="1" i="1" dirty="0">
                    <a:solidFill>
                      <a:srgbClr val="FF0000"/>
                    </a:solidFill>
                    <a:effectLst>
                      <a:outerShdw dist="17961" dir="2700000">
                        <a:scrgbClr r="0" g="0" b="0"/>
                      </a:outerShdw>
                    </a:effectLst>
                    <a:latin typeface="Arial" pitchFamily="18"/>
                    <a:ea typeface="ＭＳ Ｐゴシック" pitchFamily="2"/>
                    <a:cs typeface="Mangal" pitchFamily="2"/>
                  </a:rPr>
                  <a:t>signal region</a:t>
                </a:r>
              </a:p>
            </p:txBody>
          </p:sp>
          <p:sp>
            <p:nvSpPr>
              <p:cNvPr id="7" name="正方形/長方形 6"/>
              <p:cNvSpPr/>
              <p:nvPr/>
            </p:nvSpPr>
            <p:spPr>
              <a:xfrm>
                <a:off x="1621201" y="1715345"/>
                <a:ext cx="1487955" cy="5838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  <a:prstDash val="solid"/>
              </a:ln>
            </p:spPr>
            <p:txBody>
              <a:bodyPr lIns="61229" tIns="30615" rIns="61229" bIns="30615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  <a:defRPr/>
                </a:pPr>
                <a:endParaRPr lang="en-US" sz="1200" dirty="0">
                  <a:latin typeface="Arial" pitchFamily="18"/>
                  <a:ea typeface="ＭＳ Ｐゴシック" pitchFamily="2"/>
                  <a:cs typeface="Mangal" pitchFamily="2"/>
                </a:endParaRPr>
              </a:p>
            </p:txBody>
          </p:sp>
          <p:sp>
            <p:nvSpPr>
              <p:cNvPr id="8" name="直線コネクタ 7"/>
              <p:cNvSpPr/>
              <p:nvPr/>
            </p:nvSpPr>
            <p:spPr>
              <a:xfrm>
                <a:off x="3249729" y="1699182"/>
                <a:ext cx="0" cy="3428428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prstDash val="solid"/>
              </a:ln>
            </p:spPr>
            <p:txBody>
              <a:bodyPr lIns="73475" tIns="42860" rIns="73475" bIns="42860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  <a:defRPr/>
                </a:pPr>
                <a:endParaRPr lang="en-US" sz="1200" dirty="0">
                  <a:latin typeface="Arial" pitchFamily="18"/>
                  <a:ea typeface="ＭＳ Ｐゴシック" pitchFamily="2"/>
                  <a:cs typeface="Mangal" pitchFamily="2"/>
                </a:endParaRPr>
              </a:p>
            </p:txBody>
          </p:sp>
        </p:grp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500" y="1414938"/>
              <a:ext cx="5140069" cy="4401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8111050" y="4006192"/>
              <a:ext cx="2137851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/>
                <a:t>Direction</a:t>
              </a:r>
              <a:r>
                <a:rPr lang="ja-JP" altLang="en-US" sz="1200" dirty="0"/>
                <a:t> </a:t>
              </a:r>
              <a:r>
                <a:rPr lang="en-US" altLang="ja-JP" sz="1200" dirty="0"/>
                <a:t>of</a:t>
              </a:r>
              <a:r>
                <a:rPr lang="ja-JP" altLang="en-US" sz="1200" dirty="0"/>
                <a:t> </a:t>
              </a:r>
              <a:r>
                <a:rPr lang="en-US" altLang="ja-JP" sz="1200" dirty="0"/>
                <a:t>neutron</a:t>
              </a:r>
              <a:r>
                <a:rPr lang="ja-JP" altLang="en-US" sz="1200" dirty="0"/>
                <a:t> </a:t>
              </a: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1501459" y="1917259"/>
              <a:ext cx="445008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350" dirty="0">
                  <a:solidFill>
                    <a:srgbClr val="FF0000"/>
                  </a:solidFill>
                </a:rPr>
                <a:t>Red : confirmed track by X-ray microscope after optical microscope readout  </a:t>
              </a:r>
              <a:endParaRPr lang="ja-JP" altLang="en-US" sz="135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4" name="直線矢印コネクタ 13"/>
          <p:cNvCxnSpPr/>
          <p:nvPr/>
        </p:nvCxnSpPr>
        <p:spPr>
          <a:xfrm>
            <a:off x="3429000" y="3014127"/>
            <a:ext cx="1676400" cy="1748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053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3" descr="NEWS_SHIELD_esploso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66" y="1786214"/>
            <a:ext cx="3654017" cy="2435262"/>
          </a:xfrm>
          <a:prstGeom prst="rect">
            <a:avLst/>
          </a:prstGeom>
        </p:spPr>
      </p:pic>
      <p:cxnSp>
        <p:nvCxnSpPr>
          <p:cNvPr id="5" name="直線矢印コネクタ 4"/>
          <p:cNvCxnSpPr/>
          <p:nvPr/>
        </p:nvCxnSpPr>
        <p:spPr>
          <a:xfrm flipV="1">
            <a:off x="2363839" y="2407599"/>
            <a:ext cx="1997963" cy="27165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 descr="IMG_20170223_103715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183" y="1741898"/>
            <a:ext cx="3109985" cy="1749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表 6"/>
          <p:cNvGraphicFramePr>
            <a:graphicFrameLocks noGrp="1"/>
          </p:cNvGraphicFramePr>
          <p:nvPr/>
        </p:nvGraphicFramePr>
        <p:xfrm>
          <a:off x="465583" y="4427621"/>
          <a:ext cx="7931728" cy="1417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82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29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29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2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5780">
                <a:tc>
                  <a:txBody>
                    <a:bodyPr/>
                    <a:lstStyle/>
                    <a:p>
                      <a:pPr algn="ctr"/>
                      <a:endParaRPr kumimoji="1" lang="ja-JP" altLang="en-US" sz="15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Event rate [/kg/d]</a:t>
                      </a:r>
                    </a:p>
                    <a:p>
                      <a:pPr algn="ctr"/>
                      <a:r>
                        <a:rPr kumimoji="1" lang="en-US" altLang="ja-JP" sz="1500" dirty="0"/>
                        <a:t>w/o shield</a:t>
                      </a:r>
                      <a:endParaRPr kumimoji="1" lang="ja-JP" altLang="en-US" sz="15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Event rate [/kg/d]</a:t>
                      </a:r>
                      <a:endParaRPr kumimoji="1" lang="ja-JP" altLang="en-US" sz="1500" dirty="0"/>
                    </a:p>
                    <a:p>
                      <a:pPr algn="ctr"/>
                      <a:r>
                        <a:rPr kumimoji="1" lang="en-US" altLang="ja-JP" sz="1500" dirty="0"/>
                        <a:t>w/</a:t>
                      </a:r>
                      <a:r>
                        <a:rPr kumimoji="1" lang="en-US" altLang="ja-JP" sz="1500" baseline="0" dirty="0"/>
                        <a:t> shield </a:t>
                      </a:r>
                      <a:endParaRPr kumimoji="1" lang="ja-JP" altLang="en-US" sz="15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method</a:t>
                      </a:r>
                      <a:endParaRPr kumimoji="1" lang="ja-JP" altLang="en-US" sz="15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Environment</a:t>
                      </a:r>
                      <a:r>
                        <a:rPr kumimoji="1" lang="en-US" altLang="ja-JP" sz="1500" baseline="0" dirty="0"/>
                        <a:t> γ-rays </a:t>
                      </a:r>
                      <a:endParaRPr kumimoji="1" lang="ja-JP" altLang="en-US" sz="15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1 x 10</a:t>
                      </a:r>
                      <a:r>
                        <a:rPr kumimoji="1" lang="en-US" altLang="ja-JP" sz="1500" baseline="30000" dirty="0"/>
                        <a:t>7</a:t>
                      </a:r>
                      <a:r>
                        <a:rPr kumimoji="1" lang="en-US" altLang="ja-JP" sz="1500" dirty="0"/>
                        <a:t> </a:t>
                      </a:r>
                      <a:endParaRPr kumimoji="1" lang="ja-JP" altLang="en-US" sz="15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5</a:t>
                      </a:r>
                      <a:r>
                        <a:rPr kumimoji="1" lang="en-US" altLang="ja-JP" sz="1500" baseline="0" dirty="0"/>
                        <a:t> x 10</a:t>
                      </a:r>
                      <a:r>
                        <a:rPr kumimoji="1" lang="en-US" altLang="ja-JP" sz="1500" baseline="30000" dirty="0"/>
                        <a:t>3</a:t>
                      </a:r>
                      <a:r>
                        <a:rPr kumimoji="1" lang="en-US" altLang="ja-JP" sz="1500" baseline="0" dirty="0"/>
                        <a:t> </a:t>
                      </a:r>
                      <a:endParaRPr kumimoji="1" lang="ja-JP" altLang="en-US" sz="15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Geant4</a:t>
                      </a:r>
                      <a:endParaRPr kumimoji="1" lang="ja-JP" altLang="en-US" sz="15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Environment neutron </a:t>
                      </a:r>
                      <a:endParaRPr kumimoji="1" lang="ja-JP" altLang="en-US" sz="15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~1-2</a:t>
                      </a:r>
                      <a:r>
                        <a:rPr kumimoji="1" lang="en-US" altLang="ja-JP" sz="1500" baseline="0" dirty="0"/>
                        <a:t> </a:t>
                      </a:r>
                      <a:r>
                        <a:rPr kumimoji="1" lang="en-US" altLang="ja-JP" sz="1500" dirty="0"/>
                        <a:t> /kg/day</a:t>
                      </a:r>
                      <a:endParaRPr kumimoji="1" lang="ja-JP" altLang="en-US" sz="15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&lt; 0.1 /kg/day</a:t>
                      </a:r>
                      <a:endParaRPr kumimoji="1" lang="ja-JP" altLang="en-US" sz="15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Geant4</a:t>
                      </a:r>
                      <a:endParaRPr kumimoji="1" lang="ja-JP" altLang="en-US" sz="15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Cosmogenic neutron </a:t>
                      </a:r>
                      <a:endParaRPr kumimoji="1" lang="ja-JP" altLang="en-US" sz="15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&lt; 1 x 10</a:t>
                      </a:r>
                      <a:r>
                        <a:rPr kumimoji="1" lang="en-US" altLang="ja-JP" sz="1500" baseline="30000" dirty="0"/>
                        <a:t>-3</a:t>
                      </a:r>
                      <a:r>
                        <a:rPr kumimoji="1" lang="en-US" altLang="ja-JP" sz="1500" baseline="0" dirty="0"/>
                        <a:t> /kg/day</a:t>
                      </a:r>
                      <a:endParaRPr kumimoji="1" lang="ja-JP" altLang="en-US" sz="15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2 x 10</a:t>
                      </a:r>
                      <a:r>
                        <a:rPr kumimoji="1" lang="en-US" altLang="ja-JP" sz="1500" baseline="30000" dirty="0"/>
                        <a:t>-3</a:t>
                      </a:r>
                      <a:r>
                        <a:rPr kumimoji="1" lang="en-US" altLang="ja-JP" sz="1500" baseline="0" dirty="0"/>
                        <a:t> /kg/day</a:t>
                      </a:r>
                      <a:endParaRPr kumimoji="1" lang="ja-JP" altLang="en-US" sz="15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Geant4</a:t>
                      </a:r>
                      <a:endParaRPr kumimoji="1" lang="ja-JP" altLang="en-US" sz="15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4481613" y="3594337"/>
            <a:ext cx="39156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Cooling system to keep the stability of device and improvement of S/N by low-temperature </a:t>
            </a:r>
            <a:endParaRPr lang="ja-JP" altLang="en-US" sz="1350" dirty="0"/>
          </a:p>
        </p:txBody>
      </p:sp>
      <p:sp>
        <p:nvSpPr>
          <p:cNvPr id="4" name="テキスト ボックス 3"/>
          <p:cNvSpPr txBox="1"/>
          <p:nvPr/>
        </p:nvSpPr>
        <p:spPr>
          <a:xfrm rot="2502826">
            <a:off x="7905158" y="4614423"/>
            <a:ext cx="14394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Preliminary </a:t>
            </a:r>
            <a:endParaRPr lang="ja-JP" altLang="en-US" sz="1350" dirty="0"/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D8E07F44-640E-4B48-A098-24DA85533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Pilot-run (BG run) system </a:t>
            </a:r>
            <a:endParaRPr kumimoji="1"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A738C2EC-525A-40D6-A6F3-9F7A4B0B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84504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119"/>
          <p:cNvGrpSpPr>
            <a:grpSpLocks noChangeAspect="1"/>
          </p:cNvGrpSpPr>
          <p:nvPr/>
        </p:nvGrpSpPr>
        <p:grpSpPr>
          <a:xfrm>
            <a:off x="3186087" y="1586064"/>
            <a:ext cx="2759621" cy="1944216"/>
            <a:chOff x="-542324" y="852006"/>
            <a:chExt cx="4686618" cy="3301830"/>
          </a:xfrm>
        </p:grpSpPr>
        <p:cxnSp>
          <p:nvCxnSpPr>
            <p:cNvPr id="6" name="AutoShape 7"/>
            <p:cNvCxnSpPr>
              <a:cxnSpLocks noChangeShapeType="1"/>
            </p:cNvCxnSpPr>
            <p:nvPr/>
          </p:nvCxnSpPr>
          <p:spPr bwMode="auto">
            <a:xfrm>
              <a:off x="1368947" y="1211667"/>
              <a:ext cx="713660" cy="1763"/>
            </a:xfrm>
            <a:prstGeom prst="straightConnector1">
              <a:avLst/>
            </a:prstGeom>
            <a:noFill/>
            <a:ln w="9360">
              <a:solidFill>
                <a:srgbClr val="4A7EBB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7" name="AutoShape 8"/>
            <p:cNvCxnSpPr>
              <a:cxnSpLocks noChangeShapeType="1"/>
            </p:cNvCxnSpPr>
            <p:nvPr/>
          </p:nvCxnSpPr>
          <p:spPr bwMode="auto">
            <a:xfrm>
              <a:off x="1368947" y="1378464"/>
              <a:ext cx="634365" cy="1763"/>
            </a:xfrm>
            <a:prstGeom prst="straightConnector1">
              <a:avLst/>
            </a:prstGeom>
            <a:noFill/>
            <a:ln w="9360">
              <a:solidFill>
                <a:srgbClr val="4A7EBB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8" name="AutoShape 9"/>
            <p:cNvCxnSpPr>
              <a:cxnSpLocks noChangeShapeType="1"/>
            </p:cNvCxnSpPr>
            <p:nvPr/>
          </p:nvCxnSpPr>
          <p:spPr bwMode="auto">
            <a:xfrm>
              <a:off x="1448242" y="1537057"/>
              <a:ext cx="713661" cy="1763"/>
            </a:xfrm>
            <a:prstGeom prst="straightConnector1">
              <a:avLst/>
            </a:prstGeom>
            <a:noFill/>
            <a:ln w="9360">
              <a:solidFill>
                <a:srgbClr val="4A7EBB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9" name="AutoShape 10"/>
            <p:cNvCxnSpPr>
              <a:cxnSpLocks noChangeShapeType="1"/>
            </p:cNvCxnSpPr>
            <p:nvPr/>
          </p:nvCxnSpPr>
          <p:spPr bwMode="auto">
            <a:xfrm>
              <a:off x="179512" y="2710670"/>
              <a:ext cx="713661" cy="1762"/>
            </a:xfrm>
            <a:prstGeom prst="straightConnector1">
              <a:avLst/>
            </a:prstGeom>
            <a:noFill/>
            <a:ln w="9360">
              <a:solidFill>
                <a:srgbClr val="4A7EBB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0" name="Oval 2"/>
            <p:cNvSpPr>
              <a:spLocks noChangeArrowheads="1"/>
            </p:cNvSpPr>
            <p:nvPr/>
          </p:nvSpPr>
          <p:spPr bwMode="auto">
            <a:xfrm>
              <a:off x="1448242" y="1457785"/>
              <a:ext cx="2696052" cy="2696051"/>
            </a:xfrm>
            <a:prstGeom prst="ellips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1" name="Oval 3"/>
            <p:cNvSpPr>
              <a:spLocks noChangeArrowheads="1"/>
            </p:cNvSpPr>
            <p:nvPr/>
          </p:nvSpPr>
          <p:spPr bwMode="auto">
            <a:xfrm rot="2880000">
              <a:off x="2559272" y="1407414"/>
              <a:ext cx="419386" cy="2715435"/>
            </a:xfrm>
            <a:prstGeom prst="ellipse">
              <a:avLst/>
            </a:prstGeom>
            <a:noFill/>
            <a:ln w="25560">
              <a:solidFill>
                <a:srgbClr val="385D8A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12" name="AutoShape 4"/>
            <p:cNvCxnSpPr>
              <a:cxnSpLocks noChangeShapeType="1"/>
            </p:cNvCxnSpPr>
            <p:nvPr/>
          </p:nvCxnSpPr>
          <p:spPr bwMode="auto">
            <a:xfrm flipH="1" flipV="1">
              <a:off x="1606834" y="1537057"/>
              <a:ext cx="2220278" cy="2299594"/>
            </a:xfrm>
            <a:prstGeom prst="straightConnector1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3" name="AutoShape 11"/>
            <p:cNvCxnSpPr>
              <a:cxnSpLocks noChangeShapeType="1"/>
            </p:cNvCxnSpPr>
            <p:nvPr/>
          </p:nvCxnSpPr>
          <p:spPr bwMode="auto">
            <a:xfrm flipV="1">
              <a:off x="179512" y="2948559"/>
              <a:ext cx="544497" cy="10573"/>
            </a:xfrm>
            <a:prstGeom prst="straightConnector1">
              <a:avLst/>
            </a:prstGeom>
            <a:noFill/>
            <a:ln w="9360">
              <a:solidFill>
                <a:srgbClr val="4A7EBB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4" name="AutoShape 12"/>
            <p:cNvCxnSpPr>
              <a:cxnSpLocks noChangeShapeType="1"/>
            </p:cNvCxnSpPr>
            <p:nvPr/>
          </p:nvCxnSpPr>
          <p:spPr bwMode="auto">
            <a:xfrm>
              <a:off x="179512" y="3186448"/>
              <a:ext cx="713661" cy="1762"/>
            </a:xfrm>
            <a:prstGeom prst="straightConnector1">
              <a:avLst/>
            </a:prstGeom>
            <a:noFill/>
            <a:ln w="9360">
              <a:solidFill>
                <a:srgbClr val="4A7EBB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448225" y="852006"/>
              <a:ext cx="1585913" cy="89228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buClr>
                  <a:srgbClr val="3366FF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ja-JP" sz="1400" dirty="0">
                  <a:solidFill>
                    <a:srgbClr val="3366FF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WIMP wind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-542324" y="2337829"/>
              <a:ext cx="1585913" cy="7877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buClr>
                  <a:srgbClr val="3366FF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ja-JP" sz="1200" dirty="0">
                  <a:solidFill>
                    <a:srgbClr val="3366FF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WIMP wind</a:t>
              </a:r>
            </a:p>
          </p:txBody>
        </p:sp>
        <p:sp>
          <p:nvSpPr>
            <p:cNvPr id="17" name="AutoShape 6"/>
            <p:cNvSpPr>
              <a:spLocks noChangeArrowheads="1"/>
            </p:cNvSpPr>
            <p:nvPr/>
          </p:nvSpPr>
          <p:spPr bwMode="auto">
            <a:xfrm>
              <a:off x="1131060" y="2789952"/>
              <a:ext cx="634365" cy="317182"/>
            </a:xfrm>
            <a:prstGeom prst="cube">
              <a:avLst>
                <a:gd name="adj" fmla="val 25000"/>
              </a:avLst>
            </a:prstGeom>
            <a:solidFill>
              <a:srgbClr val="66FF33"/>
            </a:solidFill>
            <a:ln w="25560">
              <a:solidFill>
                <a:schemeClr val="tx1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18" name="曲線コネクタ 16"/>
            <p:cNvCxnSpPr>
              <a:cxnSpLocks noChangeAspect="1"/>
            </p:cNvCxnSpPr>
            <p:nvPr/>
          </p:nvCxnSpPr>
          <p:spPr>
            <a:xfrm rot="8280000" flipH="1">
              <a:off x="2877136" y="2081151"/>
              <a:ext cx="1219447" cy="812957"/>
            </a:xfrm>
            <a:prstGeom prst="curvedConnector3">
              <a:avLst>
                <a:gd name="adj1" fmla="val 153528"/>
              </a:avLst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utoShape 5"/>
            <p:cNvSpPr>
              <a:spLocks noChangeArrowheads="1"/>
            </p:cNvSpPr>
            <p:nvPr/>
          </p:nvSpPr>
          <p:spPr bwMode="auto">
            <a:xfrm>
              <a:off x="2320495" y="1299194"/>
              <a:ext cx="634365" cy="317182"/>
            </a:xfrm>
            <a:prstGeom prst="cube">
              <a:avLst>
                <a:gd name="adj" fmla="val 25000"/>
              </a:avLst>
            </a:prstGeom>
            <a:solidFill>
              <a:srgbClr val="66FF33"/>
            </a:solidFill>
            <a:ln w="25560">
              <a:solidFill>
                <a:schemeClr val="tx1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grpSp>
        <p:nvGrpSpPr>
          <p:cNvPr id="20" name="グループ化 80"/>
          <p:cNvGrpSpPr/>
          <p:nvPr/>
        </p:nvGrpSpPr>
        <p:grpSpPr>
          <a:xfrm>
            <a:off x="782956" y="1586064"/>
            <a:ext cx="2514109" cy="1841431"/>
            <a:chOff x="1405544" y="914413"/>
            <a:chExt cx="3446199" cy="2524130"/>
          </a:xfrm>
        </p:grpSpPr>
        <p:sp>
          <p:nvSpPr>
            <p:cNvPr id="21" name="円/楕円 5"/>
            <p:cNvSpPr/>
            <p:nvPr/>
          </p:nvSpPr>
          <p:spPr bwMode="auto">
            <a:xfrm>
              <a:off x="3085681" y="1662114"/>
              <a:ext cx="719999" cy="72000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2" name="正方形/長方形 15"/>
            <p:cNvSpPr>
              <a:spLocks noChangeArrowheads="1"/>
            </p:cNvSpPr>
            <p:nvPr/>
          </p:nvSpPr>
          <p:spPr bwMode="auto">
            <a:xfrm>
              <a:off x="1405544" y="1224405"/>
              <a:ext cx="1762679" cy="4640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rgbClr val="FF0000"/>
                  </a:solidFill>
                  <a:latin typeface="+mn-ea"/>
                  <a:ea typeface="+mn-ea"/>
                </a:rPr>
                <a:t>230km/sec</a:t>
              </a:r>
            </a:p>
          </p:txBody>
        </p:sp>
        <p:sp>
          <p:nvSpPr>
            <p:cNvPr id="23" name="正方形/長方形 25"/>
            <p:cNvSpPr>
              <a:spLocks noChangeArrowheads="1"/>
            </p:cNvSpPr>
            <p:nvPr/>
          </p:nvSpPr>
          <p:spPr bwMode="auto">
            <a:xfrm>
              <a:off x="3416462" y="3016660"/>
              <a:ext cx="1435281" cy="421883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eaLnBrk="0" hangingPunct="0">
                <a:spcBef>
                  <a:spcPct val="30000"/>
                </a:spcBef>
              </a:pPr>
              <a:r>
                <a:rPr lang="en-US" altLang="ja-JP" sz="1400" b="1" dirty="0">
                  <a:latin typeface="+mn-ea"/>
                  <a:ea typeface="+mn-ea"/>
                </a:rPr>
                <a:t>30km/sec</a:t>
              </a:r>
            </a:p>
          </p:txBody>
        </p:sp>
        <p:sp>
          <p:nvSpPr>
            <p:cNvPr id="24" name="円/楕円 5"/>
            <p:cNvSpPr/>
            <p:nvPr/>
          </p:nvSpPr>
          <p:spPr bwMode="auto">
            <a:xfrm rot="17942834">
              <a:off x="2326824" y="1465052"/>
              <a:ext cx="2351239" cy="124996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6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25" name="円/楕円 47"/>
            <p:cNvSpPr>
              <a:spLocks noChangeAspect="1"/>
            </p:cNvSpPr>
            <p:nvPr/>
          </p:nvSpPr>
          <p:spPr bwMode="auto">
            <a:xfrm>
              <a:off x="3743400" y="2517444"/>
              <a:ext cx="191923" cy="191923"/>
            </a:xfrm>
            <a:prstGeom prst="ellipse">
              <a:avLst/>
            </a:prstGeom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左矢印 23"/>
            <p:cNvSpPr/>
            <p:nvPr/>
          </p:nvSpPr>
          <p:spPr bwMode="auto">
            <a:xfrm>
              <a:off x="1833071" y="1643890"/>
              <a:ext cx="935037" cy="579437"/>
            </a:xfrm>
            <a:prstGeom prst="left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6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7" name="左矢印 23"/>
            <p:cNvSpPr/>
            <p:nvPr/>
          </p:nvSpPr>
          <p:spPr bwMode="auto">
            <a:xfrm rot="18000000" flipH="1">
              <a:off x="3806035" y="2724759"/>
              <a:ext cx="457015" cy="178807"/>
            </a:xfrm>
            <a:prstGeom prst="left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600" dirty="0">
                <a:solidFill>
                  <a:schemeClr val="tx1"/>
                </a:solidFill>
                <a:latin typeface="+mn-ea"/>
              </a:endParaRPr>
            </a:p>
          </p:txBody>
        </p:sp>
      </p:grpSp>
      <p:cxnSp>
        <p:nvCxnSpPr>
          <p:cNvPr id="28" name="直線コネクタ 27"/>
          <p:cNvCxnSpPr>
            <a:cxnSpLocks/>
            <a:stCxn id="25" idx="0"/>
          </p:cNvCxnSpPr>
          <p:nvPr/>
        </p:nvCxnSpPr>
        <p:spPr>
          <a:xfrm flipV="1">
            <a:off x="2558501" y="1586064"/>
            <a:ext cx="1275658" cy="11694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cxnSpLocks/>
            <a:stCxn id="25" idx="5"/>
          </p:cNvCxnSpPr>
          <p:nvPr/>
        </p:nvCxnSpPr>
        <p:spPr>
          <a:xfrm>
            <a:off x="2608003" y="2875034"/>
            <a:ext cx="1514188" cy="5832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正方形/長方形 25"/>
          <p:cNvSpPr>
            <a:spLocks noChangeArrowheads="1"/>
          </p:cNvSpPr>
          <p:nvPr/>
        </p:nvSpPr>
        <p:spPr bwMode="auto">
          <a:xfrm>
            <a:off x="3114522" y="2071595"/>
            <a:ext cx="1281120" cy="33855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altLang="ja-JP" sz="1600" dirty="0">
                <a:solidFill>
                  <a:schemeClr val="accent1"/>
                </a:solidFill>
              </a:rPr>
              <a:t>± 15 km/sec</a:t>
            </a:r>
          </a:p>
        </p:txBody>
      </p:sp>
      <p:cxnSp>
        <p:nvCxnSpPr>
          <p:cNvPr id="31" name="直線コネクタ 30"/>
          <p:cNvCxnSpPr>
            <a:cxnSpLocks/>
          </p:cNvCxnSpPr>
          <p:nvPr/>
        </p:nvCxnSpPr>
        <p:spPr>
          <a:xfrm flipV="1">
            <a:off x="5224372" y="1555005"/>
            <a:ext cx="2042377" cy="2946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cxnSpLocks/>
          </p:cNvCxnSpPr>
          <p:nvPr/>
        </p:nvCxnSpPr>
        <p:spPr>
          <a:xfrm>
            <a:off x="5273874" y="1969181"/>
            <a:ext cx="2034074" cy="16379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3" name="グループ化 32"/>
          <p:cNvGrpSpPr/>
          <p:nvPr/>
        </p:nvGrpSpPr>
        <p:grpSpPr>
          <a:xfrm>
            <a:off x="210706" y="2180437"/>
            <a:ext cx="900000" cy="900577"/>
            <a:chOff x="-26782" y="1732276"/>
            <a:chExt cx="900000" cy="900577"/>
          </a:xfrm>
        </p:grpSpPr>
        <p:grpSp>
          <p:nvGrpSpPr>
            <p:cNvPr id="34" name="グループ化 33"/>
            <p:cNvGrpSpPr/>
            <p:nvPr/>
          </p:nvGrpSpPr>
          <p:grpSpPr>
            <a:xfrm>
              <a:off x="-26782" y="1732853"/>
              <a:ext cx="900000" cy="900000"/>
              <a:chOff x="-26782" y="1732853"/>
              <a:chExt cx="900000" cy="900000"/>
            </a:xfrm>
          </p:grpSpPr>
          <p:cxnSp>
            <p:nvCxnSpPr>
              <p:cNvPr id="38" name="直線矢印コネクタ 37"/>
              <p:cNvCxnSpPr>
                <a:cxnSpLocks/>
              </p:cNvCxnSpPr>
              <p:nvPr/>
            </p:nvCxnSpPr>
            <p:spPr>
              <a:xfrm>
                <a:off x="423218" y="1732853"/>
                <a:ext cx="0" cy="90000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矢印コネクタ 38"/>
              <p:cNvCxnSpPr>
                <a:cxnSpLocks/>
              </p:cNvCxnSpPr>
              <p:nvPr/>
            </p:nvCxnSpPr>
            <p:spPr>
              <a:xfrm flipH="1" flipV="1">
                <a:off x="-26782" y="2182853"/>
                <a:ext cx="9000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グループ化 34"/>
            <p:cNvGrpSpPr/>
            <p:nvPr/>
          </p:nvGrpSpPr>
          <p:grpSpPr>
            <a:xfrm rot="2700000">
              <a:off x="-26782" y="1732276"/>
              <a:ext cx="900000" cy="900000"/>
              <a:chOff x="-26782" y="1732853"/>
              <a:chExt cx="900000" cy="900000"/>
            </a:xfrm>
          </p:grpSpPr>
          <p:cxnSp>
            <p:nvCxnSpPr>
              <p:cNvPr id="36" name="直線矢印コネクタ 35"/>
              <p:cNvCxnSpPr>
                <a:cxnSpLocks/>
              </p:cNvCxnSpPr>
              <p:nvPr/>
            </p:nvCxnSpPr>
            <p:spPr>
              <a:xfrm>
                <a:off x="423218" y="1732853"/>
                <a:ext cx="0" cy="90000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矢印コネクタ 36"/>
              <p:cNvCxnSpPr>
                <a:cxnSpLocks/>
              </p:cNvCxnSpPr>
              <p:nvPr/>
            </p:nvCxnSpPr>
            <p:spPr>
              <a:xfrm flipH="1" flipV="1">
                <a:off x="-26782" y="2182853"/>
                <a:ext cx="9000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86569" y="1863393"/>
            <a:ext cx="933833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3366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ja-JP" sz="1200" dirty="0">
                <a:solidFill>
                  <a:srgbClr val="3366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WIMP</a:t>
            </a:r>
          </a:p>
        </p:txBody>
      </p:sp>
      <p:grpSp>
        <p:nvGrpSpPr>
          <p:cNvPr id="77" name="グループ化 76"/>
          <p:cNvGrpSpPr/>
          <p:nvPr/>
        </p:nvGrpSpPr>
        <p:grpSpPr>
          <a:xfrm>
            <a:off x="6250404" y="1343961"/>
            <a:ext cx="4468807" cy="2773333"/>
            <a:chOff x="6163728" y="1136132"/>
            <a:chExt cx="4468807" cy="2773333"/>
          </a:xfrm>
        </p:grpSpPr>
        <p:grpSp>
          <p:nvGrpSpPr>
            <p:cNvPr id="78" name="グループ化 77"/>
            <p:cNvGrpSpPr/>
            <p:nvPr/>
          </p:nvGrpSpPr>
          <p:grpSpPr>
            <a:xfrm>
              <a:off x="7659064" y="2389130"/>
              <a:ext cx="638659" cy="555729"/>
              <a:chOff x="5940152" y="4365104"/>
              <a:chExt cx="576064" cy="504056"/>
            </a:xfrm>
          </p:grpSpPr>
          <p:sp>
            <p:nvSpPr>
              <p:cNvPr id="87" name="円/楕円 16"/>
              <p:cNvSpPr/>
              <p:nvPr/>
            </p:nvSpPr>
            <p:spPr>
              <a:xfrm>
                <a:off x="5940152" y="4365104"/>
                <a:ext cx="288032" cy="288032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88" name="円/楕円 17"/>
              <p:cNvSpPr/>
              <p:nvPr/>
            </p:nvSpPr>
            <p:spPr>
              <a:xfrm>
                <a:off x="6084168" y="4581128"/>
                <a:ext cx="288032" cy="28803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89" name="円/楕円 18"/>
              <p:cNvSpPr/>
              <p:nvPr/>
            </p:nvSpPr>
            <p:spPr>
              <a:xfrm>
                <a:off x="6228184" y="4509120"/>
                <a:ext cx="288032" cy="288032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90" name="円/楕円 26"/>
              <p:cNvSpPr/>
              <p:nvPr/>
            </p:nvSpPr>
            <p:spPr>
              <a:xfrm>
                <a:off x="6084168" y="4365104"/>
                <a:ext cx="288032" cy="28803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91" name="円/楕円 20"/>
              <p:cNvSpPr/>
              <p:nvPr/>
            </p:nvSpPr>
            <p:spPr>
              <a:xfrm>
                <a:off x="5940152" y="4581128"/>
                <a:ext cx="288032" cy="288032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</p:grpSp>
        <p:sp>
          <p:nvSpPr>
            <p:cNvPr id="79" name="テキスト ボックス 78"/>
            <p:cNvSpPr txBox="1"/>
            <p:nvPr/>
          </p:nvSpPr>
          <p:spPr>
            <a:xfrm>
              <a:off x="8187864" y="2046427"/>
              <a:ext cx="14369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Target</a:t>
              </a:r>
            </a:p>
            <a:p>
              <a:r>
                <a:rPr lang="en-US" altLang="ja-JP" dirty="0"/>
                <a:t> nuclei</a:t>
              </a:r>
              <a:endParaRPr lang="ja-JP" altLang="en-US" dirty="0"/>
            </a:p>
          </p:txBody>
        </p:sp>
        <p:sp>
          <p:nvSpPr>
            <p:cNvPr id="80" name="テキスト ボックス 79"/>
            <p:cNvSpPr txBox="1"/>
            <p:nvPr/>
          </p:nvSpPr>
          <p:spPr>
            <a:xfrm>
              <a:off x="6163728" y="2102326"/>
              <a:ext cx="1436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B050"/>
                  </a:solidFill>
                </a:rPr>
                <a:t>WIMP</a:t>
              </a:r>
              <a:endParaRPr lang="ja-JP" altLang="en-US" dirty="0">
                <a:solidFill>
                  <a:srgbClr val="00B050"/>
                </a:solidFill>
              </a:endParaRPr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7559552" y="3502271"/>
              <a:ext cx="3072983" cy="407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Nuclear recoil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82" name="テキスト ボックス 81"/>
            <p:cNvSpPr txBox="1"/>
            <p:nvPr/>
          </p:nvSpPr>
          <p:spPr>
            <a:xfrm>
              <a:off x="7704489" y="1136132"/>
              <a:ext cx="1436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B050"/>
                  </a:solidFill>
                </a:rPr>
                <a:t>WIMP</a:t>
              </a:r>
              <a:endParaRPr lang="ja-JP" altLang="en-US" dirty="0">
                <a:solidFill>
                  <a:srgbClr val="00B050"/>
                </a:solidFill>
              </a:endParaRPr>
            </a:p>
          </p:txBody>
        </p:sp>
        <p:grpSp>
          <p:nvGrpSpPr>
            <p:cNvPr id="83" name="グループ化 82"/>
            <p:cNvGrpSpPr/>
            <p:nvPr/>
          </p:nvGrpSpPr>
          <p:grpSpPr>
            <a:xfrm rot="19523369">
              <a:off x="6791265" y="1900204"/>
              <a:ext cx="2245807" cy="1838553"/>
              <a:chOff x="6791265" y="1900204"/>
              <a:chExt cx="2245807" cy="1838553"/>
            </a:xfrm>
          </p:grpSpPr>
          <p:sp>
            <p:nvSpPr>
              <p:cNvPr id="84" name="右矢印 13"/>
              <p:cNvSpPr/>
              <p:nvPr/>
            </p:nvSpPr>
            <p:spPr>
              <a:xfrm rot="2150158">
                <a:off x="6791265" y="1900204"/>
                <a:ext cx="878156" cy="317559"/>
              </a:xfrm>
              <a:prstGeom prst="rightArrow">
                <a:avLst/>
              </a:prstGeom>
              <a:noFill/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85" name="右矢印 14"/>
              <p:cNvSpPr/>
              <p:nvPr/>
            </p:nvSpPr>
            <p:spPr>
              <a:xfrm rot="19793874">
                <a:off x="8158916" y="1951592"/>
                <a:ext cx="878156" cy="317559"/>
              </a:xfrm>
              <a:prstGeom prst="rightArrow">
                <a:avLst/>
              </a:prstGeom>
              <a:noFill/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86" name="下矢印 15"/>
              <p:cNvSpPr/>
              <p:nvPr/>
            </p:nvSpPr>
            <p:spPr>
              <a:xfrm>
                <a:off x="7659062" y="3103638"/>
                <a:ext cx="558826" cy="635119"/>
              </a:xfrm>
              <a:prstGeom prst="downArrow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</p:grpSp>
      </p:grpSp>
      <p:sp>
        <p:nvSpPr>
          <p:cNvPr id="93" name="正方形/長方形 15"/>
          <p:cNvSpPr>
            <a:spLocks noChangeArrowheads="1"/>
          </p:cNvSpPr>
          <p:nvPr/>
        </p:nvSpPr>
        <p:spPr bwMode="auto">
          <a:xfrm>
            <a:off x="98459" y="3171573"/>
            <a:ext cx="1803101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>
                <a:latin typeface="+mn-ea"/>
                <a:ea typeface="+mn-ea"/>
              </a:rPr>
              <a:t>&lt; 540 km/sec</a:t>
            </a:r>
          </a:p>
          <a:p>
            <a:pPr algn="ctr"/>
            <a:r>
              <a:rPr lang="en-US" altLang="ja-JP" sz="1600" b="1" dirty="0">
                <a:latin typeface="+mn-ea"/>
              </a:rPr>
              <a:t>(escape speed)</a:t>
            </a:r>
            <a:endParaRPr lang="en-US" altLang="ja-JP" sz="1600" b="1" dirty="0">
              <a:latin typeface="+mn-ea"/>
              <a:ea typeface="+mn-ea"/>
            </a:endParaRPr>
          </a:p>
        </p:txBody>
      </p:sp>
      <p:grpSp>
        <p:nvGrpSpPr>
          <p:cNvPr id="100" name="グループ化 99"/>
          <p:cNvGrpSpPr/>
          <p:nvPr/>
        </p:nvGrpSpPr>
        <p:grpSpPr>
          <a:xfrm>
            <a:off x="266307" y="4490337"/>
            <a:ext cx="8624958" cy="873050"/>
            <a:chOff x="179512" y="5436270"/>
            <a:chExt cx="8624958" cy="873050"/>
          </a:xfrm>
        </p:grpSpPr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5634323"/>
              <a:ext cx="8624958" cy="674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" name="テキスト ボックス 101"/>
            <p:cNvSpPr txBox="1"/>
            <p:nvPr/>
          </p:nvSpPr>
          <p:spPr>
            <a:xfrm>
              <a:off x="3277084" y="5457009"/>
              <a:ext cx="2429814" cy="369332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Annual  Modulation 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03" name="テキスト ボックス 102"/>
            <p:cNvSpPr txBox="1"/>
            <p:nvPr/>
          </p:nvSpPr>
          <p:spPr>
            <a:xfrm>
              <a:off x="6369918" y="5436270"/>
              <a:ext cx="2088232" cy="369332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Diurnal Modulation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04" name="正方形/長方形 15"/>
          <p:cNvSpPr>
            <a:spLocks noChangeArrowheads="1"/>
          </p:cNvSpPr>
          <p:nvPr/>
        </p:nvSpPr>
        <p:spPr bwMode="auto">
          <a:xfrm>
            <a:off x="1674227" y="5299557"/>
            <a:ext cx="142539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/>
              <a:t>solar</a:t>
            </a:r>
          </a:p>
          <a:p>
            <a:pPr algn="ctr"/>
            <a:r>
              <a:rPr lang="en-US" altLang="ja-JP" dirty="0"/>
              <a:t> ~ 230km/sec</a:t>
            </a:r>
          </a:p>
        </p:txBody>
      </p:sp>
      <p:sp>
        <p:nvSpPr>
          <p:cNvPr id="105" name="正方形/長方形 15"/>
          <p:cNvSpPr>
            <a:spLocks noChangeArrowheads="1"/>
          </p:cNvSpPr>
          <p:nvPr/>
        </p:nvSpPr>
        <p:spPr bwMode="auto">
          <a:xfrm>
            <a:off x="3610703" y="5316169"/>
            <a:ext cx="174919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/>
              <a:t>Earth revolution </a:t>
            </a:r>
          </a:p>
          <a:p>
            <a:pPr algn="ctr"/>
            <a:r>
              <a:rPr lang="en-US" altLang="ja-JP" dirty="0"/>
              <a:t>~ 15 km/sec</a:t>
            </a:r>
          </a:p>
        </p:txBody>
      </p:sp>
      <p:sp>
        <p:nvSpPr>
          <p:cNvPr id="106" name="正方形/長方形 15"/>
          <p:cNvSpPr>
            <a:spLocks noChangeArrowheads="1"/>
          </p:cNvSpPr>
          <p:nvPr/>
        </p:nvSpPr>
        <p:spPr bwMode="auto">
          <a:xfrm>
            <a:off x="6628124" y="5300458"/>
            <a:ext cx="146065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/>
              <a:t>Earth</a:t>
            </a:r>
            <a:r>
              <a:rPr lang="ja-JP" altLang="en-US" dirty="0"/>
              <a:t> </a:t>
            </a:r>
            <a:r>
              <a:rPr lang="en-US" altLang="ja-JP" dirty="0"/>
              <a:t>rotation</a:t>
            </a:r>
          </a:p>
          <a:p>
            <a:pPr algn="ctr"/>
            <a:r>
              <a:rPr lang="en-US" altLang="ja-JP" dirty="0"/>
              <a:t> ~ 0.4 km/sec</a:t>
            </a: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4050298" y="5865711"/>
            <a:ext cx="286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2–3 % variation </a:t>
            </a:r>
            <a:endParaRPr kumimoji="1" lang="ja-JP" altLang="en-US" dirty="0"/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6920457" y="5842830"/>
            <a:ext cx="286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0.1</a:t>
            </a:r>
            <a:r>
              <a:rPr kumimoji="1" lang="en-US" altLang="ja-JP" dirty="0"/>
              <a:t>–0.01 % variation </a:t>
            </a:r>
            <a:endParaRPr kumimoji="1"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DA6CB038-B2C1-4F03-9923-A65275EDA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What is the purpose of NEWSdm experiment?</a:t>
            </a:r>
            <a:endParaRPr kumimoji="1" lang="ja-JP" altLang="en-US" sz="3200" dirty="0"/>
          </a:p>
        </p:txBody>
      </p:sp>
      <p:sp>
        <p:nvSpPr>
          <p:cNvPr id="110" name="スライド番号プレースホルダー 10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E4F3-D82F-412D-91D6-011133E53899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7345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243124FE-0174-4EFB-8DD1-8C63E6FC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Toward physics run with equatorial telescope</a:t>
            </a:r>
            <a:endParaRPr kumimoji="1" lang="ja-JP" altLang="en-US" dirty="0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FF5E95B5-8577-4B45-859B-9AC5D6F41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3489" y="1734493"/>
            <a:ext cx="6229719" cy="4093366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21FC3FB-B26F-4A4C-BB37-A3A5CD093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30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D48F45A-2F84-44AE-8B1C-21843C47E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228" y="1591146"/>
            <a:ext cx="6687772" cy="450544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AA62865-861F-4DF4-BA40-452AE9008C29}"/>
              </a:ext>
            </a:extLst>
          </p:cNvPr>
          <p:cNvSpPr/>
          <p:nvPr/>
        </p:nvSpPr>
        <p:spPr>
          <a:xfrm>
            <a:off x="332891" y="2278505"/>
            <a:ext cx="310854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dirty="0"/>
              <a:t>New shield project is going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1 m PE shield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Cooling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Built in Equatorial telescope</a:t>
            </a:r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AE8DE3D-438A-44BF-876E-AB42B3814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92" y="3747567"/>
            <a:ext cx="3241588" cy="296029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F81ACCE-06BA-4BCB-A01C-F462678E165E}"/>
              </a:ext>
            </a:extLst>
          </p:cNvPr>
          <p:cNvSpPr/>
          <p:nvPr/>
        </p:nvSpPr>
        <p:spPr>
          <a:xfrm>
            <a:off x="3441434" y="6371871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3 m x 3 m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7528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243124FE-0174-4EFB-8DD1-8C63E6FC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Toward physics run with equatorial telescope</a:t>
            </a:r>
            <a:endParaRPr kumimoji="1" lang="ja-JP" altLang="en-US" dirty="0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FF5E95B5-8577-4B45-859B-9AC5D6F41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3489" y="1734493"/>
            <a:ext cx="6229719" cy="4093366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21FC3FB-B26F-4A4C-BB37-A3A5CD093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31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D48F45A-2F84-44AE-8B1C-21843C47E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228" y="1591146"/>
            <a:ext cx="6687772" cy="4505446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F5ABA022-6C51-4560-99E9-F2F16E81A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7229" y="1591146"/>
            <a:ext cx="5201094" cy="483452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AE8DE3D-438A-44BF-876E-AB42B3814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92" y="3747567"/>
            <a:ext cx="3241588" cy="2960293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E223155-0773-44B3-99F4-11658E087006}"/>
              </a:ext>
            </a:extLst>
          </p:cNvPr>
          <p:cNvSpPr/>
          <p:nvPr/>
        </p:nvSpPr>
        <p:spPr>
          <a:xfrm>
            <a:off x="5586110" y="2729229"/>
            <a:ext cx="2896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1 m polyethylene is enough </a:t>
            </a:r>
          </a:p>
          <a:p>
            <a:r>
              <a:rPr lang="en-US" altLang="ja-JP" dirty="0"/>
              <a:t>for environmental neutron</a:t>
            </a:r>
            <a:endParaRPr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C2D551D-79FD-42CF-AED9-6FDD9945F5E2}"/>
              </a:ext>
            </a:extLst>
          </p:cNvPr>
          <p:cNvSpPr/>
          <p:nvPr/>
        </p:nvSpPr>
        <p:spPr>
          <a:xfrm>
            <a:off x="332891" y="2278505"/>
            <a:ext cx="310854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dirty="0"/>
              <a:t>New shield project is going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1 m PE shield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Cooling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Built in Equatorial telescope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4382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7FBCF0D-AD98-49F4-A13B-A97BFEAFF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installation</a:t>
            </a:r>
            <a:endParaRPr lang="en-US" dirty="0"/>
          </a:p>
        </p:txBody>
      </p:sp>
      <p:pic>
        <p:nvPicPr>
          <p:cNvPr id="9" name="コンテンツ プレースホルダー 8" descr="人, 室内 が含まれている画像&#10;&#10;自動的に生成された説明">
            <a:extLst>
              <a:ext uri="{FF2B5EF4-FFF2-40B4-BE49-F238E27FC236}">
                <a16:creationId xmlns:a16="http://schemas.microsoft.com/office/drawing/2014/main" id="{B2F95451-4C77-4A92-B72D-F448BF4752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2543969"/>
            <a:ext cx="3886200" cy="2914650"/>
          </a:xfrm>
        </p:spPr>
      </p:pic>
      <p:pic>
        <p:nvPicPr>
          <p:cNvPr id="11" name="コンテンツ プレースホルダー 10" descr="室内, 建物 が含まれている画像&#10;&#10;自動的に生成された説明">
            <a:extLst>
              <a:ext uri="{FF2B5EF4-FFF2-40B4-BE49-F238E27FC236}">
                <a16:creationId xmlns:a16="http://schemas.microsoft.com/office/drawing/2014/main" id="{97BB994C-92F4-4742-BFA9-63118FF108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498" y="1825625"/>
            <a:ext cx="3263503" cy="4351338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267F46-3FAE-43AD-8AEA-D658586BD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32</a:t>
            </a:fld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CF54BBE-8767-4352-8D02-8E630CB0DD3D}"/>
              </a:ext>
            </a:extLst>
          </p:cNvPr>
          <p:cNvSpPr/>
          <p:nvPr/>
        </p:nvSpPr>
        <p:spPr>
          <a:xfrm>
            <a:off x="510929" y="5992297"/>
            <a:ext cx="4121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Installation completed at 17Jun2019 </a:t>
            </a:r>
            <a:r>
              <a:rPr lang="en-US" dirty="0"/>
              <a:t>16:00</a:t>
            </a:r>
          </a:p>
        </p:txBody>
      </p:sp>
    </p:spTree>
    <p:extLst>
      <p:ext uri="{BB962C8B-B14F-4D97-AF65-F5344CB8AC3E}">
        <p14:creationId xmlns:p14="http://schemas.microsoft.com/office/powerpoint/2010/main" val="388351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119"/>
          <p:cNvGrpSpPr>
            <a:grpSpLocks noChangeAspect="1"/>
          </p:cNvGrpSpPr>
          <p:nvPr/>
        </p:nvGrpSpPr>
        <p:grpSpPr>
          <a:xfrm>
            <a:off x="3186087" y="1586064"/>
            <a:ext cx="2759621" cy="1944216"/>
            <a:chOff x="-542324" y="852006"/>
            <a:chExt cx="4686618" cy="3301830"/>
          </a:xfrm>
        </p:grpSpPr>
        <p:cxnSp>
          <p:nvCxnSpPr>
            <p:cNvPr id="6" name="AutoShape 7"/>
            <p:cNvCxnSpPr>
              <a:cxnSpLocks noChangeShapeType="1"/>
            </p:cNvCxnSpPr>
            <p:nvPr/>
          </p:nvCxnSpPr>
          <p:spPr bwMode="auto">
            <a:xfrm>
              <a:off x="1368947" y="1211667"/>
              <a:ext cx="713660" cy="1763"/>
            </a:xfrm>
            <a:prstGeom prst="straightConnector1">
              <a:avLst/>
            </a:prstGeom>
            <a:noFill/>
            <a:ln w="9360">
              <a:solidFill>
                <a:srgbClr val="4A7EBB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7" name="AutoShape 8"/>
            <p:cNvCxnSpPr>
              <a:cxnSpLocks noChangeShapeType="1"/>
            </p:cNvCxnSpPr>
            <p:nvPr/>
          </p:nvCxnSpPr>
          <p:spPr bwMode="auto">
            <a:xfrm>
              <a:off x="1368947" y="1378464"/>
              <a:ext cx="634365" cy="1763"/>
            </a:xfrm>
            <a:prstGeom prst="straightConnector1">
              <a:avLst/>
            </a:prstGeom>
            <a:noFill/>
            <a:ln w="9360">
              <a:solidFill>
                <a:srgbClr val="4A7EBB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8" name="AutoShape 9"/>
            <p:cNvCxnSpPr>
              <a:cxnSpLocks noChangeShapeType="1"/>
            </p:cNvCxnSpPr>
            <p:nvPr/>
          </p:nvCxnSpPr>
          <p:spPr bwMode="auto">
            <a:xfrm>
              <a:off x="1448242" y="1537057"/>
              <a:ext cx="713661" cy="1763"/>
            </a:xfrm>
            <a:prstGeom prst="straightConnector1">
              <a:avLst/>
            </a:prstGeom>
            <a:noFill/>
            <a:ln w="9360">
              <a:solidFill>
                <a:srgbClr val="4A7EBB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9" name="AutoShape 10"/>
            <p:cNvCxnSpPr>
              <a:cxnSpLocks noChangeShapeType="1"/>
            </p:cNvCxnSpPr>
            <p:nvPr/>
          </p:nvCxnSpPr>
          <p:spPr bwMode="auto">
            <a:xfrm>
              <a:off x="179512" y="2710670"/>
              <a:ext cx="713661" cy="1762"/>
            </a:xfrm>
            <a:prstGeom prst="straightConnector1">
              <a:avLst/>
            </a:prstGeom>
            <a:noFill/>
            <a:ln w="9360">
              <a:solidFill>
                <a:srgbClr val="4A7EBB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0" name="Oval 2"/>
            <p:cNvSpPr>
              <a:spLocks noChangeArrowheads="1"/>
            </p:cNvSpPr>
            <p:nvPr/>
          </p:nvSpPr>
          <p:spPr bwMode="auto">
            <a:xfrm>
              <a:off x="1448242" y="1457785"/>
              <a:ext cx="2696052" cy="2696051"/>
            </a:xfrm>
            <a:prstGeom prst="ellips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1" name="Oval 3"/>
            <p:cNvSpPr>
              <a:spLocks noChangeArrowheads="1"/>
            </p:cNvSpPr>
            <p:nvPr/>
          </p:nvSpPr>
          <p:spPr bwMode="auto">
            <a:xfrm rot="2880000">
              <a:off x="2559272" y="1407414"/>
              <a:ext cx="419386" cy="2715435"/>
            </a:xfrm>
            <a:prstGeom prst="ellipse">
              <a:avLst/>
            </a:prstGeom>
            <a:noFill/>
            <a:ln w="25560">
              <a:solidFill>
                <a:srgbClr val="385D8A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12" name="AutoShape 4"/>
            <p:cNvCxnSpPr>
              <a:cxnSpLocks noChangeShapeType="1"/>
            </p:cNvCxnSpPr>
            <p:nvPr/>
          </p:nvCxnSpPr>
          <p:spPr bwMode="auto">
            <a:xfrm flipH="1" flipV="1">
              <a:off x="1606834" y="1537057"/>
              <a:ext cx="2220278" cy="2299594"/>
            </a:xfrm>
            <a:prstGeom prst="straightConnector1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3" name="AutoShape 11"/>
            <p:cNvCxnSpPr>
              <a:cxnSpLocks noChangeShapeType="1"/>
            </p:cNvCxnSpPr>
            <p:nvPr/>
          </p:nvCxnSpPr>
          <p:spPr bwMode="auto">
            <a:xfrm flipV="1">
              <a:off x="179512" y="2948559"/>
              <a:ext cx="544497" cy="10573"/>
            </a:xfrm>
            <a:prstGeom prst="straightConnector1">
              <a:avLst/>
            </a:prstGeom>
            <a:noFill/>
            <a:ln w="9360">
              <a:solidFill>
                <a:srgbClr val="4A7EBB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4" name="AutoShape 12"/>
            <p:cNvCxnSpPr>
              <a:cxnSpLocks noChangeShapeType="1"/>
            </p:cNvCxnSpPr>
            <p:nvPr/>
          </p:nvCxnSpPr>
          <p:spPr bwMode="auto">
            <a:xfrm>
              <a:off x="179512" y="3186448"/>
              <a:ext cx="713661" cy="1762"/>
            </a:xfrm>
            <a:prstGeom prst="straightConnector1">
              <a:avLst/>
            </a:prstGeom>
            <a:noFill/>
            <a:ln w="9360">
              <a:solidFill>
                <a:srgbClr val="4A7EBB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448225" y="852006"/>
              <a:ext cx="1585913" cy="89228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buClr>
                  <a:srgbClr val="3366FF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ja-JP" sz="1400" dirty="0">
                  <a:solidFill>
                    <a:srgbClr val="3366FF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WIMP wind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-542324" y="2337829"/>
              <a:ext cx="1585913" cy="7877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buClr>
                  <a:srgbClr val="3366FF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ja-JP" sz="1200" dirty="0">
                  <a:solidFill>
                    <a:srgbClr val="3366FF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WIMP wind</a:t>
              </a:r>
            </a:p>
          </p:txBody>
        </p:sp>
        <p:sp>
          <p:nvSpPr>
            <p:cNvPr id="17" name="AutoShape 6"/>
            <p:cNvSpPr>
              <a:spLocks noChangeArrowheads="1"/>
            </p:cNvSpPr>
            <p:nvPr/>
          </p:nvSpPr>
          <p:spPr bwMode="auto">
            <a:xfrm>
              <a:off x="1131060" y="2789952"/>
              <a:ext cx="634365" cy="317182"/>
            </a:xfrm>
            <a:prstGeom prst="cube">
              <a:avLst>
                <a:gd name="adj" fmla="val 25000"/>
              </a:avLst>
            </a:prstGeom>
            <a:solidFill>
              <a:srgbClr val="66FF33"/>
            </a:solidFill>
            <a:ln w="25560">
              <a:solidFill>
                <a:schemeClr val="tx1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18" name="曲線コネクタ 16"/>
            <p:cNvCxnSpPr>
              <a:cxnSpLocks noChangeAspect="1"/>
            </p:cNvCxnSpPr>
            <p:nvPr/>
          </p:nvCxnSpPr>
          <p:spPr>
            <a:xfrm rot="8280000" flipH="1">
              <a:off x="2877136" y="2081151"/>
              <a:ext cx="1219447" cy="812957"/>
            </a:xfrm>
            <a:prstGeom prst="curvedConnector3">
              <a:avLst>
                <a:gd name="adj1" fmla="val 153528"/>
              </a:avLst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utoShape 5"/>
            <p:cNvSpPr>
              <a:spLocks noChangeArrowheads="1"/>
            </p:cNvSpPr>
            <p:nvPr/>
          </p:nvSpPr>
          <p:spPr bwMode="auto">
            <a:xfrm>
              <a:off x="2320495" y="1299194"/>
              <a:ext cx="634365" cy="317182"/>
            </a:xfrm>
            <a:prstGeom prst="cube">
              <a:avLst>
                <a:gd name="adj" fmla="val 25000"/>
              </a:avLst>
            </a:prstGeom>
            <a:solidFill>
              <a:srgbClr val="66FF33"/>
            </a:solidFill>
            <a:ln w="25560">
              <a:solidFill>
                <a:schemeClr val="tx1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grpSp>
        <p:nvGrpSpPr>
          <p:cNvPr id="20" name="グループ化 80"/>
          <p:cNvGrpSpPr/>
          <p:nvPr/>
        </p:nvGrpSpPr>
        <p:grpSpPr>
          <a:xfrm>
            <a:off x="782956" y="1586064"/>
            <a:ext cx="2514109" cy="1841431"/>
            <a:chOff x="1405544" y="914413"/>
            <a:chExt cx="3446199" cy="2524130"/>
          </a:xfrm>
        </p:grpSpPr>
        <p:sp>
          <p:nvSpPr>
            <p:cNvPr id="21" name="円/楕円 5"/>
            <p:cNvSpPr/>
            <p:nvPr/>
          </p:nvSpPr>
          <p:spPr bwMode="auto">
            <a:xfrm>
              <a:off x="3085681" y="1662114"/>
              <a:ext cx="719999" cy="72000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2" name="正方形/長方形 15"/>
            <p:cNvSpPr>
              <a:spLocks noChangeArrowheads="1"/>
            </p:cNvSpPr>
            <p:nvPr/>
          </p:nvSpPr>
          <p:spPr bwMode="auto">
            <a:xfrm>
              <a:off x="1405544" y="1224405"/>
              <a:ext cx="1762679" cy="4640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rgbClr val="FF0000"/>
                  </a:solidFill>
                  <a:latin typeface="+mn-ea"/>
                  <a:ea typeface="+mn-ea"/>
                </a:rPr>
                <a:t>230km/sec</a:t>
              </a:r>
            </a:p>
          </p:txBody>
        </p:sp>
        <p:sp>
          <p:nvSpPr>
            <p:cNvPr id="23" name="正方形/長方形 25"/>
            <p:cNvSpPr>
              <a:spLocks noChangeArrowheads="1"/>
            </p:cNvSpPr>
            <p:nvPr/>
          </p:nvSpPr>
          <p:spPr bwMode="auto">
            <a:xfrm>
              <a:off x="3416462" y="3016660"/>
              <a:ext cx="1435281" cy="421883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eaLnBrk="0" hangingPunct="0">
                <a:spcBef>
                  <a:spcPct val="30000"/>
                </a:spcBef>
              </a:pPr>
              <a:r>
                <a:rPr lang="en-US" altLang="ja-JP" sz="1400" b="1" dirty="0">
                  <a:latin typeface="+mn-ea"/>
                  <a:ea typeface="+mn-ea"/>
                </a:rPr>
                <a:t>30km/sec</a:t>
              </a:r>
            </a:p>
          </p:txBody>
        </p:sp>
        <p:sp>
          <p:nvSpPr>
            <p:cNvPr id="24" name="円/楕円 5"/>
            <p:cNvSpPr/>
            <p:nvPr/>
          </p:nvSpPr>
          <p:spPr bwMode="auto">
            <a:xfrm rot="17942834">
              <a:off x="2326824" y="1465052"/>
              <a:ext cx="2351239" cy="124996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6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25" name="円/楕円 47"/>
            <p:cNvSpPr>
              <a:spLocks noChangeAspect="1"/>
            </p:cNvSpPr>
            <p:nvPr/>
          </p:nvSpPr>
          <p:spPr bwMode="auto">
            <a:xfrm>
              <a:off x="3743400" y="2517444"/>
              <a:ext cx="191923" cy="191923"/>
            </a:xfrm>
            <a:prstGeom prst="ellipse">
              <a:avLst/>
            </a:prstGeom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左矢印 23"/>
            <p:cNvSpPr/>
            <p:nvPr/>
          </p:nvSpPr>
          <p:spPr bwMode="auto">
            <a:xfrm>
              <a:off x="1833071" y="1643890"/>
              <a:ext cx="935037" cy="579437"/>
            </a:xfrm>
            <a:prstGeom prst="left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6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7" name="左矢印 23"/>
            <p:cNvSpPr/>
            <p:nvPr/>
          </p:nvSpPr>
          <p:spPr bwMode="auto">
            <a:xfrm rot="18000000" flipH="1">
              <a:off x="3806035" y="2724759"/>
              <a:ext cx="457015" cy="178807"/>
            </a:xfrm>
            <a:prstGeom prst="left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600" dirty="0">
                <a:solidFill>
                  <a:schemeClr val="tx1"/>
                </a:solidFill>
                <a:latin typeface="+mn-ea"/>
              </a:endParaRPr>
            </a:p>
          </p:txBody>
        </p:sp>
      </p:grpSp>
      <p:cxnSp>
        <p:nvCxnSpPr>
          <p:cNvPr id="28" name="直線コネクタ 27"/>
          <p:cNvCxnSpPr>
            <a:cxnSpLocks/>
            <a:stCxn id="25" idx="0"/>
          </p:cNvCxnSpPr>
          <p:nvPr/>
        </p:nvCxnSpPr>
        <p:spPr>
          <a:xfrm flipV="1">
            <a:off x="2558501" y="1586064"/>
            <a:ext cx="1275658" cy="11694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cxnSpLocks/>
            <a:stCxn id="25" idx="5"/>
          </p:cNvCxnSpPr>
          <p:nvPr/>
        </p:nvCxnSpPr>
        <p:spPr>
          <a:xfrm>
            <a:off x="2608003" y="2875034"/>
            <a:ext cx="1514188" cy="5832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正方形/長方形 25"/>
          <p:cNvSpPr>
            <a:spLocks noChangeArrowheads="1"/>
          </p:cNvSpPr>
          <p:nvPr/>
        </p:nvSpPr>
        <p:spPr bwMode="auto">
          <a:xfrm>
            <a:off x="3114522" y="2071595"/>
            <a:ext cx="1281120" cy="33855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altLang="ja-JP" sz="1600" dirty="0">
                <a:solidFill>
                  <a:schemeClr val="accent1"/>
                </a:solidFill>
              </a:rPr>
              <a:t>± 15 km/sec</a:t>
            </a:r>
          </a:p>
        </p:txBody>
      </p:sp>
      <p:cxnSp>
        <p:nvCxnSpPr>
          <p:cNvPr id="31" name="直線コネクタ 30"/>
          <p:cNvCxnSpPr>
            <a:cxnSpLocks/>
          </p:cNvCxnSpPr>
          <p:nvPr/>
        </p:nvCxnSpPr>
        <p:spPr>
          <a:xfrm flipV="1">
            <a:off x="5224372" y="1555005"/>
            <a:ext cx="2042377" cy="2946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cxnSpLocks/>
          </p:cNvCxnSpPr>
          <p:nvPr/>
        </p:nvCxnSpPr>
        <p:spPr>
          <a:xfrm>
            <a:off x="5273874" y="1969181"/>
            <a:ext cx="2034074" cy="16379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3" name="グループ化 32"/>
          <p:cNvGrpSpPr/>
          <p:nvPr/>
        </p:nvGrpSpPr>
        <p:grpSpPr>
          <a:xfrm>
            <a:off x="210706" y="2180437"/>
            <a:ext cx="900000" cy="900577"/>
            <a:chOff x="-26782" y="1732276"/>
            <a:chExt cx="900000" cy="900577"/>
          </a:xfrm>
        </p:grpSpPr>
        <p:grpSp>
          <p:nvGrpSpPr>
            <p:cNvPr id="34" name="グループ化 33"/>
            <p:cNvGrpSpPr/>
            <p:nvPr/>
          </p:nvGrpSpPr>
          <p:grpSpPr>
            <a:xfrm>
              <a:off x="-26782" y="1732853"/>
              <a:ext cx="900000" cy="900000"/>
              <a:chOff x="-26782" y="1732853"/>
              <a:chExt cx="900000" cy="900000"/>
            </a:xfrm>
          </p:grpSpPr>
          <p:cxnSp>
            <p:nvCxnSpPr>
              <p:cNvPr id="38" name="直線矢印コネクタ 37"/>
              <p:cNvCxnSpPr>
                <a:cxnSpLocks/>
              </p:cNvCxnSpPr>
              <p:nvPr/>
            </p:nvCxnSpPr>
            <p:spPr>
              <a:xfrm>
                <a:off x="423218" y="1732853"/>
                <a:ext cx="0" cy="90000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矢印コネクタ 38"/>
              <p:cNvCxnSpPr>
                <a:cxnSpLocks/>
              </p:cNvCxnSpPr>
              <p:nvPr/>
            </p:nvCxnSpPr>
            <p:spPr>
              <a:xfrm flipH="1" flipV="1">
                <a:off x="-26782" y="2182853"/>
                <a:ext cx="9000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グループ化 34"/>
            <p:cNvGrpSpPr/>
            <p:nvPr/>
          </p:nvGrpSpPr>
          <p:grpSpPr>
            <a:xfrm rot="2700000">
              <a:off x="-26782" y="1732276"/>
              <a:ext cx="900000" cy="900000"/>
              <a:chOff x="-26782" y="1732853"/>
              <a:chExt cx="900000" cy="900000"/>
            </a:xfrm>
          </p:grpSpPr>
          <p:cxnSp>
            <p:nvCxnSpPr>
              <p:cNvPr id="36" name="直線矢印コネクタ 35"/>
              <p:cNvCxnSpPr>
                <a:cxnSpLocks/>
              </p:cNvCxnSpPr>
              <p:nvPr/>
            </p:nvCxnSpPr>
            <p:spPr>
              <a:xfrm>
                <a:off x="423218" y="1732853"/>
                <a:ext cx="0" cy="90000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矢印コネクタ 36"/>
              <p:cNvCxnSpPr>
                <a:cxnSpLocks/>
              </p:cNvCxnSpPr>
              <p:nvPr/>
            </p:nvCxnSpPr>
            <p:spPr>
              <a:xfrm flipH="1" flipV="1">
                <a:off x="-26782" y="2182853"/>
                <a:ext cx="9000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86569" y="1863393"/>
            <a:ext cx="933833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3366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ja-JP" sz="1200" dirty="0">
                <a:solidFill>
                  <a:srgbClr val="3366F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WIMP</a:t>
            </a:r>
          </a:p>
        </p:txBody>
      </p:sp>
      <p:grpSp>
        <p:nvGrpSpPr>
          <p:cNvPr id="77" name="グループ化 76"/>
          <p:cNvGrpSpPr/>
          <p:nvPr/>
        </p:nvGrpSpPr>
        <p:grpSpPr>
          <a:xfrm>
            <a:off x="6250404" y="1343961"/>
            <a:ext cx="4468807" cy="2773333"/>
            <a:chOff x="6163728" y="1136132"/>
            <a:chExt cx="4468807" cy="2773333"/>
          </a:xfrm>
        </p:grpSpPr>
        <p:grpSp>
          <p:nvGrpSpPr>
            <p:cNvPr id="78" name="グループ化 77"/>
            <p:cNvGrpSpPr/>
            <p:nvPr/>
          </p:nvGrpSpPr>
          <p:grpSpPr>
            <a:xfrm>
              <a:off x="7659064" y="2389130"/>
              <a:ext cx="638659" cy="555729"/>
              <a:chOff x="5940152" y="4365104"/>
              <a:chExt cx="576064" cy="504056"/>
            </a:xfrm>
          </p:grpSpPr>
          <p:sp>
            <p:nvSpPr>
              <p:cNvPr id="87" name="円/楕円 16"/>
              <p:cNvSpPr/>
              <p:nvPr/>
            </p:nvSpPr>
            <p:spPr>
              <a:xfrm>
                <a:off x="5940152" y="4365104"/>
                <a:ext cx="288032" cy="288032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88" name="円/楕円 17"/>
              <p:cNvSpPr/>
              <p:nvPr/>
            </p:nvSpPr>
            <p:spPr>
              <a:xfrm>
                <a:off x="6084168" y="4581128"/>
                <a:ext cx="288032" cy="28803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89" name="円/楕円 18"/>
              <p:cNvSpPr/>
              <p:nvPr/>
            </p:nvSpPr>
            <p:spPr>
              <a:xfrm>
                <a:off x="6228184" y="4509120"/>
                <a:ext cx="288032" cy="288032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90" name="円/楕円 26"/>
              <p:cNvSpPr/>
              <p:nvPr/>
            </p:nvSpPr>
            <p:spPr>
              <a:xfrm>
                <a:off x="6084168" y="4365104"/>
                <a:ext cx="288032" cy="28803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91" name="円/楕円 20"/>
              <p:cNvSpPr/>
              <p:nvPr/>
            </p:nvSpPr>
            <p:spPr>
              <a:xfrm>
                <a:off x="5940152" y="4581128"/>
                <a:ext cx="288032" cy="288032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</p:grpSp>
        <p:sp>
          <p:nvSpPr>
            <p:cNvPr id="79" name="テキスト ボックス 78"/>
            <p:cNvSpPr txBox="1"/>
            <p:nvPr/>
          </p:nvSpPr>
          <p:spPr>
            <a:xfrm>
              <a:off x="8187864" y="2046427"/>
              <a:ext cx="14369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Target</a:t>
              </a:r>
            </a:p>
            <a:p>
              <a:r>
                <a:rPr lang="en-US" altLang="ja-JP" dirty="0"/>
                <a:t> nuclei</a:t>
              </a:r>
              <a:endParaRPr lang="ja-JP" altLang="en-US" dirty="0"/>
            </a:p>
          </p:txBody>
        </p:sp>
        <p:sp>
          <p:nvSpPr>
            <p:cNvPr id="80" name="テキスト ボックス 79"/>
            <p:cNvSpPr txBox="1"/>
            <p:nvPr/>
          </p:nvSpPr>
          <p:spPr>
            <a:xfrm>
              <a:off x="6163728" y="2102326"/>
              <a:ext cx="1436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B050"/>
                  </a:solidFill>
                </a:rPr>
                <a:t>WIMP</a:t>
              </a:r>
              <a:endParaRPr lang="ja-JP" altLang="en-US" dirty="0">
                <a:solidFill>
                  <a:srgbClr val="00B050"/>
                </a:solidFill>
              </a:endParaRPr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7559552" y="3502271"/>
              <a:ext cx="3072983" cy="407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Nuclear recoil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82" name="テキスト ボックス 81"/>
            <p:cNvSpPr txBox="1"/>
            <p:nvPr/>
          </p:nvSpPr>
          <p:spPr>
            <a:xfrm>
              <a:off x="7704489" y="1136132"/>
              <a:ext cx="1436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B050"/>
                  </a:solidFill>
                </a:rPr>
                <a:t>WIMP</a:t>
              </a:r>
              <a:endParaRPr lang="ja-JP" altLang="en-US" dirty="0">
                <a:solidFill>
                  <a:srgbClr val="00B050"/>
                </a:solidFill>
              </a:endParaRPr>
            </a:p>
          </p:txBody>
        </p:sp>
        <p:grpSp>
          <p:nvGrpSpPr>
            <p:cNvPr id="83" name="グループ化 82"/>
            <p:cNvGrpSpPr/>
            <p:nvPr/>
          </p:nvGrpSpPr>
          <p:grpSpPr>
            <a:xfrm rot="19523369">
              <a:off x="6791265" y="1900204"/>
              <a:ext cx="2245807" cy="1838553"/>
              <a:chOff x="6791265" y="1900204"/>
              <a:chExt cx="2245807" cy="1838553"/>
            </a:xfrm>
          </p:grpSpPr>
          <p:sp>
            <p:nvSpPr>
              <p:cNvPr id="84" name="右矢印 13"/>
              <p:cNvSpPr/>
              <p:nvPr/>
            </p:nvSpPr>
            <p:spPr>
              <a:xfrm rot="2150158">
                <a:off x="6791265" y="1900204"/>
                <a:ext cx="878156" cy="317559"/>
              </a:xfrm>
              <a:prstGeom prst="rightArrow">
                <a:avLst/>
              </a:prstGeom>
              <a:noFill/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85" name="右矢印 14"/>
              <p:cNvSpPr/>
              <p:nvPr/>
            </p:nvSpPr>
            <p:spPr>
              <a:xfrm rot="19793874">
                <a:off x="8158916" y="1951592"/>
                <a:ext cx="878156" cy="317559"/>
              </a:xfrm>
              <a:prstGeom prst="rightArrow">
                <a:avLst/>
              </a:prstGeom>
              <a:noFill/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86" name="下矢印 15"/>
              <p:cNvSpPr/>
              <p:nvPr/>
            </p:nvSpPr>
            <p:spPr>
              <a:xfrm>
                <a:off x="7659062" y="3103638"/>
                <a:ext cx="558826" cy="635119"/>
              </a:xfrm>
              <a:prstGeom prst="downArrow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</p:grpSp>
      </p:grpSp>
      <p:sp>
        <p:nvSpPr>
          <p:cNvPr id="93" name="正方形/長方形 15"/>
          <p:cNvSpPr>
            <a:spLocks noChangeArrowheads="1"/>
          </p:cNvSpPr>
          <p:nvPr/>
        </p:nvSpPr>
        <p:spPr bwMode="auto">
          <a:xfrm>
            <a:off x="98459" y="3171573"/>
            <a:ext cx="1803101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>
                <a:latin typeface="+mn-ea"/>
                <a:ea typeface="+mn-ea"/>
              </a:rPr>
              <a:t>&lt; 540 km/sec</a:t>
            </a:r>
          </a:p>
          <a:p>
            <a:pPr algn="ctr"/>
            <a:r>
              <a:rPr lang="en-US" altLang="ja-JP" sz="1600" b="1" dirty="0">
                <a:latin typeface="+mn-ea"/>
              </a:rPr>
              <a:t>(escape speed)</a:t>
            </a:r>
            <a:endParaRPr lang="en-US" altLang="ja-JP" sz="1600" b="1" dirty="0">
              <a:latin typeface="+mn-ea"/>
              <a:ea typeface="+mn-ea"/>
            </a:endParaRPr>
          </a:p>
        </p:txBody>
      </p:sp>
      <p:sp>
        <p:nvSpPr>
          <p:cNvPr id="110" name="スライド番号プレースホルダー 10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E4F3-D82F-412D-91D6-011133E53899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pic>
        <p:nvPicPr>
          <p:cNvPr id="65" name="図 64">
            <a:extLst>
              <a:ext uri="{FF2B5EF4-FFF2-40B4-BE49-F238E27FC236}">
                <a16:creationId xmlns:a16="http://schemas.microsoft.com/office/drawing/2014/main" id="{8F2AB696-A809-47BF-8E51-C44813B91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1351" y="4035335"/>
            <a:ext cx="4362242" cy="1979136"/>
          </a:xfrm>
          <a:prstGeom prst="rect">
            <a:avLst/>
          </a:prstGeom>
        </p:spPr>
      </p:pic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0D00A934-0B73-413E-B973-6E515F4E2A74}"/>
              </a:ext>
            </a:extLst>
          </p:cNvPr>
          <p:cNvSpPr/>
          <p:nvPr/>
        </p:nvSpPr>
        <p:spPr>
          <a:xfrm>
            <a:off x="6284809" y="5967846"/>
            <a:ext cx="20778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(</a:t>
            </a:r>
            <a:r>
              <a:rPr lang="ja-JP" altLang="en-US" sz="1600" dirty="0"/>
              <a:t>J. Billard et al.(2010)</a:t>
            </a:r>
            <a:r>
              <a:rPr lang="en-US" altLang="ja-JP" sz="1600" dirty="0"/>
              <a:t>)</a:t>
            </a:r>
            <a:endParaRPr lang="ja-JP" altLang="en-US" sz="2000" dirty="0"/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0479FF90-409D-4BA3-A240-8B7CF51FEC33}"/>
              </a:ext>
            </a:extLst>
          </p:cNvPr>
          <p:cNvGrpSpPr/>
          <p:nvPr/>
        </p:nvGrpSpPr>
        <p:grpSpPr>
          <a:xfrm>
            <a:off x="7410872" y="3093274"/>
            <a:ext cx="1734120" cy="1333440"/>
            <a:chOff x="7410872" y="3093274"/>
            <a:chExt cx="1734120" cy="133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0" name="インク 49">
                  <a:extLst>
                    <a:ext uri="{FF2B5EF4-FFF2-40B4-BE49-F238E27FC236}">
                      <a16:creationId xmlns:a16="http://schemas.microsoft.com/office/drawing/2014/main" id="{0928DC42-AA0D-478A-8E4D-85BCED6FDAC3}"/>
                    </a:ext>
                  </a:extLst>
                </p14:cNvPr>
                <p14:cNvContentPartPr/>
                <p14:nvPr/>
              </p14:nvContentPartPr>
              <p14:xfrm>
                <a:off x="7587632" y="3093274"/>
                <a:ext cx="1557360" cy="1199520"/>
              </p14:xfrm>
            </p:contentPart>
          </mc:Choice>
          <mc:Fallback xmlns="">
            <p:pic>
              <p:nvPicPr>
                <p:cNvPr id="50" name="インク 49">
                  <a:extLst>
                    <a:ext uri="{FF2B5EF4-FFF2-40B4-BE49-F238E27FC236}">
                      <a16:creationId xmlns:a16="http://schemas.microsoft.com/office/drawing/2014/main" id="{0928DC42-AA0D-478A-8E4D-85BCED6FDAC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51992" y="3057634"/>
                  <a:ext cx="1629000" cy="12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1" name="インク 50">
                  <a:extLst>
                    <a:ext uri="{FF2B5EF4-FFF2-40B4-BE49-F238E27FC236}">
                      <a16:creationId xmlns:a16="http://schemas.microsoft.com/office/drawing/2014/main" id="{AF37CB1F-3AA8-41D4-A1D8-CB2E513FC815}"/>
                    </a:ext>
                  </a:extLst>
                </p14:cNvPr>
                <p14:cNvContentPartPr/>
                <p14:nvPr/>
              </p14:nvContentPartPr>
              <p14:xfrm>
                <a:off x="7479992" y="4105954"/>
                <a:ext cx="294840" cy="277920"/>
              </p14:xfrm>
            </p:contentPart>
          </mc:Choice>
          <mc:Fallback xmlns="">
            <p:pic>
              <p:nvPicPr>
                <p:cNvPr id="51" name="インク 50">
                  <a:extLst>
                    <a:ext uri="{FF2B5EF4-FFF2-40B4-BE49-F238E27FC236}">
                      <a16:creationId xmlns:a16="http://schemas.microsoft.com/office/drawing/2014/main" id="{AF37CB1F-3AA8-41D4-A1D8-CB2E513FC81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444352" y="4070314"/>
                  <a:ext cx="36648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3" name="インク 52">
                  <a:extLst>
                    <a:ext uri="{FF2B5EF4-FFF2-40B4-BE49-F238E27FC236}">
                      <a16:creationId xmlns:a16="http://schemas.microsoft.com/office/drawing/2014/main" id="{78E3A378-1E41-4C27-AEA9-FD749CFE59A3}"/>
                    </a:ext>
                  </a:extLst>
                </p14:cNvPr>
                <p14:cNvContentPartPr/>
                <p14:nvPr/>
              </p14:nvContentPartPr>
              <p14:xfrm>
                <a:off x="7410872" y="4224034"/>
                <a:ext cx="175320" cy="202680"/>
              </p14:xfrm>
            </p:contentPart>
          </mc:Choice>
          <mc:Fallback xmlns="">
            <p:pic>
              <p:nvPicPr>
                <p:cNvPr id="53" name="インク 52">
                  <a:extLst>
                    <a:ext uri="{FF2B5EF4-FFF2-40B4-BE49-F238E27FC236}">
                      <a16:creationId xmlns:a16="http://schemas.microsoft.com/office/drawing/2014/main" id="{78E3A378-1E41-4C27-AEA9-FD749CFE59A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374872" y="4188394"/>
                  <a:ext cx="246960" cy="274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4EE4B2EE-1716-42D9-B224-D45B2ACE943B}"/>
              </a:ext>
            </a:extLst>
          </p:cNvPr>
          <p:cNvSpPr/>
          <p:nvPr/>
        </p:nvSpPr>
        <p:spPr>
          <a:xfrm>
            <a:off x="460658" y="4697824"/>
            <a:ext cx="3321765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2400" b="1" dirty="0"/>
              <a:t>Directionality can be very clear evidence of dark matter existence</a:t>
            </a:r>
            <a:endParaRPr lang="ja-JP" altLang="en-US" sz="2400" b="1" dirty="0"/>
          </a:p>
        </p:txBody>
      </p:sp>
      <p:sp>
        <p:nvSpPr>
          <p:cNvPr id="57" name="タイトル 56">
            <a:extLst>
              <a:ext uri="{FF2B5EF4-FFF2-40B4-BE49-F238E27FC236}">
                <a16:creationId xmlns:a16="http://schemas.microsoft.com/office/drawing/2014/main" id="{0BD69F37-0C32-4924-B644-2E31FFA2B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What is the purpose of NEWSdm experiment?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179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135E9F-7155-4614-B1F9-FDFF5ABC1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/>
              <a:t>What is the concept of NEWSdm experiment?</a:t>
            </a:r>
            <a:endParaRPr kumimoji="1" lang="ja-JP" altLang="en-US" sz="32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3BA921C-D3D4-4925-9E27-484C05101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D0E5AA1-B870-4B8B-BE7D-2DF1E831E4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56479" y="1922534"/>
            <a:ext cx="2488360" cy="1866270"/>
          </a:xfrm>
          <a:prstGeom prst="rect">
            <a:avLst/>
          </a:prstGeom>
        </p:spPr>
      </p:pic>
      <p:pic>
        <p:nvPicPr>
          <p:cNvPr id="7" name="図 6" descr="顕微鏡, テーブル, コンピュータ, 机 が含まれている画像&#10;&#10;自動的に生成された説明">
            <a:extLst>
              <a:ext uri="{FF2B5EF4-FFF2-40B4-BE49-F238E27FC236}">
                <a16:creationId xmlns:a16="http://schemas.microsoft.com/office/drawing/2014/main" id="{7E47486A-3F38-4D94-9F48-24D7358AF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5339853" y="1288902"/>
            <a:ext cx="1981838" cy="2847974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9AD4D0CC-830F-46DD-BA30-7315B8ACBD61}"/>
              </a:ext>
            </a:extLst>
          </p:cNvPr>
          <p:cNvGrpSpPr/>
          <p:nvPr/>
        </p:nvGrpSpPr>
        <p:grpSpPr>
          <a:xfrm>
            <a:off x="1080818" y="4541534"/>
            <a:ext cx="1962457" cy="1997067"/>
            <a:chOff x="260070" y="1877601"/>
            <a:chExt cx="2500644" cy="2544746"/>
          </a:xfrm>
        </p:grpSpPr>
        <p:sp>
          <p:nvSpPr>
            <p:cNvPr id="10" name="円/楕円 13">
              <a:extLst>
                <a:ext uri="{FF2B5EF4-FFF2-40B4-BE49-F238E27FC236}">
                  <a16:creationId xmlns:a16="http://schemas.microsoft.com/office/drawing/2014/main" id="{0238E5D3-4E7E-4053-89F9-F074B1FC5CE7}"/>
                </a:ext>
              </a:extLst>
            </p:cNvPr>
            <p:cNvSpPr/>
            <p:nvPr/>
          </p:nvSpPr>
          <p:spPr>
            <a:xfrm>
              <a:off x="811978" y="3477005"/>
              <a:ext cx="720000" cy="720000"/>
            </a:xfrm>
            <a:prstGeom prst="ellipse">
              <a:avLst/>
            </a:prstGeom>
            <a:solidFill>
              <a:srgbClr val="FFFF00">
                <a:alpha val="74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F67DC4C1-F3FD-4479-9CE7-66BDFDD52B03}"/>
                </a:ext>
              </a:extLst>
            </p:cNvPr>
            <p:cNvCxnSpPr>
              <a:cxnSpLocks/>
            </p:cNvCxnSpPr>
            <p:nvPr/>
          </p:nvCxnSpPr>
          <p:spPr>
            <a:xfrm>
              <a:off x="740812" y="2247196"/>
              <a:ext cx="1862752" cy="217515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円/楕円 3">
              <a:extLst>
                <a:ext uri="{FF2B5EF4-FFF2-40B4-BE49-F238E27FC236}">
                  <a16:creationId xmlns:a16="http://schemas.microsoft.com/office/drawing/2014/main" id="{33ADCBDB-BEEC-4263-B8DC-383953B1DE41}"/>
                </a:ext>
              </a:extLst>
            </p:cNvPr>
            <p:cNvSpPr/>
            <p:nvPr/>
          </p:nvSpPr>
          <p:spPr>
            <a:xfrm>
              <a:off x="1818055" y="2906763"/>
              <a:ext cx="720000" cy="720000"/>
            </a:xfrm>
            <a:prstGeom prst="ellipse">
              <a:avLst/>
            </a:prstGeom>
            <a:solidFill>
              <a:srgbClr val="FFFF00">
                <a:alpha val="74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" name="円/楕円 4">
              <a:extLst>
                <a:ext uri="{FF2B5EF4-FFF2-40B4-BE49-F238E27FC236}">
                  <a16:creationId xmlns:a16="http://schemas.microsoft.com/office/drawing/2014/main" id="{9B856527-AE1F-40B9-A2A2-ECEFBF54E211}"/>
                </a:ext>
              </a:extLst>
            </p:cNvPr>
            <p:cNvSpPr/>
            <p:nvPr/>
          </p:nvSpPr>
          <p:spPr>
            <a:xfrm>
              <a:off x="623124" y="3019883"/>
              <a:ext cx="720000" cy="720000"/>
            </a:xfrm>
            <a:prstGeom prst="ellipse">
              <a:avLst/>
            </a:prstGeom>
            <a:solidFill>
              <a:srgbClr val="FFFF00">
                <a:alpha val="74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" name="円/楕円 8">
              <a:extLst>
                <a:ext uri="{FF2B5EF4-FFF2-40B4-BE49-F238E27FC236}">
                  <a16:creationId xmlns:a16="http://schemas.microsoft.com/office/drawing/2014/main" id="{2597585F-8AF9-4DB5-AFFC-03B5399D5739}"/>
                </a:ext>
              </a:extLst>
            </p:cNvPr>
            <p:cNvSpPr/>
            <p:nvPr/>
          </p:nvSpPr>
          <p:spPr>
            <a:xfrm>
              <a:off x="762412" y="2299883"/>
              <a:ext cx="720000" cy="720000"/>
            </a:xfrm>
            <a:prstGeom prst="ellipse">
              <a:avLst/>
            </a:prstGeom>
            <a:solidFill>
              <a:srgbClr val="FFFF00">
                <a:alpha val="74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円/楕円 9">
              <a:extLst>
                <a:ext uri="{FF2B5EF4-FFF2-40B4-BE49-F238E27FC236}">
                  <a16:creationId xmlns:a16="http://schemas.microsoft.com/office/drawing/2014/main" id="{97C82668-8A7E-4FA2-95D3-CCD0F06F73D1}"/>
                </a:ext>
              </a:extLst>
            </p:cNvPr>
            <p:cNvSpPr/>
            <p:nvPr/>
          </p:nvSpPr>
          <p:spPr>
            <a:xfrm>
              <a:off x="1286602" y="3216390"/>
              <a:ext cx="720000" cy="720000"/>
            </a:xfrm>
            <a:prstGeom prst="ellipse">
              <a:avLst/>
            </a:prstGeom>
            <a:solidFill>
              <a:srgbClr val="FFFF00">
                <a:alpha val="74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円/楕円 10">
              <a:extLst>
                <a:ext uri="{FF2B5EF4-FFF2-40B4-BE49-F238E27FC236}">
                  <a16:creationId xmlns:a16="http://schemas.microsoft.com/office/drawing/2014/main" id="{16DF45F7-A8F1-48E0-BA52-6134E741BB0A}"/>
                </a:ext>
              </a:extLst>
            </p:cNvPr>
            <p:cNvSpPr/>
            <p:nvPr/>
          </p:nvSpPr>
          <p:spPr>
            <a:xfrm>
              <a:off x="1512944" y="2510908"/>
              <a:ext cx="720000" cy="720000"/>
            </a:xfrm>
            <a:prstGeom prst="ellipse">
              <a:avLst/>
            </a:prstGeom>
            <a:solidFill>
              <a:srgbClr val="FFFF00">
                <a:alpha val="74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円/楕円 11">
              <a:extLst>
                <a:ext uri="{FF2B5EF4-FFF2-40B4-BE49-F238E27FC236}">
                  <a16:creationId xmlns:a16="http://schemas.microsoft.com/office/drawing/2014/main" id="{AF11865A-C094-48AB-B727-0FFBEE30A50D}"/>
                </a:ext>
              </a:extLst>
            </p:cNvPr>
            <p:cNvSpPr/>
            <p:nvPr/>
          </p:nvSpPr>
          <p:spPr>
            <a:xfrm>
              <a:off x="2040714" y="3584205"/>
              <a:ext cx="720000" cy="720000"/>
            </a:xfrm>
            <a:prstGeom prst="ellipse">
              <a:avLst/>
            </a:prstGeom>
            <a:solidFill>
              <a:srgbClr val="FFFF00">
                <a:alpha val="74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FE6A9D68-3137-4A40-82B3-1098B33279D1}"/>
                </a:ext>
              </a:extLst>
            </p:cNvPr>
            <p:cNvCxnSpPr>
              <a:cxnSpLocks/>
            </p:cNvCxnSpPr>
            <p:nvPr/>
          </p:nvCxnSpPr>
          <p:spPr>
            <a:xfrm>
              <a:off x="260070" y="2175318"/>
              <a:ext cx="472150" cy="6156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767AF2EE-C55A-4955-861A-925CC8861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424" y="1877601"/>
              <a:ext cx="291538" cy="35040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862DDFA-9208-4EB8-92E9-557422C5030B}"/>
              </a:ext>
            </a:extLst>
          </p:cNvPr>
          <p:cNvGrpSpPr/>
          <p:nvPr/>
        </p:nvGrpSpPr>
        <p:grpSpPr>
          <a:xfrm>
            <a:off x="4531351" y="4754551"/>
            <a:ext cx="1805922" cy="1733191"/>
            <a:chOff x="6454736" y="2197322"/>
            <a:chExt cx="2301181" cy="2208504"/>
          </a:xfrm>
        </p:grpSpPr>
        <p:sp>
          <p:nvSpPr>
            <p:cNvPr id="52" name="円/楕円 32">
              <a:extLst>
                <a:ext uri="{FF2B5EF4-FFF2-40B4-BE49-F238E27FC236}">
                  <a16:creationId xmlns:a16="http://schemas.microsoft.com/office/drawing/2014/main" id="{949AFB9D-38B8-4DEA-9B8A-99EDDB413C48}"/>
                </a:ext>
              </a:extLst>
            </p:cNvPr>
            <p:cNvSpPr/>
            <p:nvPr/>
          </p:nvSpPr>
          <p:spPr>
            <a:xfrm>
              <a:off x="6802203" y="3466690"/>
              <a:ext cx="720000" cy="720000"/>
            </a:xfrm>
            <a:prstGeom prst="ellipse">
              <a:avLst/>
            </a:prstGeom>
            <a:solidFill>
              <a:srgbClr val="FFFF00">
                <a:alpha val="10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2883DCAD-0914-4F77-87C3-1AA3E1402ABB}"/>
                </a:ext>
              </a:extLst>
            </p:cNvPr>
            <p:cNvCxnSpPr/>
            <p:nvPr/>
          </p:nvCxnSpPr>
          <p:spPr>
            <a:xfrm>
              <a:off x="6732073" y="2236881"/>
              <a:ext cx="1685973" cy="2057009"/>
            </a:xfrm>
            <a:prstGeom prst="straightConnector1">
              <a:avLst/>
            </a:prstGeom>
            <a:ln>
              <a:prstDash val="sysDot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円/楕円 34">
              <a:extLst>
                <a:ext uri="{FF2B5EF4-FFF2-40B4-BE49-F238E27FC236}">
                  <a16:creationId xmlns:a16="http://schemas.microsoft.com/office/drawing/2014/main" id="{8613703B-0B9C-470C-A036-8E4DD96C5615}"/>
                </a:ext>
              </a:extLst>
            </p:cNvPr>
            <p:cNvSpPr/>
            <p:nvPr/>
          </p:nvSpPr>
          <p:spPr>
            <a:xfrm>
              <a:off x="7793632" y="2896448"/>
              <a:ext cx="720000" cy="720000"/>
            </a:xfrm>
            <a:prstGeom prst="ellipse">
              <a:avLst/>
            </a:prstGeom>
            <a:solidFill>
              <a:srgbClr val="FFFF00">
                <a:alpha val="10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" name="円/楕円 35">
              <a:extLst>
                <a:ext uri="{FF2B5EF4-FFF2-40B4-BE49-F238E27FC236}">
                  <a16:creationId xmlns:a16="http://schemas.microsoft.com/office/drawing/2014/main" id="{F1E04E51-6192-45EC-8226-0BB43AB46742}"/>
                </a:ext>
              </a:extLst>
            </p:cNvPr>
            <p:cNvSpPr/>
            <p:nvPr/>
          </p:nvSpPr>
          <p:spPr>
            <a:xfrm>
              <a:off x="6616099" y="3009568"/>
              <a:ext cx="720000" cy="720000"/>
            </a:xfrm>
            <a:prstGeom prst="ellipse">
              <a:avLst/>
            </a:prstGeom>
            <a:solidFill>
              <a:srgbClr val="FFFF00">
                <a:alpha val="10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" name="円/楕円 36">
              <a:extLst>
                <a:ext uri="{FF2B5EF4-FFF2-40B4-BE49-F238E27FC236}">
                  <a16:creationId xmlns:a16="http://schemas.microsoft.com/office/drawing/2014/main" id="{43A8ADF3-2AC7-42EE-B4DF-9414FA773465}"/>
                </a:ext>
              </a:extLst>
            </p:cNvPr>
            <p:cNvSpPr/>
            <p:nvPr/>
          </p:nvSpPr>
          <p:spPr>
            <a:xfrm>
              <a:off x="6753359" y="2289568"/>
              <a:ext cx="720000" cy="720000"/>
            </a:xfrm>
            <a:prstGeom prst="ellipse">
              <a:avLst/>
            </a:prstGeom>
            <a:solidFill>
              <a:srgbClr val="FFFF00">
                <a:alpha val="10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" name="円/楕円 37">
              <a:extLst>
                <a:ext uri="{FF2B5EF4-FFF2-40B4-BE49-F238E27FC236}">
                  <a16:creationId xmlns:a16="http://schemas.microsoft.com/office/drawing/2014/main" id="{87D063DB-C8C2-4481-B894-6EC6310944FA}"/>
                </a:ext>
              </a:extLst>
            </p:cNvPr>
            <p:cNvSpPr/>
            <p:nvPr/>
          </p:nvSpPr>
          <p:spPr>
            <a:xfrm>
              <a:off x="7269917" y="3206075"/>
              <a:ext cx="720000" cy="720000"/>
            </a:xfrm>
            <a:prstGeom prst="ellipse">
              <a:avLst/>
            </a:prstGeom>
            <a:solidFill>
              <a:srgbClr val="FFFF00">
                <a:alpha val="10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" name="円/楕円 38">
              <a:extLst>
                <a:ext uri="{FF2B5EF4-FFF2-40B4-BE49-F238E27FC236}">
                  <a16:creationId xmlns:a16="http://schemas.microsoft.com/office/drawing/2014/main" id="{1F44ABEA-E8F3-4062-9447-0043C71426A7}"/>
                </a:ext>
              </a:extLst>
            </p:cNvPr>
            <p:cNvSpPr/>
            <p:nvPr/>
          </p:nvSpPr>
          <p:spPr>
            <a:xfrm>
              <a:off x="7492964" y="2500593"/>
              <a:ext cx="720000" cy="720000"/>
            </a:xfrm>
            <a:prstGeom prst="ellipse">
              <a:avLst/>
            </a:prstGeom>
            <a:solidFill>
              <a:srgbClr val="FFFF00">
                <a:alpha val="10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" name="円/楕円 39">
              <a:extLst>
                <a:ext uri="{FF2B5EF4-FFF2-40B4-BE49-F238E27FC236}">
                  <a16:creationId xmlns:a16="http://schemas.microsoft.com/office/drawing/2014/main" id="{715B3D4D-D4EC-4146-8E28-6E53405C6DE5}"/>
                </a:ext>
              </a:extLst>
            </p:cNvPr>
            <p:cNvSpPr/>
            <p:nvPr/>
          </p:nvSpPr>
          <p:spPr>
            <a:xfrm>
              <a:off x="8013050" y="3573890"/>
              <a:ext cx="720000" cy="720000"/>
            </a:xfrm>
            <a:prstGeom prst="ellipse">
              <a:avLst/>
            </a:prstGeom>
            <a:solidFill>
              <a:srgbClr val="FFFF00">
                <a:alpha val="10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4D02090F-0005-49A1-8F11-8A5EDB283FA4}"/>
                </a:ext>
              </a:extLst>
            </p:cNvPr>
            <p:cNvGrpSpPr/>
            <p:nvPr/>
          </p:nvGrpSpPr>
          <p:grpSpPr>
            <a:xfrm>
              <a:off x="6454736" y="2197322"/>
              <a:ext cx="693008" cy="720834"/>
              <a:chOff x="7067053" y="2072278"/>
              <a:chExt cx="687682" cy="715294"/>
            </a:xfrm>
          </p:grpSpPr>
          <p:sp>
            <p:nvSpPr>
              <p:cNvPr id="134" name="円/楕円 58">
                <a:extLst>
                  <a:ext uri="{FF2B5EF4-FFF2-40B4-BE49-F238E27FC236}">
                    <a16:creationId xmlns:a16="http://schemas.microsoft.com/office/drawing/2014/main" id="{6871ADEC-D750-4628-8FF4-9523FDEB78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1364" y="257157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5" name="円/楕円 59">
                <a:extLst>
                  <a:ext uri="{FF2B5EF4-FFF2-40B4-BE49-F238E27FC236}">
                    <a16:creationId xmlns:a16="http://schemas.microsoft.com/office/drawing/2014/main" id="{25DAC758-B9E8-40BB-87EC-F57E04BA39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2328" y="257157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6" name="円/楕円 60">
                <a:extLst>
                  <a:ext uri="{FF2B5EF4-FFF2-40B4-BE49-F238E27FC236}">
                    <a16:creationId xmlns:a16="http://schemas.microsoft.com/office/drawing/2014/main" id="{625E538F-1E49-4FFC-9CEA-6FD86B0DA4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37031" y="2426879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7" name="円/楕円 61">
                <a:extLst>
                  <a:ext uri="{FF2B5EF4-FFF2-40B4-BE49-F238E27FC236}">
                    <a16:creationId xmlns:a16="http://schemas.microsoft.com/office/drawing/2014/main" id="{D9031300-14E5-49F6-A635-9CD488FA84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3475" y="239904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8" name="円/楕円 62">
                <a:extLst>
                  <a:ext uri="{FF2B5EF4-FFF2-40B4-BE49-F238E27FC236}">
                    <a16:creationId xmlns:a16="http://schemas.microsoft.com/office/drawing/2014/main" id="{307C3E2A-58C1-4FF6-A3D0-FB7D9A1F03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86203" y="2336783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9" name="円/楕円 63">
                <a:extLst>
                  <a:ext uri="{FF2B5EF4-FFF2-40B4-BE49-F238E27FC236}">
                    <a16:creationId xmlns:a16="http://schemas.microsoft.com/office/drawing/2014/main" id="{11C49084-D924-4BD4-9B1B-DBE2302C39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39400" y="2304665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0" name="円/楕円 64">
                <a:extLst>
                  <a:ext uri="{FF2B5EF4-FFF2-40B4-BE49-F238E27FC236}">
                    <a16:creationId xmlns:a16="http://schemas.microsoft.com/office/drawing/2014/main" id="{BAEC6E33-6006-4C67-ADAF-245199376F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9689" y="224240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1" name="円/楕円 65">
                <a:extLst>
                  <a:ext uri="{FF2B5EF4-FFF2-40B4-BE49-F238E27FC236}">
                    <a16:creationId xmlns:a16="http://schemas.microsoft.com/office/drawing/2014/main" id="{719E5621-80DE-445A-9361-3147DA30B9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9689" y="211250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2" name="円/楕円 66">
                <a:extLst>
                  <a:ext uri="{FF2B5EF4-FFF2-40B4-BE49-F238E27FC236}">
                    <a16:creationId xmlns:a16="http://schemas.microsoft.com/office/drawing/2014/main" id="{FB3CCB6C-4562-402F-9192-F1DCC2A426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1273" y="2072278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3" name="円/楕円 67">
                <a:extLst>
                  <a:ext uri="{FF2B5EF4-FFF2-40B4-BE49-F238E27FC236}">
                    <a16:creationId xmlns:a16="http://schemas.microsoft.com/office/drawing/2014/main" id="{98911D11-5400-4A51-85D8-627D8BF079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8481" y="222069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4" name="円/楕円 68">
                <a:extLst>
                  <a:ext uri="{FF2B5EF4-FFF2-40B4-BE49-F238E27FC236}">
                    <a16:creationId xmlns:a16="http://schemas.microsoft.com/office/drawing/2014/main" id="{4AF27ADF-766B-4981-92F7-A65E7BF8F1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66494" y="2308491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5" name="円/楕円 69">
                <a:extLst>
                  <a:ext uri="{FF2B5EF4-FFF2-40B4-BE49-F238E27FC236}">
                    <a16:creationId xmlns:a16="http://schemas.microsoft.com/office/drawing/2014/main" id="{91857ED3-FC8A-464D-9672-A109130712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0209" y="2361801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6" name="円/楕円 70">
                <a:extLst>
                  <a:ext uri="{FF2B5EF4-FFF2-40B4-BE49-F238E27FC236}">
                    <a16:creationId xmlns:a16="http://schemas.microsoft.com/office/drawing/2014/main" id="{3D65044A-8AA5-4F79-A80F-F5F66AEC81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7053" y="2229409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7" name="円/楕円 71">
                <a:extLst>
                  <a:ext uri="{FF2B5EF4-FFF2-40B4-BE49-F238E27FC236}">
                    <a16:creationId xmlns:a16="http://schemas.microsoft.com/office/drawing/2014/main" id="{ECDE7257-97F1-45E9-BC4A-07F6E863F4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8735" y="2458950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8" name="円/楕円 72">
                <a:extLst>
                  <a:ext uri="{FF2B5EF4-FFF2-40B4-BE49-F238E27FC236}">
                    <a16:creationId xmlns:a16="http://schemas.microsoft.com/office/drawing/2014/main" id="{03C2297E-4EF0-45E0-908D-2B00D2C70D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97852" y="215321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9" name="円/楕円 73">
                <a:extLst>
                  <a:ext uri="{FF2B5EF4-FFF2-40B4-BE49-F238E27FC236}">
                    <a16:creationId xmlns:a16="http://schemas.microsoft.com/office/drawing/2014/main" id="{5F1E7A77-3421-4757-9C11-501FFA134F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41841" y="2484540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50" name="円/楕円 74">
                <a:extLst>
                  <a:ext uri="{FF2B5EF4-FFF2-40B4-BE49-F238E27FC236}">
                    <a16:creationId xmlns:a16="http://schemas.microsoft.com/office/drawing/2014/main" id="{15ACE0A3-2100-49C8-A565-070CD14548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0958" y="217880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id="{F4946DC9-1D0C-480E-85FF-862AA440F7F5}"/>
                </a:ext>
              </a:extLst>
            </p:cNvPr>
            <p:cNvGrpSpPr/>
            <p:nvPr/>
          </p:nvGrpSpPr>
          <p:grpSpPr>
            <a:xfrm rot="15479894">
              <a:off x="8235281" y="3535732"/>
              <a:ext cx="510389" cy="530882"/>
              <a:chOff x="7067053" y="2072278"/>
              <a:chExt cx="687682" cy="715294"/>
            </a:xfrm>
          </p:grpSpPr>
          <p:sp>
            <p:nvSpPr>
              <p:cNvPr id="117" name="円/楕円 76">
                <a:extLst>
                  <a:ext uri="{FF2B5EF4-FFF2-40B4-BE49-F238E27FC236}">
                    <a16:creationId xmlns:a16="http://schemas.microsoft.com/office/drawing/2014/main" id="{05F119B4-EFD7-4C2C-A269-E1CCDEDF8C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1364" y="257157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8" name="円/楕円 77">
                <a:extLst>
                  <a:ext uri="{FF2B5EF4-FFF2-40B4-BE49-F238E27FC236}">
                    <a16:creationId xmlns:a16="http://schemas.microsoft.com/office/drawing/2014/main" id="{EF39D77D-C247-4547-AD91-FE393E0908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2328" y="257157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9" name="円/楕円 78">
                <a:extLst>
                  <a:ext uri="{FF2B5EF4-FFF2-40B4-BE49-F238E27FC236}">
                    <a16:creationId xmlns:a16="http://schemas.microsoft.com/office/drawing/2014/main" id="{BFAF253C-1F85-4556-B54C-496BB7E88D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37031" y="2426879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0" name="円/楕円 79">
                <a:extLst>
                  <a:ext uri="{FF2B5EF4-FFF2-40B4-BE49-F238E27FC236}">
                    <a16:creationId xmlns:a16="http://schemas.microsoft.com/office/drawing/2014/main" id="{B6B0F32D-E2E3-4016-B508-49D695C15C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3475" y="239904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1" name="円/楕円 80">
                <a:extLst>
                  <a:ext uri="{FF2B5EF4-FFF2-40B4-BE49-F238E27FC236}">
                    <a16:creationId xmlns:a16="http://schemas.microsoft.com/office/drawing/2014/main" id="{BE6A89A0-BC15-414E-91B7-56916D6A72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86203" y="2336783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2" name="円/楕円 81">
                <a:extLst>
                  <a:ext uri="{FF2B5EF4-FFF2-40B4-BE49-F238E27FC236}">
                    <a16:creationId xmlns:a16="http://schemas.microsoft.com/office/drawing/2014/main" id="{649E8F17-DF32-494E-A8E4-529909726D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39400" y="2304665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3" name="円/楕円 82">
                <a:extLst>
                  <a:ext uri="{FF2B5EF4-FFF2-40B4-BE49-F238E27FC236}">
                    <a16:creationId xmlns:a16="http://schemas.microsoft.com/office/drawing/2014/main" id="{75DF7944-AEA6-40FD-9703-D61C24FADE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9689" y="224240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4" name="円/楕円 83">
                <a:extLst>
                  <a:ext uri="{FF2B5EF4-FFF2-40B4-BE49-F238E27FC236}">
                    <a16:creationId xmlns:a16="http://schemas.microsoft.com/office/drawing/2014/main" id="{34236C1F-B74E-45BA-9EFF-18BF6F7C21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9689" y="211250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5" name="円/楕円 84">
                <a:extLst>
                  <a:ext uri="{FF2B5EF4-FFF2-40B4-BE49-F238E27FC236}">
                    <a16:creationId xmlns:a16="http://schemas.microsoft.com/office/drawing/2014/main" id="{77BE5DC8-7256-430E-8CD5-6893C24F1C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1273" y="2072278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6" name="円/楕円 85">
                <a:extLst>
                  <a:ext uri="{FF2B5EF4-FFF2-40B4-BE49-F238E27FC236}">
                    <a16:creationId xmlns:a16="http://schemas.microsoft.com/office/drawing/2014/main" id="{134211C5-585D-4C13-854D-2791DB03A4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8481" y="222069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7" name="円/楕円 86">
                <a:extLst>
                  <a:ext uri="{FF2B5EF4-FFF2-40B4-BE49-F238E27FC236}">
                    <a16:creationId xmlns:a16="http://schemas.microsoft.com/office/drawing/2014/main" id="{4C00E9A2-6AA4-4AF0-B87A-BBF5A3156E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66494" y="2308491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8" name="円/楕円 89">
                <a:extLst>
                  <a:ext uri="{FF2B5EF4-FFF2-40B4-BE49-F238E27FC236}">
                    <a16:creationId xmlns:a16="http://schemas.microsoft.com/office/drawing/2014/main" id="{86DE0C47-A585-4362-A27F-FAFF08D8BE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0209" y="2361801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9" name="円/楕円 90">
                <a:extLst>
                  <a:ext uri="{FF2B5EF4-FFF2-40B4-BE49-F238E27FC236}">
                    <a16:creationId xmlns:a16="http://schemas.microsoft.com/office/drawing/2014/main" id="{EACB8D3D-598C-4AF7-B662-88C125069A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7053" y="2229409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0" name="円/楕円 93">
                <a:extLst>
                  <a:ext uri="{FF2B5EF4-FFF2-40B4-BE49-F238E27FC236}">
                    <a16:creationId xmlns:a16="http://schemas.microsoft.com/office/drawing/2014/main" id="{B295ADAC-B40D-4D7A-9434-45CFA91D88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8735" y="2458950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1" name="円/楕円 95">
                <a:extLst>
                  <a:ext uri="{FF2B5EF4-FFF2-40B4-BE49-F238E27FC236}">
                    <a16:creationId xmlns:a16="http://schemas.microsoft.com/office/drawing/2014/main" id="{CC11855C-94C6-4A8A-8E39-6D6F8B95C7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97852" y="215321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2" name="円/楕円 96">
                <a:extLst>
                  <a:ext uri="{FF2B5EF4-FFF2-40B4-BE49-F238E27FC236}">
                    <a16:creationId xmlns:a16="http://schemas.microsoft.com/office/drawing/2014/main" id="{7C4C09EC-145A-4258-B199-30A57A93E6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41841" y="2484540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3" name="円/楕円 97">
                <a:extLst>
                  <a:ext uri="{FF2B5EF4-FFF2-40B4-BE49-F238E27FC236}">
                    <a16:creationId xmlns:a16="http://schemas.microsoft.com/office/drawing/2014/main" id="{26BB0D40-1A2E-4C06-A48E-8F870A9FF7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0958" y="217880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53920825-1009-40CE-AEA0-97D4898C5E7C}"/>
                </a:ext>
              </a:extLst>
            </p:cNvPr>
            <p:cNvGrpSpPr/>
            <p:nvPr/>
          </p:nvGrpSpPr>
          <p:grpSpPr>
            <a:xfrm rot="4743960">
              <a:off x="7376069" y="3059879"/>
              <a:ext cx="685498" cy="713022"/>
              <a:chOff x="7067053" y="2072278"/>
              <a:chExt cx="687682" cy="715294"/>
            </a:xfrm>
          </p:grpSpPr>
          <p:sp>
            <p:nvSpPr>
              <p:cNvPr id="100" name="円/楕円 99">
                <a:extLst>
                  <a:ext uri="{FF2B5EF4-FFF2-40B4-BE49-F238E27FC236}">
                    <a16:creationId xmlns:a16="http://schemas.microsoft.com/office/drawing/2014/main" id="{568D8911-AC9C-415D-85B6-DAC078B8A2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1364" y="257157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1" name="円/楕円 100">
                <a:extLst>
                  <a:ext uri="{FF2B5EF4-FFF2-40B4-BE49-F238E27FC236}">
                    <a16:creationId xmlns:a16="http://schemas.microsoft.com/office/drawing/2014/main" id="{17F86C5E-1E18-497A-B492-E18F204B8E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2328" y="257157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2" name="円/楕円 101">
                <a:extLst>
                  <a:ext uri="{FF2B5EF4-FFF2-40B4-BE49-F238E27FC236}">
                    <a16:creationId xmlns:a16="http://schemas.microsoft.com/office/drawing/2014/main" id="{F309E2CF-C0A3-4BE9-B72F-63E85A9321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37031" y="2426879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3" name="円/楕円 102">
                <a:extLst>
                  <a:ext uri="{FF2B5EF4-FFF2-40B4-BE49-F238E27FC236}">
                    <a16:creationId xmlns:a16="http://schemas.microsoft.com/office/drawing/2014/main" id="{6918C40E-634C-40CF-9120-F3308DD3C2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3475" y="239904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4" name="円/楕円 103">
                <a:extLst>
                  <a:ext uri="{FF2B5EF4-FFF2-40B4-BE49-F238E27FC236}">
                    <a16:creationId xmlns:a16="http://schemas.microsoft.com/office/drawing/2014/main" id="{E2B0B46E-A565-4608-8B28-767E81D8BB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86203" y="2336783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5" name="円/楕円 104">
                <a:extLst>
                  <a:ext uri="{FF2B5EF4-FFF2-40B4-BE49-F238E27FC236}">
                    <a16:creationId xmlns:a16="http://schemas.microsoft.com/office/drawing/2014/main" id="{4A27A40A-C097-4623-B82C-812E76DE77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39400" y="2304665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6" name="円/楕円 105">
                <a:extLst>
                  <a:ext uri="{FF2B5EF4-FFF2-40B4-BE49-F238E27FC236}">
                    <a16:creationId xmlns:a16="http://schemas.microsoft.com/office/drawing/2014/main" id="{E4932AA5-4784-4C3C-A87C-A46743A4D6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9689" y="224240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7" name="円/楕円 107">
                <a:extLst>
                  <a:ext uri="{FF2B5EF4-FFF2-40B4-BE49-F238E27FC236}">
                    <a16:creationId xmlns:a16="http://schemas.microsoft.com/office/drawing/2014/main" id="{ED322E25-1974-494C-8C7A-6A0A500339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9689" y="211250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8" name="円/楕円 111">
                <a:extLst>
                  <a:ext uri="{FF2B5EF4-FFF2-40B4-BE49-F238E27FC236}">
                    <a16:creationId xmlns:a16="http://schemas.microsoft.com/office/drawing/2014/main" id="{2D4C0188-8035-4DBC-A44A-6ECA5FC0FC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1273" y="2072278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9" name="円/楕円 114">
                <a:extLst>
                  <a:ext uri="{FF2B5EF4-FFF2-40B4-BE49-F238E27FC236}">
                    <a16:creationId xmlns:a16="http://schemas.microsoft.com/office/drawing/2014/main" id="{924E7575-4173-441A-B80E-7EDAC5EACD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8481" y="222069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0" name="円/楕円 115">
                <a:extLst>
                  <a:ext uri="{FF2B5EF4-FFF2-40B4-BE49-F238E27FC236}">
                    <a16:creationId xmlns:a16="http://schemas.microsoft.com/office/drawing/2014/main" id="{CD6EAE8E-4A17-4AA6-A11E-47350C9FFF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66494" y="2308491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1" name="円/楕円 124">
                <a:extLst>
                  <a:ext uri="{FF2B5EF4-FFF2-40B4-BE49-F238E27FC236}">
                    <a16:creationId xmlns:a16="http://schemas.microsoft.com/office/drawing/2014/main" id="{96E10C61-56A9-4919-AE48-37B259EB85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0209" y="2361801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2" name="円/楕円 125">
                <a:extLst>
                  <a:ext uri="{FF2B5EF4-FFF2-40B4-BE49-F238E27FC236}">
                    <a16:creationId xmlns:a16="http://schemas.microsoft.com/office/drawing/2014/main" id="{2B9A1C9F-4630-41E3-B8B3-8DE39CE509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7053" y="2229409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3" name="円/楕円 133">
                <a:extLst>
                  <a:ext uri="{FF2B5EF4-FFF2-40B4-BE49-F238E27FC236}">
                    <a16:creationId xmlns:a16="http://schemas.microsoft.com/office/drawing/2014/main" id="{B65CCCA1-E616-4854-9FA1-44F790B7B6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8735" y="2458950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4" name="円/楕円 134">
                <a:extLst>
                  <a:ext uri="{FF2B5EF4-FFF2-40B4-BE49-F238E27FC236}">
                    <a16:creationId xmlns:a16="http://schemas.microsoft.com/office/drawing/2014/main" id="{D847A076-B50D-4198-A52E-E3E74835DE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97852" y="215321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5" name="円/楕円 135">
                <a:extLst>
                  <a:ext uri="{FF2B5EF4-FFF2-40B4-BE49-F238E27FC236}">
                    <a16:creationId xmlns:a16="http://schemas.microsoft.com/office/drawing/2014/main" id="{1A36058E-98FD-4EFD-BE62-0CB7ADDD51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41841" y="2484540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6" name="円/楕円 137">
                <a:extLst>
                  <a:ext uri="{FF2B5EF4-FFF2-40B4-BE49-F238E27FC236}">
                    <a16:creationId xmlns:a16="http://schemas.microsoft.com/office/drawing/2014/main" id="{0E50AC90-7846-485D-80CD-7316FB895C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0958" y="217880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id="{C30E553C-E936-4CCA-B2CE-451CD22821FB}"/>
                </a:ext>
              </a:extLst>
            </p:cNvPr>
            <p:cNvGrpSpPr/>
            <p:nvPr/>
          </p:nvGrpSpPr>
          <p:grpSpPr>
            <a:xfrm rot="7141581">
              <a:off x="6898657" y="2326448"/>
              <a:ext cx="572439" cy="595424"/>
              <a:chOff x="7067053" y="2072278"/>
              <a:chExt cx="687682" cy="715294"/>
            </a:xfrm>
          </p:grpSpPr>
          <p:sp>
            <p:nvSpPr>
              <p:cNvPr id="83" name="円/楕円 139">
                <a:extLst>
                  <a:ext uri="{FF2B5EF4-FFF2-40B4-BE49-F238E27FC236}">
                    <a16:creationId xmlns:a16="http://schemas.microsoft.com/office/drawing/2014/main" id="{278F9670-53E1-4BD5-9FC6-1DF1262363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1364" y="257157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4" name="円/楕円 140">
                <a:extLst>
                  <a:ext uri="{FF2B5EF4-FFF2-40B4-BE49-F238E27FC236}">
                    <a16:creationId xmlns:a16="http://schemas.microsoft.com/office/drawing/2014/main" id="{CA17EC09-EFE7-4932-A110-21508C1B6B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2328" y="257157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5" name="円/楕円 141">
                <a:extLst>
                  <a:ext uri="{FF2B5EF4-FFF2-40B4-BE49-F238E27FC236}">
                    <a16:creationId xmlns:a16="http://schemas.microsoft.com/office/drawing/2014/main" id="{AAF0A9DF-5199-404A-8AD9-03B63104E1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37031" y="2426879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6" name="円/楕円 142">
                <a:extLst>
                  <a:ext uri="{FF2B5EF4-FFF2-40B4-BE49-F238E27FC236}">
                    <a16:creationId xmlns:a16="http://schemas.microsoft.com/office/drawing/2014/main" id="{C5ECFE71-F897-4397-9B2C-FB03D8B664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3475" y="239904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7" name="円/楕円 143">
                <a:extLst>
                  <a:ext uri="{FF2B5EF4-FFF2-40B4-BE49-F238E27FC236}">
                    <a16:creationId xmlns:a16="http://schemas.microsoft.com/office/drawing/2014/main" id="{7A054964-BEB8-4097-80AE-F40F4DCCB1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86203" y="2336783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8" name="円/楕円 144">
                <a:extLst>
                  <a:ext uri="{FF2B5EF4-FFF2-40B4-BE49-F238E27FC236}">
                    <a16:creationId xmlns:a16="http://schemas.microsoft.com/office/drawing/2014/main" id="{4DB6EC44-4AE5-444D-A140-696F6AF44C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39400" y="2304665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9" name="円/楕円 145">
                <a:extLst>
                  <a:ext uri="{FF2B5EF4-FFF2-40B4-BE49-F238E27FC236}">
                    <a16:creationId xmlns:a16="http://schemas.microsoft.com/office/drawing/2014/main" id="{582F001D-AE49-42E0-AC3C-475CA0513B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9689" y="224240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0" name="円/楕円 146">
                <a:extLst>
                  <a:ext uri="{FF2B5EF4-FFF2-40B4-BE49-F238E27FC236}">
                    <a16:creationId xmlns:a16="http://schemas.microsoft.com/office/drawing/2014/main" id="{77A8C307-589E-41BF-8D94-8D81BD3845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9689" y="211250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1" name="円/楕円 147">
                <a:extLst>
                  <a:ext uri="{FF2B5EF4-FFF2-40B4-BE49-F238E27FC236}">
                    <a16:creationId xmlns:a16="http://schemas.microsoft.com/office/drawing/2014/main" id="{BE4615B3-E486-417A-B4C5-F50184B695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1273" y="2072278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2" name="円/楕円 148">
                <a:extLst>
                  <a:ext uri="{FF2B5EF4-FFF2-40B4-BE49-F238E27FC236}">
                    <a16:creationId xmlns:a16="http://schemas.microsoft.com/office/drawing/2014/main" id="{3C6CCBE0-7B45-44CE-9C28-CE7B9DE7DC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8481" y="222069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3" name="円/楕円 149">
                <a:extLst>
                  <a:ext uri="{FF2B5EF4-FFF2-40B4-BE49-F238E27FC236}">
                    <a16:creationId xmlns:a16="http://schemas.microsoft.com/office/drawing/2014/main" id="{CE1F265F-F468-4EB3-91B3-224C5E4D50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66494" y="2308491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4" name="円/楕円 150">
                <a:extLst>
                  <a:ext uri="{FF2B5EF4-FFF2-40B4-BE49-F238E27FC236}">
                    <a16:creationId xmlns:a16="http://schemas.microsoft.com/office/drawing/2014/main" id="{4D59EA7A-E8E9-4A57-97E8-F11FF71E03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0209" y="2361801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5" name="円/楕円 151">
                <a:extLst>
                  <a:ext uri="{FF2B5EF4-FFF2-40B4-BE49-F238E27FC236}">
                    <a16:creationId xmlns:a16="http://schemas.microsoft.com/office/drawing/2014/main" id="{6B9E6F57-2F7F-4B20-A541-1016230173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7053" y="2229409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6" name="円/楕円 152">
                <a:extLst>
                  <a:ext uri="{FF2B5EF4-FFF2-40B4-BE49-F238E27FC236}">
                    <a16:creationId xmlns:a16="http://schemas.microsoft.com/office/drawing/2014/main" id="{341C00D0-9474-4CEE-8577-C25AE68E56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8735" y="2458950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7" name="円/楕円 153">
                <a:extLst>
                  <a:ext uri="{FF2B5EF4-FFF2-40B4-BE49-F238E27FC236}">
                    <a16:creationId xmlns:a16="http://schemas.microsoft.com/office/drawing/2014/main" id="{E71F38A2-179F-4DB3-BF3F-A2E33F9CED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97852" y="215321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8" name="円/楕円 154">
                <a:extLst>
                  <a:ext uri="{FF2B5EF4-FFF2-40B4-BE49-F238E27FC236}">
                    <a16:creationId xmlns:a16="http://schemas.microsoft.com/office/drawing/2014/main" id="{5D51EAF9-F7BB-450A-B107-205AF78FF6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41841" y="2484540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9" name="円/楕円 155">
                <a:extLst>
                  <a:ext uri="{FF2B5EF4-FFF2-40B4-BE49-F238E27FC236}">
                    <a16:creationId xmlns:a16="http://schemas.microsoft.com/office/drawing/2014/main" id="{5798A0F0-E0AB-41B5-9F4C-12B34DCB24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0958" y="217880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2E6CDCF5-D9C1-4E5F-8B6F-2E1A7148D4E8}"/>
                </a:ext>
              </a:extLst>
            </p:cNvPr>
            <p:cNvGrpSpPr/>
            <p:nvPr/>
          </p:nvGrpSpPr>
          <p:grpSpPr>
            <a:xfrm rot="20828867">
              <a:off x="8150620" y="3874944"/>
              <a:ext cx="510389" cy="530882"/>
              <a:chOff x="7067053" y="2072278"/>
              <a:chExt cx="687682" cy="715294"/>
            </a:xfrm>
          </p:grpSpPr>
          <p:sp>
            <p:nvSpPr>
              <p:cNvPr id="66" name="円/楕円 157">
                <a:extLst>
                  <a:ext uri="{FF2B5EF4-FFF2-40B4-BE49-F238E27FC236}">
                    <a16:creationId xmlns:a16="http://schemas.microsoft.com/office/drawing/2014/main" id="{ACD167CA-7CC8-4F2B-AD57-87574F2F3C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1364" y="257157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7" name="円/楕円 158">
                <a:extLst>
                  <a:ext uri="{FF2B5EF4-FFF2-40B4-BE49-F238E27FC236}">
                    <a16:creationId xmlns:a16="http://schemas.microsoft.com/office/drawing/2014/main" id="{9A10924C-935E-4295-96CC-F6072D2B91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2328" y="257157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8" name="円/楕円 159">
                <a:extLst>
                  <a:ext uri="{FF2B5EF4-FFF2-40B4-BE49-F238E27FC236}">
                    <a16:creationId xmlns:a16="http://schemas.microsoft.com/office/drawing/2014/main" id="{5AEB9B4D-AB8B-4D33-ADED-4BBD2FB902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37031" y="2426879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9" name="円/楕円 160">
                <a:extLst>
                  <a:ext uri="{FF2B5EF4-FFF2-40B4-BE49-F238E27FC236}">
                    <a16:creationId xmlns:a16="http://schemas.microsoft.com/office/drawing/2014/main" id="{7940EDDC-4D34-4AC9-B149-288C11CB8C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3475" y="239904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0" name="円/楕円 161">
                <a:extLst>
                  <a:ext uri="{FF2B5EF4-FFF2-40B4-BE49-F238E27FC236}">
                    <a16:creationId xmlns:a16="http://schemas.microsoft.com/office/drawing/2014/main" id="{CF5CAC94-C292-4427-A909-BF430DE5D9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86203" y="2336783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1" name="円/楕円 162">
                <a:extLst>
                  <a:ext uri="{FF2B5EF4-FFF2-40B4-BE49-F238E27FC236}">
                    <a16:creationId xmlns:a16="http://schemas.microsoft.com/office/drawing/2014/main" id="{AE3E9CE3-D688-4652-92FB-0B13ABAD91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39400" y="2304665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2" name="円/楕円 163">
                <a:extLst>
                  <a:ext uri="{FF2B5EF4-FFF2-40B4-BE49-F238E27FC236}">
                    <a16:creationId xmlns:a16="http://schemas.microsoft.com/office/drawing/2014/main" id="{D91D5B9E-D01B-4463-AFD9-5692D9B40D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9689" y="224240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3" name="円/楕円 164">
                <a:extLst>
                  <a:ext uri="{FF2B5EF4-FFF2-40B4-BE49-F238E27FC236}">
                    <a16:creationId xmlns:a16="http://schemas.microsoft.com/office/drawing/2014/main" id="{57CA86D3-4C6B-4E46-A16F-9C4AD862EB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9689" y="211250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4" name="円/楕円 165">
                <a:extLst>
                  <a:ext uri="{FF2B5EF4-FFF2-40B4-BE49-F238E27FC236}">
                    <a16:creationId xmlns:a16="http://schemas.microsoft.com/office/drawing/2014/main" id="{BF7135B0-7BF7-40E0-959C-C9365A7EAB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1273" y="2072278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5" name="円/楕円 166">
                <a:extLst>
                  <a:ext uri="{FF2B5EF4-FFF2-40B4-BE49-F238E27FC236}">
                    <a16:creationId xmlns:a16="http://schemas.microsoft.com/office/drawing/2014/main" id="{D7CAA515-6074-47F6-8E9B-A93ADCFBF7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8481" y="222069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6" name="円/楕円 167">
                <a:extLst>
                  <a:ext uri="{FF2B5EF4-FFF2-40B4-BE49-F238E27FC236}">
                    <a16:creationId xmlns:a16="http://schemas.microsoft.com/office/drawing/2014/main" id="{3ADFE3A2-B058-4A1D-A426-82C2B50DA9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66494" y="2308491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7" name="円/楕円 168">
                <a:extLst>
                  <a:ext uri="{FF2B5EF4-FFF2-40B4-BE49-F238E27FC236}">
                    <a16:creationId xmlns:a16="http://schemas.microsoft.com/office/drawing/2014/main" id="{9E7DD81D-8C72-4F62-B4E2-F2687F3B14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0209" y="2361801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8" name="円/楕円 169">
                <a:extLst>
                  <a:ext uri="{FF2B5EF4-FFF2-40B4-BE49-F238E27FC236}">
                    <a16:creationId xmlns:a16="http://schemas.microsoft.com/office/drawing/2014/main" id="{2DF50630-917C-4884-832A-EB5D74E496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7053" y="2229409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9" name="円/楕円 170">
                <a:extLst>
                  <a:ext uri="{FF2B5EF4-FFF2-40B4-BE49-F238E27FC236}">
                    <a16:creationId xmlns:a16="http://schemas.microsoft.com/office/drawing/2014/main" id="{5B1EA25A-F1F2-44F0-A8D6-39B4D6AF63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8735" y="2458950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0" name="円/楕円 171">
                <a:extLst>
                  <a:ext uri="{FF2B5EF4-FFF2-40B4-BE49-F238E27FC236}">
                    <a16:creationId xmlns:a16="http://schemas.microsoft.com/office/drawing/2014/main" id="{FDD92AC2-B24C-4E1C-9D39-E691860DBD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97852" y="215321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1" name="円/楕円 172">
                <a:extLst>
                  <a:ext uri="{FF2B5EF4-FFF2-40B4-BE49-F238E27FC236}">
                    <a16:creationId xmlns:a16="http://schemas.microsoft.com/office/drawing/2014/main" id="{C97DF8FA-08CF-4B75-9251-BE51F94F6E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41841" y="2484540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2" name="円/楕円 173">
                <a:extLst>
                  <a:ext uri="{FF2B5EF4-FFF2-40B4-BE49-F238E27FC236}">
                    <a16:creationId xmlns:a16="http://schemas.microsoft.com/office/drawing/2014/main" id="{E177E04D-B83D-4128-AEA0-907116877A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0958" y="217880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cxnSp>
          <p:nvCxnSpPr>
            <p:cNvPr id="65" name="直線矢印コネクタ 64">
              <a:extLst>
                <a:ext uri="{FF2B5EF4-FFF2-40B4-BE49-F238E27FC236}">
                  <a16:creationId xmlns:a16="http://schemas.microsoft.com/office/drawing/2014/main" id="{A91F66A2-C0CD-4714-B0A9-887D312FB96A}"/>
                </a:ext>
              </a:extLst>
            </p:cNvPr>
            <p:cNvCxnSpPr/>
            <p:nvPr/>
          </p:nvCxnSpPr>
          <p:spPr>
            <a:xfrm>
              <a:off x="6704954" y="2648361"/>
              <a:ext cx="1801312" cy="13442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1" name="正方形/長方形 150">
            <a:extLst>
              <a:ext uri="{FF2B5EF4-FFF2-40B4-BE49-F238E27FC236}">
                <a16:creationId xmlns:a16="http://schemas.microsoft.com/office/drawing/2014/main" id="{CEDA8951-43D0-453E-B27A-A77F4AC7FD61}"/>
              </a:ext>
            </a:extLst>
          </p:cNvPr>
          <p:cNvSpPr/>
          <p:nvPr/>
        </p:nvSpPr>
        <p:spPr>
          <a:xfrm>
            <a:off x="2383681" y="6393678"/>
            <a:ext cx="557548" cy="289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recoil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53" name="正方形/長方形 152">
            <a:extLst>
              <a:ext uri="{FF2B5EF4-FFF2-40B4-BE49-F238E27FC236}">
                <a16:creationId xmlns:a16="http://schemas.microsoft.com/office/drawing/2014/main" id="{A50982F1-2539-4369-B5DB-B9244A1D1C35}"/>
              </a:ext>
            </a:extLst>
          </p:cNvPr>
          <p:cNvSpPr/>
          <p:nvPr/>
        </p:nvSpPr>
        <p:spPr>
          <a:xfrm>
            <a:off x="5314338" y="6410111"/>
            <a:ext cx="1594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/>
              <a:t>Silver grain</a:t>
            </a:r>
            <a:endParaRPr lang="ja-JP" altLang="en-US" b="1" dirty="0"/>
          </a:p>
        </p:txBody>
      </p:sp>
      <p:sp>
        <p:nvSpPr>
          <p:cNvPr id="158" name="正方形/長方形 157">
            <a:extLst>
              <a:ext uri="{FF2B5EF4-FFF2-40B4-BE49-F238E27FC236}">
                <a16:creationId xmlns:a16="http://schemas.microsoft.com/office/drawing/2014/main" id="{9544AD3F-1F52-44EF-B90C-925D70ABDB73}"/>
              </a:ext>
            </a:extLst>
          </p:cNvPr>
          <p:cNvSpPr/>
          <p:nvPr/>
        </p:nvSpPr>
        <p:spPr>
          <a:xfrm>
            <a:off x="953360" y="6351019"/>
            <a:ext cx="1075846" cy="289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AgBr crystal</a:t>
            </a:r>
            <a:endParaRPr lang="ja-JP" altLang="en-US" dirty="0"/>
          </a:p>
        </p:txBody>
      </p:sp>
      <p:sp>
        <p:nvSpPr>
          <p:cNvPr id="159" name="正方形/長方形 158">
            <a:extLst>
              <a:ext uri="{FF2B5EF4-FFF2-40B4-BE49-F238E27FC236}">
                <a16:creationId xmlns:a16="http://schemas.microsoft.com/office/drawing/2014/main" id="{2DEF9022-95CB-4F8B-8D54-FE351163E80E}"/>
              </a:ext>
            </a:extLst>
          </p:cNvPr>
          <p:cNvSpPr/>
          <p:nvPr/>
        </p:nvSpPr>
        <p:spPr>
          <a:xfrm>
            <a:off x="1694592" y="4409402"/>
            <a:ext cx="638060" cy="289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WIMP</a:t>
            </a:r>
            <a:endParaRPr lang="ja-JP" altLang="en-US" dirty="0"/>
          </a:p>
        </p:txBody>
      </p:sp>
      <p:cxnSp>
        <p:nvCxnSpPr>
          <p:cNvPr id="164" name="直線コネクタ 163">
            <a:extLst>
              <a:ext uri="{FF2B5EF4-FFF2-40B4-BE49-F238E27FC236}">
                <a16:creationId xmlns:a16="http://schemas.microsoft.com/office/drawing/2014/main" id="{CD5088E8-233F-4452-A236-A720B48A519D}"/>
              </a:ext>
            </a:extLst>
          </p:cNvPr>
          <p:cNvCxnSpPr>
            <a:cxnSpLocks/>
          </p:cNvCxnSpPr>
          <p:nvPr/>
        </p:nvCxnSpPr>
        <p:spPr>
          <a:xfrm flipH="1">
            <a:off x="1184186" y="3119718"/>
            <a:ext cx="947416" cy="143460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5" name="直線コネクタ 164">
            <a:extLst>
              <a:ext uri="{FF2B5EF4-FFF2-40B4-BE49-F238E27FC236}">
                <a16:creationId xmlns:a16="http://schemas.microsoft.com/office/drawing/2014/main" id="{9D3B6410-65E9-4B01-9D0E-A65565E304E0}"/>
              </a:ext>
            </a:extLst>
          </p:cNvPr>
          <p:cNvCxnSpPr>
            <a:cxnSpLocks/>
          </p:cNvCxnSpPr>
          <p:nvPr/>
        </p:nvCxnSpPr>
        <p:spPr>
          <a:xfrm>
            <a:off x="2133600" y="3077882"/>
            <a:ext cx="558891" cy="164799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BBF9A7F1-0F2A-4036-96EF-25351D83B65F}"/>
              </a:ext>
            </a:extLst>
          </p:cNvPr>
          <p:cNvSpPr txBox="1"/>
          <p:nvPr/>
        </p:nvSpPr>
        <p:spPr>
          <a:xfrm>
            <a:off x="6690075" y="4049551"/>
            <a:ext cx="205947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Readout by</a:t>
            </a:r>
          </a:p>
          <a:p>
            <a:r>
              <a:rPr kumimoji="1" lang="en-US" altLang="ja-JP" dirty="0"/>
              <a:t>optical microscope</a:t>
            </a:r>
            <a:endParaRPr kumimoji="1" lang="ja-JP" altLang="en-US" dirty="0"/>
          </a:p>
        </p:txBody>
      </p:sp>
      <p:sp>
        <p:nvSpPr>
          <p:cNvPr id="175" name="矢印: 上 174">
            <a:extLst>
              <a:ext uri="{FF2B5EF4-FFF2-40B4-BE49-F238E27FC236}">
                <a16:creationId xmlns:a16="http://schemas.microsoft.com/office/drawing/2014/main" id="{F729FB52-E071-4F46-9243-9A4376FF9F37}"/>
              </a:ext>
            </a:extLst>
          </p:cNvPr>
          <p:cNvSpPr/>
          <p:nvPr/>
        </p:nvSpPr>
        <p:spPr>
          <a:xfrm>
            <a:off x="6178531" y="4312675"/>
            <a:ext cx="431078" cy="287527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6" name="右矢印 136">
            <a:extLst>
              <a:ext uri="{FF2B5EF4-FFF2-40B4-BE49-F238E27FC236}">
                <a16:creationId xmlns:a16="http://schemas.microsoft.com/office/drawing/2014/main" id="{67B56107-1D80-4039-8AA9-AC6302C15D8B}"/>
              </a:ext>
            </a:extLst>
          </p:cNvPr>
          <p:cNvSpPr/>
          <p:nvPr/>
        </p:nvSpPr>
        <p:spPr>
          <a:xfrm>
            <a:off x="3862825" y="5604817"/>
            <a:ext cx="601278" cy="40932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altLang="ja-JP" dirty="0"/>
          </a:p>
          <a:p>
            <a:pPr algn="ctr"/>
            <a:endParaRPr kumimoji="1" lang="en-US" altLang="ja-JP" dirty="0"/>
          </a:p>
          <a:p>
            <a:pPr algn="ctr"/>
            <a:endParaRPr lang="en-US" altLang="ja-JP" dirty="0"/>
          </a:p>
          <a:p>
            <a:pPr algn="ctr"/>
            <a:r>
              <a:rPr kumimoji="1" lang="en-US" altLang="ja-JP" dirty="0"/>
              <a:t>Development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4D11F41-DD8B-418B-BB08-1C13FAF42AA1}"/>
              </a:ext>
            </a:extLst>
          </p:cNvPr>
          <p:cNvSpPr/>
          <p:nvPr/>
        </p:nvSpPr>
        <p:spPr>
          <a:xfrm>
            <a:off x="771612" y="1641109"/>
            <a:ext cx="384175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dirty="0"/>
              <a:t>Photographic film (</a:t>
            </a:r>
            <a:r>
              <a:rPr lang="en-US" altLang="ja-JP" b="1" dirty="0"/>
              <a:t>Nuclear Emulsion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163" name="正方形/長方形 162">
            <a:extLst>
              <a:ext uri="{FF2B5EF4-FFF2-40B4-BE49-F238E27FC236}">
                <a16:creationId xmlns:a16="http://schemas.microsoft.com/office/drawing/2014/main" id="{31CCE614-F588-4015-B9EB-DD24770B5697}"/>
              </a:ext>
            </a:extLst>
          </p:cNvPr>
          <p:cNvSpPr/>
          <p:nvPr/>
        </p:nvSpPr>
        <p:spPr>
          <a:xfrm>
            <a:off x="2800785" y="4361307"/>
            <a:ext cx="311495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dirty="0"/>
              <a:t>Record directionality as “track”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9755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D643BE-CB4C-4812-AB74-67DD38B5F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NEWSdm </a:t>
            </a:r>
            <a:r>
              <a:rPr lang="en-US" altLang="ja-JP" dirty="0"/>
              <a:t>techniques / </a:t>
            </a:r>
            <a:br>
              <a:rPr lang="en-US" altLang="ja-JP" dirty="0"/>
            </a:br>
            <a:r>
              <a:rPr lang="en-US" altLang="ja-JP" dirty="0"/>
              <a:t>super fine-grained nuclear emulsion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7B5AEEA-3D4D-4914-817C-794179C71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09362806-18BF-4454-9CFC-C98BACD7624A}"/>
              </a:ext>
            </a:extLst>
          </p:cNvPr>
          <p:cNvSpPr/>
          <p:nvPr/>
        </p:nvSpPr>
        <p:spPr>
          <a:xfrm>
            <a:off x="5855070" y="4501557"/>
            <a:ext cx="304923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/>
              <a:t>Target signal is 0.1-0.5 μm</a:t>
            </a:r>
          </a:p>
          <a:p>
            <a:r>
              <a:rPr lang="en-US" altLang="ja-JP" sz="2000" dirty="0">
                <a:sym typeface="Wingdings" panose="05000000000000000000" pitchFamily="2" charset="2"/>
              </a:rPr>
              <a:t>New nuclear emulsion </a:t>
            </a:r>
          </a:p>
          <a:p>
            <a:r>
              <a:rPr lang="en-US" altLang="ja-JP" sz="2000" dirty="0">
                <a:sym typeface="Wingdings" panose="05000000000000000000" pitchFamily="2" charset="2"/>
              </a:rPr>
              <a:t>(Super fine-grain) is needed</a:t>
            </a:r>
          </a:p>
          <a:p>
            <a:endParaRPr lang="en-US" altLang="ja-JP" sz="2000" dirty="0">
              <a:sym typeface="Wingdings" panose="05000000000000000000" pitchFamily="2" charset="2"/>
            </a:endParaRPr>
          </a:p>
          <a:p>
            <a:r>
              <a:rPr lang="en-US" altLang="ja-JP" sz="2000" dirty="0">
                <a:sym typeface="Wingdings" panose="05000000000000000000" pitchFamily="2" charset="2"/>
              </a:rPr>
              <a:t>We product and developed </a:t>
            </a:r>
          </a:p>
          <a:p>
            <a:r>
              <a:rPr lang="en-US" altLang="ja-JP" sz="2000" dirty="0">
                <a:sym typeface="Wingdings" panose="05000000000000000000" pitchFamily="2" charset="2"/>
              </a:rPr>
              <a:t>by ourselves!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78B6D14-5003-4153-B195-75D178877F11}"/>
              </a:ext>
            </a:extLst>
          </p:cNvPr>
          <p:cNvGrpSpPr/>
          <p:nvPr/>
        </p:nvGrpSpPr>
        <p:grpSpPr>
          <a:xfrm>
            <a:off x="305016" y="4355560"/>
            <a:ext cx="5462109" cy="2345475"/>
            <a:chOff x="621769" y="1767867"/>
            <a:chExt cx="5462109" cy="2345475"/>
          </a:xfrm>
        </p:grpSpPr>
        <p:sp>
          <p:nvSpPr>
            <p:cNvPr id="30" name="テキスト ボックス 5">
              <a:extLst>
                <a:ext uri="{FF2B5EF4-FFF2-40B4-BE49-F238E27FC236}">
                  <a16:creationId xmlns:a16="http://schemas.microsoft.com/office/drawing/2014/main" id="{212D77CD-25D6-47ED-9537-63AE901A5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2885559" y="3774788"/>
              <a:ext cx="127936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メイリオ" pitchFamily="50" charset="-128"/>
                </a:rPr>
                <a:t>500nm</a:t>
              </a:r>
              <a:endParaRPr lang="ja-JP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メイリオ" pitchFamily="50" charset="-128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94198B6D-875A-41E0-A19A-DA2965A682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855" b="10353"/>
            <a:stretch>
              <a:fillRect/>
            </a:stretch>
          </p:blipFill>
          <p:spPr bwMode="auto">
            <a:xfrm flipH="1">
              <a:off x="4202405" y="1768575"/>
              <a:ext cx="1795487" cy="1849977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483A797D-5EFD-40E7-A35B-CAA0C21D1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575" t="10753" r="40532" b="46236"/>
            <a:stretch>
              <a:fillRect/>
            </a:stretch>
          </p:blipFill>
          <p:spPr bwMode="auto">
            <a:xfrm flipH="1">
              <a:off x="2379632" y="1767867"/>
              <a:ext cx="1802181" cy="1849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FAFE38E3-55B3-480C-BB01-2E7F77424313}"/>
                </a:ext>
              </a:extLst>
            </p:cNvPr>
            <p:cNvCxnSpPr/>
            <p:nvPr/>
          </p:nvCxnSpPr>
          <p:spPr bwMode="auto">
            <a:xfrm flipH="1">
              <a:off x="2931407" y="3774788"/>
              <a:ext cx="69863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8D92D1CE-63D7-44E2-B6A0-8237AEA75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8022" t="75555" r="1450" b="10620"/>
            <a:stretch>
              <a:fillRect/>
            </a:stretch>
          </p:blipFill>
          <p:spPr bwMode="auto">
            <a:xfrm flipH="1">
              <a:off x="621769" y="1768653"/>
              <a:ext cx="1759305" cy="1848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61AECDC4-999E-4C9E-A2FD-C292479D0199}"/>
                </a:ext>
              </a:extLst>
            </p:cNvPr>
            <p:cNvCxnSpPr/>
            <p:nvPr/>
          </p:nvCxnSpPr>
          <p:spPr bwMode="auto">
            <a:xfrm flipH="1">
              <a:off x="4884121" y="3748472"/>
              <a:ext cx="69863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E585EBA2-0449-4035-9EE6-95F8E4494527}"/>
                </a:ext>
              </a:extLst>
            </p:cNvPr>
            <p:cNvCxnSpPr/>
            <p:nvPr/>
          </p:nvCxnSpPr>
          <p:spPr bwMode="auto">
            <a:xfrm flipH="1">
              <a:off x="1107032" y="3753822"/>
              <a:ext cx="69863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7">
              <a:extLst>
                <a:ext uri="{FF2B5EF4-FFF2-40B4-BE49-F238E27FC236}">
                  <a16:creationId xmlns:a16="http://schemas.microsoft.com/office/drawing/2014/main" id="{FA7FB9B5-18CB-497D-993B-BEA762D1F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4804514" y="3774788"/>
              <a:ext cx="127936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メイリオ" pitchFamily="50" charset="-128"/>
                </a:rPr>
                <a:t>500nm</a:t>
              </a:r>
              <a:endParaRPr lang="ja-JP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メイリオ" pitchFamily="50" charset="-128"/>
              </a:endParaRPr>
            </a:p>
          </p:txBody>
        </p:sp>
        <p:sp>
          <p:nvSpPr>
            <p:cNvPr id="33" name="テキスト ボックス 8">
              <a:extLst>
                <a:ext uri="{FF2B5EF4-FFF2-40B4-BE49-F238E27FC236}">
                  <a16:creationId xmlns:a16="http://schemas.microsoft.com/office/drawing/2014/main" id="{FC493038-A36B-40D9-8D4D-5C3B9A62A2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1095288" y="3758285"/>
              <a:ext cx="127936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メイリオ" pitchFamily="50" charset="-128"/>
                </a:rPr>
                <a:t>500nm</a:t>
              </a:r>
              <a:endParaRPr lang="ja-JP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メイリオ" pitchFamily="50" charset="-128"/>
              </a:endParaRP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810CFECA-8F1A-49B0-8FA5-9F13067FC4A1}"/>
                </a:ext>
              </a:extLst>
            </p:cNvPr>
            <p:cNvSpPr/>
            <p:nvPr/>
          </p:nvSpPr>
          <p:spPr>
            <a:xfrm flipH="1">
              <a:off x="665244" y="3272741"/>
              <a:ext cx="8835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dirty="0">
                  <a:solidFill>
                    <a:schemeClr val="bg1"/>
                  </a:solidFill>
                </a:rPr>
                <a:t>0.8 um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184E4CDC-7D0E-4E43-98A6-965F6D1DC4C8}"/>
                </a:ext>
              </a:extLst>
            </p:cNvPr>
            <p:cNvSpPr/>
            <p:nvPr/>
          </p:nvSpPr>
          <p:spPr>
            <a:xfrm flipH="1">
              <a:off x="2494886" y="3265560"/>
              <a:ext cx="8835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dirty="0">
                  <a:solidFill>
                    <a:schemeClr val="bg1"/>
                  </a:solidFill>
                </a:rPr>
                <a:t>0.2 um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281CDC88-3C29-4565-9DCA-D97855055D35}"/>
                </a:ext>
              </a:extLst>
            </p:cNvPr>
            <p:cNvSpPr/>
            <p:nvPr/>
          </p:nvSpPr>
          <p:spPr>
            <a:xfrm flipH="1">
              <a:off x="4575797" y="3309748"/>
              <a:ext cx="14221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dirty="0">
                  <a:solidFill>
                    <a:schemeClr val="bg1"/>
                  </a:solidFill>
                </a:rPr>
                <a:t>0.02-0.07 um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A84BDA9C-AEDF-49BE-BF9D-E58D87DA8927}"/>
              </a:ext>
            </a:extLst>
          </p:cNvPr>
          <p:cNvSpPr/>
          <p:nvPr/>
        </p:nvSpPr>
        <p:spPr>
          <a:xfrm>
            <a:off x="361162" y="3999575"/>
            <a:ext cx="4102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Crystal of Nuclear emulsion (SEM image)</a:t>
            </a:r>
            <a:endParaRPr lang="ja-JP" alt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291DAAE-5EBC-4E91-A237-89554A10E716}"/>
              </a:ext>
            </a:extLst>
          </p:cNvPr>
          <p:cNvGrpSpPr/>
          <p:nvPr/>
        </p:nvGrpSpPr>
        <p:grpSpPr>
          <a:xfrm>
            <a:off x="4125656" y="1842228"/>
            <a:ext cx="1872493" cy="1872493"/>
            <a:chOff x="4824902" y="4689276"/>
            <a:chExt cx="1872493" cy="1872493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6C70D33C-97DC-486F-A100-758E9BC3B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4902" y="4689276"/>
              <a:ext cx="1872493" cy="1872493"/>
            </a:xfrm>
            <a:prstGeom prst="rect">
              <a:avLst/>
            </a:prstGeom>
          </p:spPr>
        </p:pic>
        <p:sp>
          <p:nvSpPr>
            <p:cNvPr id="24" name="Line 6">
              <a:extLst>
                <a:ext uri="{FF2B5EF4-FFF2-40B4-BE49-F238E27FC236}">
                  <a16:creationId xmlns:a16="http://schemas.microsoft.com/office/drawing/2014/main" id="{F41905CF-EC3B-490D-97CB-1021D7E1E4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2875" y="6411294"/>
              <a:ext cx="1854520" cy="0"/>
            </a:xfrm>
            <a:prstGeom prst="line">
              <a:avLst/>
            </a:prstGeom>
            <a:ln w="1905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ja-JP" altLang="en-US" sz="1633" dirty="0"/>
            </a:p>
          </p:txBody>
        </p:sp>
        <p:sp>
          <p:nvSpPr>
            <p:cNvPr id="26" name="Text Box 18">
              <a:extLst>
                <a:ext uri="{FF2B5EF4-FFF2-40B4-BE49-F238E27FC236}">
                  <a16:creationId xmlns:a16="http://schemas.microsoft.com/office/drawing/2014/main" id="{2688A2C4-4035-46AC-AD96-806AAD0DF4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5567" y="6116496"/>
              <a:ext cx="1008000" cy="326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4401" rIns="0" bIns="0" anchor="ctr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lang="en-US" altLang="ja-JP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μm</a:t>
              </a:r>
              <a:endParaRPr lang="ja-JP" altLang="ja-JP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6A712BB-2960-4E92-8055-E05FA1138717}"/>
              </a:ext>
            </a:extLst>
          </p:cNvPr>
          <p:cNvGrpSpPr/>
          <p:nvPr/>
        </p:nvGrpSpPr>
        <p:grpSpPr>
          <a:xfrm>
            <a:off x="763255" y="1860442"/>
            <a:ext cx="2382473" cy="1872494"/>
            <a:chOff x="1719490" y="1847298"/>
            <a:chExt cx="2382473" cy="1872494"/>
          </a:xfrm>
        </p:grpSpPr>
        <p:pic>
          <p:nvPicPr>
            <p:cNvPr id="40" name="コンテンツ プレースホルダー 5" descr="建物, 屋外, 座っている が含まれている画像&#10;&#10;高い精度で生成された説明">
              <a:extLst>
                <a:ext uri="{FF2B5EF4-FFF2-40B4-BE49-F238E27FC236}">
                  <a16:creationId xmlns:a16="http://schemas.microsoft.com/office/drawing/2014/main" id="{313157FA-BEE6-4CAE-9E4F-630193E04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9490" y="1847298"/>
              <a:ext cx="2382473" cy="1872494"/>
            </a:xfrm>
            <a:prstGeom prst="rect">
              <a:avLst/>
            </a:prstGeom>
          </p:spPr>
        </p:pic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D3813148-65A7-4EA1-8AC0-8EBCF32AC607}"/>
                </a:ext>
              </a:extLst>
            </p:cNvPr>
            <p:cNvCxnSpPr/>
            <p:nvPr/>
          </p:nvCxnSpPr>
          <p:spPr>
            <a:xfrm>
              <a:off x="1773431" y="3625636"/>
              <a:ext cx="6048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1E020942-D4A0-4EFF-89EB-1D8108A99416}"/>
                </a:ext>
              </a:extLst>
            </p:cNvPr>
            <p:cNvSpPr/>
            <p:nvPr/>
          </p:nvSpPr>
          <p:spPr>
            <a:xfrm>
              <a:off x="1719490" y="3256304"/>
              <a:ext cx="7761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 μm</a:t>
              </a:r>
              <a:endPara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E86EA3C-AA06-4251-9C3C-B62BCD2AB031}"/>
              </a:ext>
            </a:extLst>
          </p:cNvPr>
          <p:cNvSpPr/>
          <p:nvPr/>
        </p:nvSpPr>
        <p:spPr>
          <a:xfrm>
            <a:off x="146143" y="1510782"/>
            <a:ext cx="3856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Past emulsions: targeting &gt;10 um track</a:t>
            </a:r>
            <a:endParaRPr lang="ja-JP" altLang="en-US" dirty="0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65D33003-07D4-4227-BE5E-B6F6C20A2449}"/>
              </a:ext>
            </a:extLst>
          </p:cNvPr>
          <p:cNvSpPr/>
          <p:nvPr/>
        </p:nvSpPr>
        <p:spPr>
          <a:xfrm>
            <a:off x="4125656" y="1470801"/>
            <a:ext cx="2131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Our target : &lt; 0.5 um</a:t>
            </a:r>
            <a:endParaRPr lang="ja-JP" altLang="en-US" dirty="0"/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1E670508-2CE7-4213-954E-D3939192D1D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07679" y="1860442"/>
            <a:ext cx="1607671" cy="1750043"/>
          </a:xfrm>
          <a:prstGeom prst="rect">
            <a:avLst/>
          </a:prstGeom>
        </p:spPr>
      </p:pic>
      <p:sp>
        <p:nvSpPr>
          <p:cNvPr id="59" name="矢印: 右 58">
            <a:extLst>
              <a:ext uri="{FF2B5EF4-FFF2-40B4-BE49-F238E27FC236}">
                <a16:creationId xmlns:a16="http://schemas.microsoft.com/office/drawing/2014/main" id="{F1C79DA6-47EE-47F9-AA98-99781C55332A}"/>
              </a:ext>
            </a:extLst>
          </p:cNvPr>
          <p:cNvSpPr/>
          <p:nvPr/>
        </p:nvSpPr>
        <p:spPr>
          <a:xfrm>
            <a:off x="6077236" y="2459873"/>
            <a:ext cx="68215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4351F26-133D-48F7-B0BD-B7C6CBBCBB32}"/>
              </a:ext>
            </a:extLst>
          </p:cNvPr>
          <p:cNvSpPr/>
          <p:nvPr/>
        </p:nvSpPr>
        <p:spPr>
          <a:xfrm>
            <a:off x="6833903" y="3610485"/>
            <a:ext cx="216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Around the limit of </a:t>
            </a:r>
            <a:r>
              <a:rPr lang="en-US" altLang="ja-JP" u="sng" dirty="0"/>
              <a:t>optical resolution</a:t>
            </a:r>
            <a:endParaRPr lang="ja-JP" altLang="en-US" u="sng" dirty="0"/>
          </a:p>
        </p:txBody>
      </p:sp>
    </p:spTree>
    <p:extLst>
      <p:ext uri="{BB962C8B-B14F-4D97-AF65-F5344CB8AC3E}">
        <p14:creationId xmlns:p14="http://schemas.microsoft.com/office/powerpoint/2010/main" val="899851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32367D-3410-48FE-A1FE-F6349E417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800" dirty="0"/>
              <a:t>To overcome the optical resolution</a:t>
            </a:r>
            <a:br>
              <a:rPr lang="en-US" altLang="ja-JP" sz="2800" dirty="0"/>
            </a:br>
            <a:r>
              <a:rPr lang="en-US" altLang="ja-JP" sz="2800" dirty="0"/>
              <a:t>LSPR (Localized Surface Plasmon resonance) effect</a:t>
            </a:r>
            <a:endParaRPr kumimoji="1" lang="ja-JP" altLang="en-US" sz="2800" dirty="0"/>
          </a:p>
        </p:txBody>
      </p:sp>
      <p:pic>
        <p:nvPicPr>
          <p:cNvPr id="9" name="45x80nm_00002">
            <a:hlinkClick r:id="" action="ppaction://media"/>
            <a:extLst>
              <a:ext uri="{FF2B5EF4-FFF2-40B4-BE49-F238E27FC236}">
                <a16:creationId xmlns:a16="http://schemas.microsoft.com/office/drawing/2014/main" id="{76EA69A8-E9D3-4A7F-A7F6-28C150DB503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>
            <a:lum bright="40000" contrast="60000"/>
          </a:blip>
          <a:srcRect l="45017" t="46136" r="50739" b="49620"/>
          <a:stretch>
            <a:fillRect/>
          </a:stretch>
        </p:blipFill>
        <p:spPr>
          <a:xfrm>
            <a:off x="5263980" y="2047053"/>
            <a:ext cx="1656000" cy="1656000"/>
          </a:xfrm>
          <a:prstGeom prst="rect">
            <a:avLst/>
          </a:prstGeom>
        </p:spPr>
      </p:pic>
      <p:pic>
        <p:nvPicPr>
          <p:cNvPr id="10" name="45x120-2nm_00008">
            <a:hlinkClick r:id="" action="ppaction://media"/>
            <a:extLst>
              <a:ext uri="{FF2B5EF4-FFF2-40B4-BE49-F238E27FC236}">
                <a16:creationId xmlns:a16="http://schemas.microsoft.com/office/drawing/2014/main" id="{63FF3FE4-DCBB-40D2-826B-6E9CB191FA0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25"/>
                </p14:media>
              </p:ext>
            </p:extLst>
          </p:nvPr>
        </p:nvPicPr>
        <p:blipFill rotWithShape="1">
          <a:blip r:embed="rId9">
            <a:lum bright="40000" contrast="60000"/>
          </a:blip>
          <a:srcRect l="47915" t="44059" r="47841" b="51697"/>
          <a:stretch>
            <a:fillRect/>
          </a:stretch>
        </p:blipFill>
        <p:spPr>
          <a:xfrm>
            <a:off x="7168365" y="2056675"/>
            <a:ext cx="1656000" cy="1656000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A6382652-DAB3-4E97-8131-10DF5B3F90B5}"/>
              </a:ext>
            </a:extLst>
          </p:cNvPr>
          <p:cNvSpPr txBox="1"/>
          <p:nvPr/>
        </p:nvSpPr>
        <p:spPr>
          <a:xfrm>
            <a:off x="7121454" y="2076044"/>
            <a:ext cx="951725" cy="401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45x120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5ECCB411-71CA-4E47-804A-167CBF58638A}"/>
              </a:ext>
            </a:extLst>
          </p:cNvPr>
          <p:cNvSpPr txBox="1"/>
          <p:nvPr/>
        </p:nvSpPr>
        <p:spPr>
          <a:xfrm>
            <a:off x="6131194" y="2076044"/>
            <a:ext cx="823588" cy="401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45x80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9615177-34F2-43D8-8164-FADB6037EB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358" y="3636936"/>
            <a:ext cx="1133856" cy="111213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CB71C14-58B7-49D8-A346-E8D014298EE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4626" y="3742996"/>
            <a:ext cx="1169289" cy="975407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F4D8735-F19A-4E1E-AD42-2C67ACA5C73B}"/>
              </a:ext>
            </a:extLst>
          </p:cNvPr>
          <p:cNvSpPr/>
          <p:nvPr/>
        </p:nvSpPr>
        <p:spPr>
          <a:xfrm>
            <a:off x="7208372" y="1739275"/>
            <a:ext cx="18774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/>
              <a:t>*polarization rotating</a:t>
            </a:r>
            <a:endParaRPr lang="ja-JP" altLang="en-US" sz="1400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1B22B90-E44B-4A08-86BF-1CC2B06B736D}"/>
              </a:ext>
            </a:extLst>
          </p:cNvPr>
          <p:cNvSpPr/>
          <p:nvPr/>
        </p:nvSpPr>
        <p:spPr>
          <a:xfrm>
            <a:off x="5079162" y="1537917"/>
            <a:ext cx="32255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/>
              <a:t>Colored optical image of silver rod</a:t>
            </a:r>
            <a:endParaRPr lang="ja-JP" altLang="en-US" sz="1600" b="1" dirty="0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4371A537-D0B4-4994-8D04-B720031196BB}"/>
              </a:ext>
            </a:extLst>
          </p:cNvPr>
          <p:cNvSpPr/>
          <p:nvPr/>
        </p:nvSpPr>
        <p:spPr>
          <a:xfrm>
            <a:off x="2078333" y="5562878"/>
            <a:ext cx="69710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/>
              <a:t>the shape and size of metal particle affect to resonance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particle direction</a:t>
            </a:r>
            <a:r>
              <a:rPr lang="ja-JP" altLang="en-US" sz="2400" dirty="0"/>
              <a:t> → </a:t>
            </a:r>
            <a:r>
              <a:rPr lang="en-US" altLang="ja-JP" sz="2400" dirty="0"/>
              <a:t>resonance polarization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particle length </a:t>
            </a:r>
            <a:r>
              <a:rPr lang="ja-JP" altLang="en-US" sz="2400" dirty="0"/>
              <a:t>→ </a:t>
            </a:r>
            <a:r>
              <a:rPr lang="en-US" altLang="ja-JP" sz="2400" dirty="0"/>
              <a:t>resonance wavelength (color)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34142D9C-6707-47CF-B7D4-4E01A478C5EC}"/>
              </a:ext>
            </a:extLst>
          </p:cNvPr>
          <p:cNvSpPr/>
          <p:nvPr/>
        </p:nvSpPr>
        <p:spPr>
          <a:xfrm>
            <a:off x="5006740" y="4739102"/>
            <a:ext cx="1857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~45 nm : blue</a:t>
            </a:r>
          </a:p>
          <a:p>
            <a:r>
              <a:rPr lang="en-US" altLang="ja-JP" dirty="0"/>
              <a:t>~80 nm : green</a:t>
            </a:r>
            <a:endParaRPr lang="ja-JP" altLang="en-US" dirty="0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53F083C1-8013-4F39-8C1E-340F8B154D7B}"/>
              </a:ext>
            </a:extLst>
          </p:cNvPr>
          <p:cNvSpPr/>
          <p:nvPr/>
        </p:nvSpPr>
        <p:spPr>
          <a:xfrm>
            <a:off x="6747933" y="4748724"/>
            <a:ext cx="2382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~45 nm : blue</a:t>
            </a:r>
          </a:p>
          <a:p>
            <a:r>
              <a:rPr lang="en-US" altLang="ja-JP" dirty="0"/>
              <a:t>~120 nm :orang–red</a:t>
            </a:r>
            <a:endParaRPr lang="ja-JP" altLang="en-US" dirty="0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8F87CA49-3B5E-4A99-9F18-9BA0C1A0F5B2}"/>
              </a:ext>
            </a:extLst>
          </p:cNvPr>
          <p:cNvCxnSpPr/>
          <p:nvPr/>
        </p:nvCxnSpPr>
        <p:spPr>
          <a:xfrm>
            <a:off x="6470650" y="3538423"/>
            <a:ext cx="28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56CA8084-7A4E-4320-BF32-9D8A46DAE285}"/>
              </a:ext>
            </a:extLst>
          </p:cNvPr>
          <p:cNvSpPr/>
          <p:nvPr/>
        </p:nvSpPr>
        <p:spPr>
          <a:xfrm>
            <a:off x="6270867" y="3295165"/>
            <a:ext cx="6960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100 nm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EEC92DB2-DFF5-4E7A-98D2-DA630D49092B}"/>
              </a:ext>
            </a:extLst>
          </p:cNvPr>
          <p:cNvCxnSpPr/>
          <p:nvPr/>
        </p:nvCxnSpPr>
        <p:spPr>
          <a:xfrm>
            <a:off x="8385586" y="3603195"/>
            <a:ext cx="28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746AFDCF-4B20-4F45-A30F-938936DB3F2D}"/>
              </a:ext>
            </a:extLst>
          </p:cNvPr>
          <p:cNvSpPr/>
          <p:nvPr/>
        </p:nvSpPr>
        <p:spPr>
          <a:xfrm>
            <a:off x="8185803" y="3359937"/>
            <a:ext cx="6960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100 nm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1375A0FD-9683-439F-B841-12143E30F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6C7C7-93D6-458A-8D9F-25E1F1F57FBE}" type="slidenum">
              <a:rPr lang="ja-JP" altLang="en-US" smtClean="0"/>
              <a:pPr>
                <a:defRPr/>
              </a:pPr>
              <a:t>7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7C76D7E-177C-46DA-88AB-F878E5C4FCE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528" y="1841678"/>
            <a:ext cx="3406040" cy="1274411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4193772-2279-49E9-A6EA-53B7BD7937EA}"/>
              </a:ext>
            </a:extLst>
          </p:cNvPr>
          <p:cNvSpPr txBox="1"/>
          <p:nvPr/>
        </p:nvSpPr>
        <p:spPr>
          <a:xfrm>
            <a:off x="522930" y="3253413"/>
            <a:ext cx="172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dipole in </a:t>
            </a:r>
          </a:p>
          <a:p>
            <a:pPr algn="ctr"/>
            <a:r>
              <a:rPr lang="en-US" altLang="ja-JP" dirty="0"/>
              <a:t>metal particle</a:t>
            </a:r>
            <a:endParaRPr kumimoji="1" lang="ja-JP" altLang="en-US" sz="2000" dirty="0"/>
          </a:p>
        </p:txBody>
      </p:sp>
      <p:graphicFrame>
        <p:nvGraphicFramePr>
          <p:cNvPr id="24" name="オブジェクト 23">
            <a:extLst>
              <a:ext uri="{FF2B5EF4-FFF2-40B4-BE49-F238E27FC236}">
                <a16:creationId xmlns:a16="http://schemas.microsoft.com/office/drawing/2014/main" id="{2FD860F9-428D-43BF-97C6-551AF2A819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3333887"/>
              </p:ext>
            </p:extLst>
          </p:nvPr>
        </p:nvGraphicFramePr>
        <p:xfrm>
          <a:off x="2509086" y="3981532"/>
          <a:ext cx="2203304" cy="404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数式" r:id="rId13" imgW="1231560" imgH="228600" progId="Equation.3">
                  <p:embed/>
                </p:oleObj>
              </mc:Choice>
              <mc:Fallback>
                <p:oleObj name="数式" r:id="rId13" imgW="1231560" imgH="228600" progId="Equation.3">
                  <p:embed/>
                  <p:pic>
                    <p:nvPicPr>
                      <p:cNvPr id="24" name="オブジェクト 23">
                        <a:extLst>
                          <a:ext uri="{FF2B5EF4-FFF2-40B4-BE49-F238E27FC236}">
                            <a16:creationId xmlns:a16="http://schemas.microsoft.com/office/drawing/2014/main" id="{2FD860F9-428D-43BF-97C6-551AF2A819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509086" y="3981532"/>
                        <a:ext cx="2203304" cy="404786"/>
                      </a:xfrm>
                      <a:prstGeom prst="rect">
                        <a:avLst/>
                      </a:prstGeom>
                      <a:ln w="254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3720328-26E6-4F6F-A095-413329E25B2D}"/>
              </a:ext>
            </a:extLst>
          </p:cNvPr>
          <p:cNvSpPr/>
          <p:nvPr/>
        </p:nvSpPr>
        <p:spPr>
          <a:xfrm>
            <a:off x="782786" y="4002039"/>
            <a:ext cx="1295547" cy="400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resonance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22" name="オブジェクト 21">
            <a:extLst>
              <a:ext uri="{FF2B5EF4-FFF2-40B4-BE49-F238E27FC236}">
                <a16:creationId xmlns:a16="http://schemas.microsoft.com/office/drawing/2014/main" id="{6AB5AAF0-2366-4120-8B83-5E9851B170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283869"/>
              </p:ext>
            </p:extLst>
          </p:nvPr>
        </p:nvGraphicFramePr>
        <p:xfrm>
          <a:off x="2084522" y="3138335"/>
          <a:ext cx="2986941" cy="695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数式" r:id="rId15" imgW="1854000" imgH="431640" progId="Equation.3">
                  <p:embed/>
                </p:oleObj>
              </mc:Choice>
              <mc:Fallback>
                <p:oleObj name="数式" r:id="rId15" imgW="1854000" imgH="431640" progId="Equation.3">
                  <p:embed/>
                  <p:pic>
                    <p:nvPicPr>
                      <p:cNvPr id="22" name="オブジェクト 21">
                        <a:extLst>
                          <a:ext uri="{FF2B5EF4-FFF2-40B4-BE49-F238E27FC236}">
                            <a16:creationId xmlns:a16="http://schemas.microsoft.com/office/drawing/2014/main" id="{6AB5AAF0-2366-4120-8B83-5E9851B170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084522" y="3138335"/>
                        <a:ext cx="2986941" cy="6955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66992AD8-F7CA-4AE3-8204-68C861993F35}"/>
              </a:ext>
            </a:extLst>
          </p:cNvPr>
          <p:cNvGrpSpPr/>
          <p:nvPr/>
        </p:nvGrpSpPr>
        <p:grpSpPr>
          <a:xfrm>
            <a:off x="108520" y="4880868"/>
            <a:ext cx="1872493" cy="1872493"/>
            <a:chOff x="4824902" y="4689276"/>
            <a:chExt cx="1872493" cy="1872493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10579953-1DC7-461A-8CD3-338D9535D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4902" y="4689276"/>
              <a:ext cx="1872493" cy="1872493"/>
            </a:xfrm>
            <a:prstGeom prst="rect">
              <a:avLst/>
            </a:prstGeom>
          </p:spPr>
        </p:pic>
        <p:sp>
          <p:nvSpPr>
            <p:cNvPr id="29" name="Line 6">
              <a:extLst>
                <a:ext uri="{FF2B5EF4-FFF2-40B4-BE49-F238E27FC236}">
                  <a16:creationId xmlns:a16="http://schemas.microsoft.com/office/drawing/2014/main" id="{11103BFC-2EB5-4D96-A456-6AC8EBA174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2875" y="6411294"/>
              <a:ext cx="1854520" cy="0"/>
            </a:xfrm>
            <a:prstGeom prst="line">
              <a:avLst/>
            </a:prstGeom>
            <a:ln w="1905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ja-JP" altLang="en-US" sz="1633" dirty="0"/>
            </a:p>
          </p:txBody>
        </p:sp>
        <p:sp>
          <p:nvSpPr>
            <p:cNvPr id="31" name="Text Box 18">
              <a:extLst>
                <a:ext uri="{FF2B5EF4-FFF2-40B4-BE49-F238E27FC236}">
                  <a16:creationId xmlns:a16="http://schemas.microsoft.com/office/drawing/2014/main" id="{1DF92C7D-610B-47AC-AFD5-6236557B7F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5567" y="6116496"/>
              <a:ext cx="1008000" cy="326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4401" rIns="0" bIns="0" anchor="ctr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lang="en-US" altLang="ja-JP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μm</a:t>
              </a:r>
              <a:endParaRPr lang="ja-JP" altLang="ja-JP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19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2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9DBB67DE-6511-4AB5-B645-21DCC896BA6D}"/>
              </a:ext>
            </a:extLst>
          </p:cNvPr>
          <p:cNvGrpSpPr/>
          <p:nvPr/>
        </p:nvGrpSpPr>
        <p:grpSpPr>
          <a:xfrm>
            <a:off x="2000601" y="3592072"/>
            <a:ext cx="5021423" cy="2550064"/>
            <a:chOff x="2282279" y="4003283"/>
            <a:chExt cx="5551734" cy="2819376"/>
          </a:xfrm>
        </p:grpSpPr>
        <p:pic>
          <p:nvPicPr>
            <p:cNvPr id="35" name="コンテンツ プレースホルダー 17">
              <a:extLst>
                <a:ext uri="{FF2B5EF4-FFF2-40B4-BE49-F238E27FC236}">
                  <a16:creationId xmlns:a16="http://schemas.microsoft.com/office/drawing/2014/main" id="{6D69D037-8041-4A6D-8F03-DE013D95A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82279" y="4091987"/>
              <a:ext cx="2808287" cy="2730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9" name="図 38" descr="文字と写真のスクリーンショット&#10;&#10;自動的に生成された説明">
              <a:extLst>
                <a:ext uri="{FF2B5EF4-FFF2-40B4-BE49-F238E27FC236}">
                  <a16:creationId xmlns:a16="http://schemas.microsoft.com/office/drawing/2014/main" id="{A7F33D5C-3BE8-4A3F-BB83-0954051F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5725" y="4091987"/>
              <a:ext cx="2808288" cy="2730672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DB734EC9-F4F9-4045-B68A-70C63A11D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0425" y="5934014"/>
              <a:ext cx="523612" cy="51499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</p:pic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26E704E8-EEAE-43F0-87CD-AE31FB7F0662}"/>
                </a:ext>
              </a:extLst>
            </p:cNvPr>
            <p:cNvSpPr/>
            <p:nvPr/>
          </p:nvSpPr>
          <p:spPr>
            <a:xfrm>
              <a:off x="2952231" y="4003283"/>
              <a:ext cx="4305954" cy="34028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altLang="ja-JP" sz="1400" dirty="0"/>
                <a:t>100</a:t>
              </a:r>
              <a:r>
                <a:rPr lang="ja-JP" altLang="en-US" sz="1400" dirty="0"/>
                <a:t> </a:t>
              </a:r>
              <a:r>
                <a:rPr lang="en-US" altLang="ja-JP" sz="1400" dirty="0"/>
                <a:t>keV</a:t>
              </a:r>
              <a:r>
                <a:rPr lang="ja-JP" altLang="en-US" sz="1400" dirty="0"/>
                <a:t> </a:t>
              </a:r>
              <a:r>
                <a:rPr lang="en-US" altLang="ja-JP" sz="1400" dirty="0"/>
                <a:t>Carbon</a:t>
              </a:r>
              <a:r>
                <a:rPr lang="ja-JP" altLang="en-US" sz="1400" dirty="0"/>
                <a:t> </a:t>
              </a:r>
              <a:r>
                <a:rPr lang="en-US" altLang="ja-JP" sz="1400" dirty="0"/>
                <a:t>track with  polarization filter</a:t>
              </a:r>
              <a:endParaRPr lang="ja-JP" altLang="en-US" sz="1400" dirty="0"/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A94E782A-C556-482C-AEA9-50AF25F8F120}"/>
                </a:ext>
              </a:extLst>
            </p:cNvPr>
            <p:cNvSpPr/>
            <p:nvPr/>
          </p:nvSpPr>
          <p:spPr>
            <a:xfrm>
              <a:off x="2673420" y="4328732"/>
              <a:ext cx="1025841" cy="4083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ja-JP" dirty="0"/>
                <a:t>0 deg</a:t>
              </a:r>
              <a:endParaRPr lang="ja-JP" altLang="en-US" dirty="0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B1860359-3B97-41BE-B53D-36861FBFD7FF}"/>
                </a:ext>
              </a:extLst>
            </p:cNvPr>
            <p:cNvSpPr/>
            <p:nvPr/>
          </p:nvSpPr>
          <p:spPr>
            <a:xfrm>
              <a:off x="5416865" y="4328732"/>
              <a:ext cx="1000164" cy="4083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ja-JP" dirty="0"/>
                <a:t>90 deg</a:t>
              </a:r>
              <a:endParaRPr lang="ja-JP" altLang="en-US" dirty="0"/>
            </a:p>
          </p:txBody>
        </p:sp>
      </p:grp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47E382E8-4376-4ACA-83E9-B47B535C736F}"/>
              </a:ext>
            </a:extLst>
          </p:cNvPr>
          <p:cNvSpPr/>
          <p:nvPr/>
        </p:nvSpPr>
        <p:spPr>
          <a:xfrm>
            <a:off x="7027999" y="3924186"/>
            <a:ext cx="187102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/>
              <a:t>LSPR+pol filter </a:t>
            </a:r>
          </a:p>
          <a:p>
            <a:r>
              <a:rPr lang="en-US" altLang="ja-JP" b="1" dirty="0"/>
              <a:t>analysis </a:t>
            </a:r>
          </a:p>
          <a:p>
            <a:endParaRPr lang="en-US" altLang="ja-JP" dirty="0"/>
          </a:p>
          <a:p>
            <a:r>
              <a:rPr lang="en-US" altLang="ja-JP" dirty="0"/>
              <a:t>Recognition limit:</a:t>
            </a:r>
          </a:p>
          <a:p>
            <a:r>
              <a:rPr lang="ja-JP" altLang="en-US" dirty="0"/>
              <a:t>190 nm (shape</a:t>
            </a:r>
            <a:r>
              <a:rPr lang="en-US" altLang="ja-JP" dirty="0"/>
              <a:t>)</a:t>
            </a:r>
            <a:r>
              <a:rPr lang="ja-JP" altLang="en-US" dirty="0"/>
              <a:t> </a:t>
            </a:r>
            <a:endParaRPr lang="en-US" altLang="ja-JP" dirty="0"/>
          </a:p>
          <a:p>
            <a:r>
              <a:rPr lang="ja-JP" altLang="en-US" dirty="0"/>
              <a:t>→ 120 nm 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CED414A-ABFC-4F3C-A833-B1EF3AD26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NEWSdm techniques / </a:t>
            </a:r>
            <a:br>
              <a:rPr lang="en-US" altLang="ja-JP" dirty="0"/>
            </a:br>
            <a:r>
              <a:rPr lang="en-US" altLang="ja-JP" dirty="0"/>
              <a:t>multi-method analysis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8C7749A-2710-442C-A990-8EE30157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84A0550-4638-48BF-B406-3CB20512B78E}"/>
              </a:ext>
            </a:extLst>
          </p:cNvPr>
          <p:cNvGrpSpPr/>
          <p:nvPr/>
        </p:nvGrpSpPr>
        <p:grpSpPr>
          <a:xfrm>
            <a:off x="229374" y="1606189"/>
            <a:ext cx="1872493" cy="1872493"/>
            <a:chOff x="6887556" y="4745845"/>
            <a:chExt cx="1872493" cy="1872493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CC58A27C-C21C-4774-A8FD-8C4F59F6A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7556" y="4745845"/>
              <a:ext cx="1872493" cy="1872493"/>
            </a:xfrm>
            <a:prstGeom prst="rect">
              <a:avLst/>
            </a:prstGeom>
          </p:spPr>
        </p:pic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2AF923DF-7470-424E-807B-2B5504D0B4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05529" y="6467863"/>
              <a:ext cx="1854520" cy="0"/>
            </a:xfrm>
            <a:prstGeom prst="line">
              <a:avLst/>
            </a:prstGeom>
            <a:ln w="1905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ja-JP" altLang="en-US" sz="1633" dirty="0"/>
            </a:p>
          </p:txBody>
        </p:sp>
        <p:sp>
          <p:nvSpPr>
            <p:cNvPr id="9" name="Text Box 18">
              <a:extLst>
                <a:ext uri="{FF2B5EF4-FFF2-40B4-BE49-F238E27FC236}">
                  <a16:creationId xmlns:a16="http://schemas.microsoft.com/office/drawing/2014/main" id="{4E998BBD-E49F-451C-A9CD-B756508F23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8221" y="6173065"/>
              <a:ext cx="1008000" cy="326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4401" rIns="0" bIns="0" anchor="ctr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lang="en-US" altLang="ja-JP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μm</a:t>
              </a:r>
              <a:endParaRPr lang="ja-JP" altLang="ja-JP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0E333CE-A531-40FD-9007-0C2ACEDADC09}"/>
              </a:ext>
            </a:extLst>
          </p:cNvPr>
          <p:cNvSpPr/>
          <p:nvPr/>
        </p:nvSpPr>
        <p:spPr>
          <a:xfrm>
            <a:off x="4914711" y="2199284"/>
            <a:ext cx="367062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/>
              <a:t>High speed shape analysis</a:t>
            </a:r>
          </a:p>
          <a:p>
            <a:r>
              <a:rPr lang="en-US" altLang="ja-JP" dirty="0"/>
              <a:t>52.5 g/year now, and will be 1kg/year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9973ECE-350A-4985-A38B-48012026470A}"/>
              </a:ext>
            </a:extLst>
          </p:cNvPr>
          <p:cNvSpPr/>
          <p:nvPr/>
        </p:nvSpPr>
        <p:spPr>
          <a:xfrm>
            <a:off x="63388" y="3488108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100,000 years for 1kg…</a:t>
            </a:r>
            <a:endParaRPr lang="ja-JP" altLang="en-US" dirty="0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635A477A-E9AD-4C4C-9CA7-28B8030C66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142073" y="1597161"/>
            <a:ext cx="1607671" cy="1750043"/>
          </a:xfrm>
          <a:prstGeom prst="rect">
            <a:avLst/>
          </a:prstGeom>
        </p:spPr>
      </p:pic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BFA7AE20-ECA4-4CD6-B0D6-2A9D6CBAABD0}"/>
              </a:ext>
            </a:extLst>
          </p:cNvPr>
          <p:cNvSpPr/>
          <p:nvPr/>
        </p:nvSpPr>
        <p:spPr>
          <a:xfrm>
            <a:off x="640039" y="605478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ja-JP" sz="2000" dirty="0"/>
              <a:t>+ color analysis, phase contrast analysis, machine learning analysis etc.</a:t>
            </a:r>
          </a:p>
          <a:p>
            <a:pPr lvl="0">
              <a:defRPr/>
            </a:pPr>
            <a:r>
              <a:rPr lang="en-US" altLang="ja-JP" sz="2000" b="1" dirty="0">
                <a:sym typeface="Wingdings" panose="05000000000000000000" pitchFamily="2" charset="2"/>
              </a:rPr>
              <a:t> Combination analysis to achieve both speed and high precision analysis</a:t>
            </a:r>
            <a:endParaRPr lang="ja-JP" altLang="en-US" sz="2000" b="1" dirty="0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AF518AA7-D755-42F2-898F-66C7E68C1FAD}"/>
              </a:ext>
            </a:extLst>
          </p:cNvPr>
          <p:cNvSpPr/>
          <p:nvPr/>
        </p:nvSpPr>
        <p:spPr>
          <a:xfrm>
            <a:off x="262671" y="1670251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ja-JP" dirty="0">
                <a:solidFill>
                  <a:schemeClr val="bg1"/>
                </a:solidFill>
              </a:rPr>
              <a:t>SEM image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48" name="矢印: 右 47">
            <a:extLst>
              <a:ext uri="{FF2B5EF4-FFF2-40B4-BE49-F238E27FC236}">
                <a16:creationId xmlns:a16="http://schemas.microsoft.com/office/drawing/2014/main" id="{336EB7E2-4659-42B2-8EA7-4EE9AD2E8A0C}"/>
              </a:ext>
            </a:extLst>
          </p:cNvPr>
          <p:cNvSpPr/>
          <p:nvPr/>
        </p:nvSpPr>
        <p:spPr>
          <a:xfrm>
            <a:off x="2132766" y="249618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矢印: 右 48">
            <a:extLst>
              <a:ext uri="{FF2B5EF4-FFF2-40B4-BE49-F238E27FC236}">
                <a16:creationId xmlns:a16="http://schemas.microsoft.com/office/drawing/2014/main" id="{25BC7DB2-1641-4993-9C3F-84E89E3CD565}"/>
              </a:ext>
            </a:extLst>
          </p:cNvPr>
          <p:cNvSpPr/>
          <p:nvPr/>
        </p:nvSpPr>
        <p:spPr>
          <a:xfrm rot="3096965">
            <a:off x="1118959" y="414089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矢印: 右 49">
            <a:extLst>
              <a:ext uri="{FF2B5EF4-FFF2-40B4-BE49-F238E27FC236}">
                <a16:creationId xmlns:a16="http://schemas.microsoft.com/office/drawing/2014/main" id="{ADFD06A2-797E-4813-B9F0-DCD61BC1ECA3}"/>
              </a:ext>
            </a:extLst>
          </p:cNvPr>
          <p:cNvSpPr/>
          <p:nvPr/>
        </p:nvSpPr>
        <p:spPr>
          <a:xfrm rot="5134687">
            <a:off x="81106" y="4885551"/>
            <a:ext cx="166996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908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8E8BE6-D5B5-4FB8-9278-2CFD923E0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NEWSdm facility / </a:t>
            </a:r>
            <a:br>
              <a:rPr lang="en-US" altLang="ja-JP" dirty="0"/>
            </a:br>
            <a:r>
              <a:rPr lang="en-US" altLang="ja-JP" dirty="0"/>
              <a:t>direct emulsion production</a:t>
            </a:r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186B6AA-FC6E-4F84-8A4D-1E70456C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lang="ja-JP" altLang="en-US"/>
              <a:t>9</a:t>
            </a:fld>
            <a:endParaRPr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B70859D-1A9A-460A-A633-94FF19E504E3}"/>
              </a:ext>
            </a:extLst>
          </p:cNvPr>
          <p:cNvSpPr/>
          <p:nvPr/>
        </p:nvSpPr>
        <p:spPr>
          <a:xfrm>
            <a:off x="6158927" y="1936031"/>
            <a:ext cx="29850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Dark matter experiment requires extremely low level of background</a:t>
            </a:r>
          </a:p>
          <a:p>
            <a:endParaRPr lang="en-US" altLang="ja-JP" dirty="0"/>
          </a:p>
          <a:p>
            <a:r>
              <a:rPr lang="en-US" altLang="ja-JP" dirty="0"/>
              <a:t>We are trying to produce and install nuclear emulsion directly in LNGS underground lab!</a:t>
            </a:r>
          </a:p>
          <a:p>
            <a:endParaRPr lang="en-US" altLang="ja-JP" dirty="0"/>
          </a:p>
          <a:p>
            <a:r>
              <a:rPr lang="en-US" altLang="ja-JP" dirty="0"/>
              <a:t>Production machine of nuclear emulsion is setting up at a clean room in LNGS underground lab.</a:t>
            </a:r>
          </a:p>
          <a:p>
            <a:endParaRPr lang="en-US" altLang="ja-JP" dirty="0"/>
          </a:p>
        </p:txBody>
      </p:sp>
      <p:pic>
        <p:nvPicPr>
          <p:cNvPr id="13" name="Picture 2" descr="6pjhztby">
            <a:extLst>
              <a:ext uri="{FF2B5EF4-FFF2-40B4-BE49-F238E27FC236}">
                <a16:creationId xmlns:a16="http://schemas.microsoft.com/office/drawing/2014/main" id="{56ACFE68-5E1B-48A4-8D9F-E6141E78A4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6881" y="2870371"/>
            <a:ext cx="3521207" cy="373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6" descr="IMG_20170224_153532.jpg">
            <a:extLst>
              <a:ext uri="{FF2B5EF4-FFF2-40B4-BE49-F238E27FC236}">
                <a16:creationId xmlns:a16="http://schemas.microsoft.com/office/drawing/2014/main" id="{6145EE3F-8B47-4BF7-9921-B8C67A885D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6872" y="1222439"/>
            <a:ext cx="2069492" cy="1581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コンテンツ プレースホルダー 5" descr="室内, 壁, 人, キャビネット が含まれている画像&#10;&#10;自動的に生成された説明">
            <a:extLst>
              <a:ext uri="{FF2B5EF4-FFF2-40B4-BE49-F238E27FC236}">
                <a16:creationId xmlns:a16="http://schemas.microsoft.com/office/drawing/2014/main" id="{1C999895-7F0C-4F24-9927-682625BDB8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11" y="1538389"/>
            <a:ext cx="3247465" cy="2427193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94DF1D5E-535A-4C01-9AD8-3D7716CD9A42}"/>
              </a:ext>
            </a:extLst>
          </p:cNvPr>
          <p:cNvCxnSpPr>
            <a:cxnSpLocks/>
            <a:endCxn id="15" idx="2"/>
          </p:cNvCxnSpPr>
          <p:nvPr/>
        </p:nvCxnSpPr>
        <p:spPr>
          <a:xfrm flipH="1" flipV="1">
            <a:off x="1717144" y="3965582"/>
            <a:ext cx="2270225" cy="1331982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854A8AB-54C4-4917-8241-77FAD7AB51BD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4471893" y="2803469"/>
            <a:ext cx="369725" cy="253576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D500EE7-DB5C-4D49-B0A2-39CD69672224}"/>
              </a:ext>
            </a:extLst>
          </p:cNvPr>
          <p:cNvSpPr/>
          <p:nvPr/>
        </p:nvSpPr>
        <p:spPr>
          <a:xfrm>
            <a:off x="2317566" y="6528718"/>
            <a:ext cx="3757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/>
              <a:t>Gran Sasso underground laboratory</a:t>
            </a:r>
          </a:p>
        </p:txBody>
      </p:sp>
    </p:spTree>
    <p:extLst>
      <p:ext uri="{BB962C8B-B14F-4D97-AF65-F5344CB8AC3E}">
        <p14:creationId xmlns:p14="http://schemas.microsoft.com/office/powerpoint/2010/main" val="2237953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vivi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FF"/>
      </a:accent1>
      <a:accent2>
        <a:srgbClr val="FF0000"/>
      </a:accent2>
      <a:accent3>
        <a:srgbClr val="008000"/>
      </a:accent3>
      <a:accent4>
        <a:srgbClr val="00FFFF"/>
      </a:accent4>
      <a:accent5>
        <a:srgbClr val="FF841F"/>
      </a:accent5>
      <a:accent6>
        <a:srgbClr val="66FF66"/>
      </a:accent6>
      <a:hlink>
        <a:srgbClr val="0066FF"/>
      </a:hlink>
      <a:folHlink>
        <a:srgbClr val="954F72"/>
      </a:folHlink>
    </a:clrScheme>
    <a:fontScheme name="times new roman/游ゴシック">
      <a:majorFont>
        <a:latin typeface="Times New Roman"/>
        <a:ea typeface="游ゴシック"/>
        <a:cs typeface=""/>
      </a:majorFont>
      <a:minorFont>
        <a:latin typeface="Times New Roman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15194</TotalTime>
  <Words>1766</Words>
  <Application>Microsoft Office PowerPoint</Application>
  <PresentationFormat>画面に合わせる (4:3)</PresentationFormat>
  <Paragraphs>438</Paragraphs>
  <Slides>32</Slides>
  <Notes>22</Notes>
  <HiddenSlides>0</HiddenSlides>
  <MMClips>2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43" baseType="lpstr">
      <vt:lpstr>ＭＳ 明朝</vt:lpstr>
      <vt:lpstr>StarSymbol</vt:lpstr>
      <vt:lpstr>メイリオ</vt:lpstr>
      <vt:lpstr>游ゴシック</vt:lpstr>
      <vt:lpstr>Arial</vt:lpstr>
      <vt:lpstr>Century</vt:lpstr>
      <vt:lpstr>Georgia</vt:lpstr>
      <vt:lpstr>Times New Roman</vt:lpstr>
      <vt:lpstr>Verdana</vt:lpstr>
      <vt:lpstr>Office テーマ</vt:lpstr>
      <vt:lpstr>数式</vt:lpstr>
      <vt:lpstr>NEWSdm Directional Dark Matter Search</vt:lpstr>
      <vt:lpstr>NEWSdm COLLABORATION</vt:lpstr>
      <vt:lpstr>What is the purpose of NEWSdm experiment?</vt:lpstr>
      <vt:lpstr>What is the purpose of NEWSdm experiment?</vt:lpstr>
      <vt:lpstr>What is the concept of NEWSdm experiment?</vt:lpstr>
      <vt:lpstr>NEWSdm techniques /  super fine-grained nuclear emulsion</vt:lpstr>
      <vt:lpstr>To overcome the optical resolution LSPR (Localized Surface Plasmon resonance) effect</vt:lpstr>
      <vt:lpstr>NEWSdm techniques /  multi-method analysis</vt:lpstr>
      <vt:lpstr>NEWSdm facility /  direct emulsion production</vt:lpstr>
      <vt:lpstr>Summary</vt:lpstr>
      <vt:lpstr>PowerPoint プレゼンテーション</vt:lpstr>
      <vt:lpstr>Back up</vt:lpstr>
      <vt:lpstr>Potential of Directional Sensitive Search </vt:lpstr>
      <vt:lpstr>Dark matter sensitivity </vt:lpstr>
      <vt:lpstr>Directional search with nuclear emulsion</vt:lpstr>
      <vt:lpstr>Nuclear emulsion</vt:lpstr>
      <vt:lpstr>Characteristics of Nuclear Emulsion</vt:lpstr>
      <vt:lpstr>Production and study of nuclear emulsion for dark matter search</vt:lpstr>
      <vt:lpstr>PowerPoint プレゼンテーション</vt:lpstr>
      <vt:lpstr>How to produce nuclear emulsion film</vt:lpstr>
      <vt:lpstr>How to produce nuclear emulsion</vt:lpstr>
      <vt:lpstr>TEM images</vt:lpstr>
      <vt:lpstr>First observation of tracks with new nuclear emulsion films produced at LNGS </vt:lpstr>
      <vt:lpstr>SEM / Optical Images with Position Matching</vt:lpstr>
      <vt:lpstr>SEM / Optical Images with Position Matching</vt:lpstr>
      <vt:lpstr>Readout technologies </vt:lpstr>
      <vt:lpstr>PowerPoint プレゼンテーション</vt:lpstr>
      <vt:lpstr>Demonstration of direction sensitive nuclear recoil detection due to 14.8 MeV neutrons  </vt:lpstr>
      <vt:lpstr>Pilot-run (BG run) system </vt:lpstr>
      <vt:lpstr>Toward physics run with equatorial telescope</vt:lpstr>
      <vt:lpstr>Toward physics run with equatorial telescope</vt:lpstr>
      <vt:lpstr>installation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LNGS  status of  emulsion production</dc:title>
  <dc:creator>浅田 貴志</dc:creator>
  <cp:lastModifiedBy>浅田 貴志</cp:lastModifiedBy>
  <cp:revision>509</cp:revision>
  <dcterms:created xsi:type="dcterms:W3CDTF">2019-02-28T07:27:00Z</dcterms:created>
  <dcterms:modified xsi:type="dcterms:W3CDTF">2020-02-20T15:20:59Z</dcterms:modified>
</cp:coreProperties>
</file>