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8" r:id="rId4"/>
    <p:sldId id="262" r:id="rId5"/>
    <p:sldId id="260" r:id="rId6"/>
    <p:sldId id="265" r:id="rId7"/>
    <p:sldId id="263" r:id="rId8"/>
    <p:sldId id="259" r:id="rId9"/>
    <p:sldId id="267" r:id="rId10"/>
    <p:sldId id="271" r:id="rId11"/>
    <p:sldId id="264" r:id="rId12"/>
    <p:sldId id="268" r:id="rId13"/>
    <p:sldId id="261" r:id="rId14"/>
    <p:sldId id="257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2" d="100"/>
          <a:sy n="32" d="100"/>
        </p:scale>
        <p:origin x="-1392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FBADF-C2C9-FF45-91F1-8FC7921B6467}" type="datetimeFigureOut">
              <a:rPr lang="en-US" smtClean="0"/>
              <a:t>20/02/20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7122-2811-E145-BFB1-AEBC78108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9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F06A-A429-934D-AD8D-FFFB168F2932}" type="datetimeFigureOut">
              <a:rPr lang="en-US" smtClean="0"/>
              <a:t>20/02/20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96065-FE53-9147-9221-848F89CDB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3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5E6C-BF46-6D46-A5DD-6F525220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 research topics of neutrino 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940" y="3886200"/>
            <a:ext cx="7186707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 present a few recent results from two major fields of research: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(1) neutrinos in astrophysics; (2) neutrinos in particle physics</a:t>
            </a:r>
          </a:p>
          <a:p>
            <a:endParaRPr lang="en-US" sz="1800" dirty="0" smtClean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thanking </a:t>
            </a:r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all collaborators and friends, in particular to the PhD students at GSSI, </a:t>
            </a:r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Gill Sans Light"/>
                <a:cs typeface="Gill Sans Light"/>
              </a:rPr>
              <a:t>Matthias Junker who invented the “Science Fair” concept 5yr ago</a:t>
            </a:r>
            <a:endParaRPr lang="en-US" sz="18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neutrinos in particle  physics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neutrino oscillations, neutrinos from big-bang, </a:t>
            </a:r>
            <a:r>
              <a:rPr lang="en-US" dirty="0" err="1" smtClean="0">
                <a:latin typeface="Gill Sans Light"/>
                <a:cs typeface="Gill Sans Light"/>
              </a:rPr>
              <a:t>Majorana</a:t>
            </a:r>
            <a:r>
              <a:rPr lang="en-US" dirty="0" smtClean="0">
                <a:latin typeface="Gill Sans Light"/>
                <a:cs typeface="Gill Sans Light"/>
              </a:rPr>
              <a:t> neutrinos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neutrino oscillations</a:t>
            </a:r>
            <a:endParaRPr lang="en-US" sz="3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4" name="Content Placeholder 3" descr="Screenshot 2020-02-19 at 17.50.3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1" r="-9711"/>
          <a:stretch>
            <a:fillRect/>
          </a:stretch>
        </p:blipFill>
        <p:spPr/>
      </p:pic>
      <p:pic>
        <p:nvPicPr>
          <p:cNvPr id="8" name="Content Placeholder 7" descr="g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457200" y="1600200"/>
            <a:ext cx="2045958" cy="2292856"/>
          </a:xfrm>
        </p:spPr>
      </p:pic>
      <p:pic>
        <p:nvPicPr>
          <p:cNvPr id="9" name="Picture 8" descr="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76" y="3893056"/>
            <a:ext cx="2233107" cy="22331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1706" y="5787609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 Black"/>
                <a:cs typeface="Arial Black"/>
              </a:rPr>
              <a:t>Vanessa </a:t>
            </a:r>
            <a:r>
              <a:rPr lang="en-US" sz="16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Zema</a:t>
            </a:r>
            <a:endParaRPr lang="en-US"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369" y="3549420"/>
            <a:ext cx="1672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 Black"/>
                <a:cs typeface="Arial Black"/>
              </a:rPr>
              <a:t>Guido </a:t>
            </a:r>
            <a:r>
              <a:rPr lang="en-US" sz="16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Fantini</a:t>
            </a:r>
            <a:endParaRPr lang="en-US"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862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on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majorana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 neutrino mass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6" name="Content Placeholder 5" descr="simone-marcocci-work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12" name="Content Placeholder 11" descr="Screenshot 2020-02-19 at 17.30.4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6" b="-624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6082" y="5618332"/>
            <a:ext cx="212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 Black"/>
                <a:cs typeface="Arial Black"/>
              </a:rPr>
              <a:t>Simone </a:t>
            </a:r>
            <a:r>
              <a:rPr lang="en-US" sz="16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Marcocci</a:t>
            </a:r>
            <a:endParaRPr lang="en-US"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380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impact of cosmological measurements</a:t>
            </a:r>
            <a:endParaRPr lang="en-US" sz="3200" dirty="0"/>
          </a:p>
        </p:txBody>
      </p:sp>
      <p:pic>
        <p:nvPicPr>
          <p:cNvPr id="5" name="Content Placeholder 4" descr="mbb_distribution_1D_0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0" r="-10890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elvetica"/>
                <a:cs typeface="Helvetica"/>
              </a:rPr>
              <a:t>on big-bang (</a:t>
            </a:r>
            <a:r>
              <a:rPr lang="en-US" sz="4000" b="1" smtClean="0">
                <a:solidFill>
                  <a:srgbClr val="FF0000"/>
                </a:solidFill>
                <a:latin typeface="Helvetica"/>
                <a:cs typeface="Helvetica"/>
              </a:rPr>
              <a:t>“relic”) </a:t>
            </a:r>
            <a:r>
              <a:rPr lang="en-US" sz="4000" b="1" dirty="0" smtClean="0">
                <a:solidFill>
                  <a:srgbClr val="FF0000"/>
                </a:solidFill>
                <a:latin typeface="Helvetica"/>
                <a:cs typeface="Helvetica"/>
              </a:rPr>
              <a:t>neutrinos</a:t>
            </a:r>
            <a:endParaRPr lang="en-US" sz="4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6" name="Content Placeholder 15" descr="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3" r="-8513"/>
          <a:stretch>
            <a:fillRect/>
          </a:stretch>
        </p:blipFill>
        <p:spPr/>
      </p:pic>
      <p:pic>
        <p:nvPicPr>
          <p:cNvPr id="15" name="Content Placeholder 14" descr="Screenshot 2020-02-19 at 18.18.0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36" b="-19436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5786" y="5787609"/>
            <a:ext cx="1887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 Black"/>
                <a:cs typeface="Arial Black"/>
              </a:rPr>
              <a:t>Esteban </a:t>
            </a:r>
            <a:r>
              <a:rPr lang="en-US" sz="16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Roulet</a:t>
            </a:r>
            <a:endParaRPr lang="en-US" sz="16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6695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Helvetica"/>
                <a:cs typeface="Helvetica"/>
              </a:rPr>
              <a:t>counting rates in lab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rateresol_1e-3_2e-2-eps-converted-to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54" b="-30154"/>
          <a:stretch>
            <a:fillRect/>
          </a:stretch>
        </p:blipFill>
        <p:spPr/>
      </p:pic>
      <p:pic>
        <p:nvPicPr>
          <p:cNvPr id="6" name="Content Placeholder 5" descr="suppression-eps-converted-to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54" b="-3015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7572883" y="3213031"/>
            <a:ext cx="113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Δ</a:t>
            </a:r>
            <a:r>
              <a:rPr lang="en-US" sz="1400" dirty="0" smtClean="0"/>
              <a:t>=20 </a:t>
            </a:r>
            <a:r>
              <a:rPr lang="en-US" sz="1400" dirty="0" err="1" smtClean="0"/>
              <a:t>meV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05" y="1433919"/>
            <a:ext cx="84277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thanks for the </a:t>
            </a:r>
            <a:r>
              <a:rPr lang="en-US" sz="4400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attention</a:t>
            </a:r>
            <a:r>
              <a:rPr lang="en-US" sz="4400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 ,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and</a:t>
            </a:r>
            <a:r>
              <a:rPr lang="en-US" sz="4400" b="1" dirty="0" smtClean="0">
                <a:solidFill>
                  <a:srgbClr val="FFFF00"/>
                </a:solidFill>
                <a:latin typeface="Lucida Handwriting"/>
                <a:cs typeface="Lucida Handwriting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6600"/>
                </a:solidFill>
                <a:latin typeface="Lucida Handwriting"/>
                <a:cs typeface="Lucida Handwriting"/>
              </a:rPr>
              <a:t>go </a:t>
            </a:r>
            <a:r>
              <a:rPr lang="en-US" sz="4400" b="1" dirty="0" smtClean="0">
                <a:solidFill>
                  <a:srgbClr val="FF6600"/>
                </a:solidFill>
                <a:latin typeface="Lucida Handwriting"/>
                <a:cs typeface="Lucida Handwriting"/>
              </a:rPr>
              <a:t>full </a:t>
            </a:r>
            <a:r>
              <a:rPr lang="en-US" sz="4400" b="1" dirty="0" smtClean="0">
                <a:solidFill>
                  <a:srgbClr val="FF6600"/>
                </a:solidFill>
                <a:latin typeface="Lucida Handwriting"/>
                <a:cs typeface="Lucida Handwriting"/>
              </a:rPr>
              <a:t>speed </a:t>
            </a:r>
            <a:r>
              <a:rPr lang="en-US" sz="4400" b="1" dirty="0" smtClean="0">
                <a:solidFill>
                  <a:srgbClr val="FF6600"/>
                </a:solidFill>
                <a:latin typeface="Lucida Handwriting"/>
                <a:cs typeface="Lucida Handwriting"/>
              </a:rPr>
              <a:t>ahead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with your studies &amp;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your PhD</a:t>
            </a:r>
            <a:r>
              <a:rPr lang="en-US" sz="4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!</a:t>
            </a:r>
            <a:r>
              <a:rPr lang="en-US" sz="4400" b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!!</a:t>
            </a:r>
            <a:endParaRPr lang="en-US" sz="4400" b="1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neutrinos in astrophysics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solar neutrino,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Gill Sans Light"/>
                <a:cs typeface="Gill Sans Light"/>
              </a:rPr>
              <a:t>supernova neutrinos, high energy neutrinos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 review on cosmic neutrinos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5" name="Content Placeholder 4" descr="Screenshot 2020-02-19 at 17.34.0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3" b="-4763"/>
          <a:stretch>
            <a:fillRect/>
          </a:stretch>
        </p:blipFill>
        <p:spPr/>
      </p:pic>
      <p:pic>
        <p:nvPicPr>
          <p:cNvPr id="7" name="Content Placeholder 6" descr="Andrea_Palladino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6832" y="5229412"/>
            <a:ext cx="233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Andrea </a:t>
            </a:r>
            <a:r>
              <a:rPr lang="en-US" dirty="0" err="1" smtClean="0">
                <a:solidFill>
                  <a:srgbClr val="FFFF00"/>
                </a:solidFill>
                <a:latin typeface="Arial Black"/>
                <a:cs typeface="Arial Black"/>
              </a:rPr>
              <a:t>Palladino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2571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on “prompt” neutrinos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4" name="Content Placeholder 3" descr="carl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10" name="Content Placeholder 9" descr="Screenshot 2020-02-19 at 17.38.54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11" b="-1321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1655" y="5229412"/>
            <a:ext cx="22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Carlo </a:t>
            </a:r>
            <a:r>
              <a:rPr lang="en-US" dirty="0" err="1" smtClean="0">
                <a:solidFill>
                  <a:srgbClr val="FFFF00"/>
                </a:solidFill>
                <a:latin typeface="Arial Black"/>
                <a:cs typeface="Arial Black"/>
              </a:rPr>
              <a:t>Mascaretti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1480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window of opportunity with </a:t>
            </a:r>
            <a:r>
              <a:rPr lang="en-US" sz="3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ν</a:t>
            </a:r>
            <a:r>
              <a:rPr lang="en-US" sz="3600" b="1" baseline="-25000" dirty="0" err="1" smtClean="0">
                <a:solidFill>
                  <a:srgbClr val="000000"/>
                </a:solidFill>
                <a:latin typeface="Helvetica"/>
                <a:cs typeface="Helvetica"/>
              </a:rPr>
              <a:t>e</a:t>
            </a:r>
            <a:r>
              <a:rPr lang="en-US" sz="3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nue_prompt_convastro cop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6" r="-18306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physics reach of supernova neutrinos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2" name="Content Placeholder 11" descr="Screenshot 2020-02-19 at 17.44.0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66" b="-22566"/>
          <a:stretch>
            <a:fillRect/>
          </a:stretch>
        </p:blipFill>
        <p:spPr/>
      </p:pic>
      <p:pic>
        <p:nvPicPr>
          <p:cNvPr id="14" name="Content Placeholder 13" descr="g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2127" y="5229412"/>
            <a:ext cx="26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Andrea Gallo </a:t>
            </a:r>
            <a:r>
              <a:rPr lang="en-US" dirty="0" err="1" smtClean="0">
                <a:solidFill>
                  <a:srgbClr val="FFFF00"/>
                </a:solidFill>
                <a:latin typeface="Arial Black"/>
                <a:cs typeface="Arial Black"/>
              </a:rPr>
              <a:t>Rosso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2472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Helvetica"/>
                <a:cs typeface="Helvetica"/>
              </a:rPr>
              <a:t>measuring total energy</a:t>
            </a:r>
            <a:endParaRPr lang="en-US" sz="4000" dirty="0"/>
          </a:p>
        </p:txBody>
      </p:sp>
      <p:pic>
        <p:nvPicPr>
          <p:cNvPr id="4" name="Content Placeholder 3" descr="Hist_hk_st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4" r="-1000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elvetica"/>
                <a:cs typeface="Helvetica"/>
              </a:rPr>
              <a:t>improved expectations for solar (boron) neutrinos</a:t>
            </a:r>
            <a:endParaRPr lang="en-US" sz="36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6" name="Content Placeholder 15" descr="Screenshot 2020-02-19 at 18.02.4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7" b="-1707"/>
          <a:stretch>
            <a:fillRect/>
          </a:stretch>
        </p:blipFill>
        <p:spPr/>
      </p:pic>
      <p:pic>
        <p:nvPicPr>
          <p:cNvPr id="18" name="Content Placeholder 17" descr="d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1185" y="5598744"/>
            <a:ext cx="196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Diego </a:t>
            </a:r>
            <a:r>
              <a:rPr lang="en-US" dirty="0" err="1" smtClean="0">
                <a:solidFill>
                  <a:srgbClr val="FFFF00"/>
                </a:solidFill>
                <a:latin typeface="Arial Black"/>
                <a:cs typeface="Arial Black"/>
              </a:rPr>
              <a:t>Vescovi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944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Helvetica"/>
                <a:cs typeface="Helvetica"/>
              </a:rPr>
              <a:t>Borexino</a:t>
            </a:r>
            <a:r>
              <a:rPr lang="en-US" sz="4000" b="1" dirty="0" smtClean="0">
                <a:latin typeface="Helvetica"/>
                <a:cs typeface="Helvetica"/>
              </a:rPr>
              <a:t> is unique</a:t>
            </a:r>
            <a:endParaRPr lang="en-US" sz="4000" dirty="0"/>
          </a:p>
        </p:txBody>
      </p:sp>
      <p:pic>
        <p:nvPicPr>
          <p:cNvPr id="12" name="Content Placeholder 11" descr="my_flux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3" r="-11893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 rot="16200000">
            <a:off x="6333736" y="3642617"/>
            <a:ext cx="348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Gallo </a:t>
            </a:r>
            <a:r>
              <a:rPr lang="en-US" dirty="0" err="1" smtClean="0">
                <a:latin typeface="Gill Sans Light"/>
                <a:cs typeface="Gill Sans Light"/>
              </a:rPr>
              <a:t>Rosso</a:t>
            </a:r>
            <a:r>
              <a:rPr lang="en-US" dirty="0" smtClean="0"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latin typeface="Gill Sans Light"/>
                <a:cs typeface="Gill Sans Light"/>
              </a:rPr>
              <a:t>Mascaretti</a:t>
            </a:r>
            <a:r>
              <a:rPr lang="en-US" dirty="0" smtClean="0">
                <a:latin typeface="Gill Sans Light"/>
                <a:cs typeface="Gill Sans Light"/>
              </a:rPr>
              <a:t>, </a:t>
            </a:r>
            <a:r>
              <a:rPr lang="en-US" dirty="0" err="1" smtClean="0">
                <a:latin typeface="Gill Sans Light"/>
                <a:cs typeface="Gill Sans Light"/>
              </a:rPr>
              <a:t>Palladino</a:t>
            </a:r>
            <a:r>
              <a:rPr lang="en-US" dirty="0" smtClean="0">
                <a:latin typeface="Gill Sans Light"/>
                <a:cs typeface="Gill Sans Light"/>
              </a:rPr>
              <a:t>, FV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VISSANI, GSSI &amp; LNGS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5E6C-BF46-6D46-A5DD-6F525220D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370</Words>
  <Application>Microsoft Macintosh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Current research topics of neutrino physics</vt:lpstr>
      <vt:lpstr>neutrinos in astrophysics</vt:lpstr>
      <vt:lpstr>a review on cosmic neutrinos</vt:lpstr>
      <vt:lpstr>on “prompt” neutrinos</vt:lpstr>
      <vt:lpstr>window of opportunity with νe </vt:lpstr>
      <vt:lpstr>physics reach of supernova neutrinos</vt:lpstr>
      <vt:lpstr>measuring total energy</vt:lpstr>
      <vt:lpstr>improved expectations for solar (boron) neutrinos</vt:lpstr>
      <vt:lpstr>Borexino is unique</vt:lpstr>
      <vt:lpstr>neutrinos in particle  physics</vt:lpstr>
      <vt:lpstr>neutrino oscillations</vt:lpstr>
      <vt:lpstr>on majorana neutrino mass</vt:lpstr>
      <vt:lpstr>impact of cosmological measurements</vt:lpstr>
      <vt:lpstr>on big-bang (“relic”) neutrinos</vt:lpstr>
      <vt:lpstr>counting rates in lab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Vissani</dc:creator>
  <cp:lastModifiedBy>Francesco Vissani</cp:lastModifiedBy>
  <cp:revision>15</cp:revision>
  <dcterms:created xsi:type="dcterms:W3CDTF">2020-02-19T16:27:21Z</dcterms:created>
  <dcterms:modified xsi:type="dcterms:W3CDTF">2020-02-20T15:52:42Z</dcterms:modified>
</cp:coreProperties>
</file>