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2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2F2F2"/>
    <a:srgbClr val="000000"/>
    <a:srgbClr val="8EAADB"/>
    <a:srgbClr val="DCF3FE"/>
    <a:srgbClr val="D5DFF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60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304451065389218E-2"/>
          <c:y val="5.2722149108132034E-2"/>
          <c:w val="0.8015399971720143"/>
          <c:h val="0.87098599927133769"/>
        </c:manualLayout>
      </c:layout>
      <c:scatterChart>
        <c:scatterStyle val="lineMarker"/>
        <c:varyColors val="0"/>
        <c:ser>
          <c:idx val="1"/>
          <c:order val="1"/>
          <c:tx>
            <c:v>Inclination towards East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>
                    <a:alpha val="98000"/>
                  </a:schemeClr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0.13517781132280737"/>
                  <c:y val="-1.0698004854656326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it-IT"/>
                </a:p>
              </c:txPr>
            </c:trendlineLbl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1"/>
            <c:trendlineLbl>
              <c:layout>
                <c:manualLayout>
                  <c:x val="-0.39211678668371641"/>
                  <c:y val="-2.6331690553069442E-3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errBars>
            <c:errDir val="x"/>
            <c:errBarType val="both"/>
            <c:errValType val="fixedVal"/>
            <c:noEndCap val="0"/>
            <c:val val="3"/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0"/>
            <c:val val="12"/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Foglio1!$A$2:$A$8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Foglio1!$G$2:$G$8</c:f>
              <c:numCache>
                <c:formatCode>0.00</c:formatCode>
                <c:ptCount val="7"/>
                <c:pt idx="0">
                  <c:v>0.67000000000000026</c:v>
                </c:pt>
                <c:pt idx="1">
                  <c:v>0.62333333333333363</c:v>
                </c:pt>
                <c:pt idx="2">
                  <c:v>0.56000000000000005</c:v>
                </c:pt>
                <c:pt idx="3">
                  <c:v>0.38000000000000012</c:v>
                </c:pt>
                <c:pt idx="4">
                  <c:v>0.27333333333333326</c:v>
                </c:pt>
                <c:pt idx="5">
                  <c:v>0.19666666666666668</c:v>
                </c:pt>
                <c:pt idx="6">
                  <c:v>7.3333333333333375E-2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DA6-406A-83A3-F21A0EF60D41}"/>
            </c:ext>
          </c:extLst>
        </c:ser>
        <c:ser>
          <c:idx val="2"/>
          <c:order val="2"/>
          <c:tx>
            <c:v>inclination towards West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A6-406A-83A3-F21A0EF6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3"/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0"/>
            <c:val val="12"/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Foglio1!$A$12:$A$18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Foglio1!$G$12:$G$18</c:f>
              <c:numCache>
                <c:formatCode>0.00</c:formatCode>
                <c:ptCount val="7"/>
                <c:pt idx="0">
                  <c:v>0.70666666666666667</c:v>
                </c:pt>
                <c:pt idx="1">
                  <c:v>0.74333333333333351</c:v>
                </c:pt>
                <c:pt idx="2">
                  <c:v>0.54333333333333333</c:v>
                </c:pt>
                <c:pt idx="3">
                  <c:v>0.39333333333333337</c:v>
                </c:pt>
                <c:pt idx="4">
                  <c:v>0.3000000000000001</c:v>
                </c:pt>
                <c:pt idx="5">
                  <c:v>0.1466666666666667</c:v>
                </c:pt>
                <c:pt idx="6">
                  <c:v>0.12666666666666665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DA6-406A-83A3-F21A0EF60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26752"/>
        <c:axId val="5522867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Foglio1!$G$1</c15:sqref>
                        </c15:formulaRef>
                      </c:ext>
                    </c:extLst>
                    <c:strCache>
                      <c:ptCount val="1"/>
                      <c:pt idx="0">
                        <c:v>Frequency(Hz)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errBars>
                  <c:errDir val="x"/>
                  <c:errBarType val="both"/>
                  <c:errValType val="cust"/>
                  <c:noEndCap val="0"/>
                  <c:plus>
                    <c:numLit>
                      <c:formatCode>General</c:formatCode>
                      <c:ptCount val="1"/>
                      <c:pt idx="0">
                        <c:v>3</c:v>
                      </c:pt>
                    </c:numLit>
                  </c:plus>
                  <c:minus>
                    <c:numLit>
                      <c:formatCode>General</c:formatCode>
                      <c:ptCount val="1"/>
                      <c:pt idx="0">
                        <c:v>3</c:v>
                      </c:pt>
                    </c:numLit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Foglio1!$H$2:$H$5</c15:sqref>
                          </c15:formulaRef>
                        </c:ext>
                      </c:extLst>
                      <c:numCache>
                        <c:formatCode>General</c:formatCode>
                        <c:ptCount val="4"/>
                        <c:pt idx="0">
                          <c:v>8.1853527718724506E-2</c:v>
                        </c:pt>
                        <c:pt idx="1">
                          <c:v>7.895146188218008E-2</c:v>
                        </c:pt>
                        <c:pt idx="2">
                          <c:v>7.4833147735478833E-2</c:v>
                        </c:pt>
                        <c:pt idx="3">
                          <c:v>6.1644140029689758E-2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Foglio1!$H$1</c15:sqref>
                          </c15:formulaRef>
                        </c:ext>
                      </c:extLst>
                      <c:numCache>
                        <c:formatCode>General</c:formatCode>
                        <c:ptCount val="1"/>
                        <c:pt idx="0">
                          <c:v>0</c:v>
                        </c:pt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15</c:v>
                      </c:pt>
                      <c:pt idx="2">
                        <c:v>30</c:v>
                      </c:pt>
                      <c:pt idx="3">
                        <c:v>45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Foglio1!$G$2:$G$5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0.67</c:v>
                      </c:pt>
                      <c:pt idx="1">
                        <c:v>0.62333333333333341</c:v>
                      </c:pt>
                      <c:pt idx="2">
                        <c:v>0.56000000000000005</c:v>
                      </c:pt>
                      <c:pt idx="3">
                        <c:v>0.38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9DA6-406A-83A3-F21A0EF60D41}"/>
                  </c:ext>
                </c:extLst>
              </c15:ser>
            </c15:filteredScatterSeries>
          </c:ext>
        </c:extLst>
      </c:scatterChart>
      <c:valAx>
        <c:axId val="5522675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/>
                  <a:t>angolo(°)</a:t>
                </a:r>
              </a:p>
            </c:rich>
          </c:tx>
          <c:layout>
            <c:manualLayout>
              <c:xMode val="edge"/>
              <c:yMode val="edge"/>
              <c:x val="0.87249318057828695"/>
              <c:y val="0.937941454202078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55228672"/>
        <c:crosses val="autoZero"/>
        <c:crossBetween val="midCat"/>
        <c:majorUnit val="15"/>
      </c:valAx>
      <c:valAx>
        <c:axId val="55228672"/>
        <c:scaling>
          <c:orientation val="minMax"/>
          <c:max val="1"/>
          <c:min val="0"/>
        </c:scaling>
        <c:delete val="0"/>
        <c:axPos val="l"/>
        <c:minorGridlines>
          <c:spPr>
            <a:ln w="9525" cap="flat" cmpd="sng" algn="ctr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frequenza (Hz)</a:t>
                </a:r>
              </a:p>
            </c:rich>
          </c:tx>
          <c:layout>
            <c:manualLayout>
              <c:xMode val="edge"/>
              <c:yMode val="edge"/>
              <c:x val="1.7630566341782987E-3"/>
              <c:y val="4.748946041801432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55226752"/>
        <c:crosses val="autoZero"/>
        <c:crossBetween val="midCat"/>
        <c:majorUnit val="0.1"/>
        <c:minorUnit val="1.0000000000000007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5B9BD5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Foglio1!$D$29</c:f>
              <c:strCache>
                <c:ptCount val="1"/>
                <c:pt idx="0">
                  <c:v>f(Hz) α &gt; 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Foglio1!$C$30:$C$36</c:f>
              <c:numCache>
                <c:formatCode>0.00</c:formatCode>
                <c:ptCount val="7"/>
                <c:pt idx="0">
                  <c:v>0</c:v>
                </c:pt>
                <c:pt idx="1">
                  <c:v>7.0000000000000007E-2</c:v>
                </c:pt>
                <c:pt idx="2">
                  <c:v>0.25</c:v>
                </c:pt>
                <c:pt idx="3">
                  <c:v>0.5</c:v>
                </c:pt>
                <c:pt idx="4">
                  <c:v>0.75</c:v>
                </c:pt>
                <c:pt idx="5">
                  <c:v>0.93</c:v>
                </c:pt>
                <c:pt idx="6">
                  <c:v>1</c:v>
                </c:pt>
              </c:numCache>
            </c:numRef>
          </c:cat>
          <c:val>
            <c:numRef>
              <c:f>Foglio1!$D$30:$D$36</c:f>
              <c:numCache>
                <c:formatCode>0.00</c:formatCode>
                <c:ptCount val="7"/>
                <c:pt idx="0">
                  <c:v>7.0000000000000007E-2</c:v>
                </c:pt>
                <c:pt idx="1">
                  <c:v>0.2</c:v>
                </c:pt>
                <c:pt idx="2">
                  <c:v>0.27</c:v>
                </c:pt>
                <c:pt idx="3">
                  <c:v>0.38</c:v>
                </c:pt>
                <c:pt idx="4">
                  <c:v>0.56000000000000005</c:v>
                </c:pt>
                <c:pt idx="5">
                  <c:v>0.62</c:v>
                </c:pt>
                <c:pt idx="6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8-447B-A93A-19E2DC484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263376"/>
        <c:axId val="574261080"/>
      </c:lineChart>
      <c:lineChart>
        <c:grouping val="stacked"/>
        <c:varyColors val="0"/>
        <c:ser>
          <c:idx val="1"/>
          <c:order val="1"/>
          <c:tx>
            <c:strRef>
              <c:f>Foglio1!$E$29</c:f>
              <c:strCache>
                <c:ptCount val="1"/>
                <c:pt idx="0">
                  <c:v>f(Hz) α &lt; 0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val>
            <c:numRef>
              <c:f>Foglio1!$E$30:$E$36</c:f>
              <c:numCache>
                <c:formatCode>0.00</c:formatCode>
                <c:ptCount val="7"/>
                <c:pt idx="0">
                  <c:v>0.12666666666666665</c:v>
                </c:pt>
                <c:pt idx="1">
                  <c:v>0.14666666666666667</c:v>
                </c:pt>
                <c:pt idx="2">
                  <c:v>0.3</c:v>
                </c:pt>
                <c:pt idx="3">
                  <c:v>0.39333333333333337</c:v>
                </c:pt>
                <c:pt idx="4">
                  <c:v>0.54333333333333333</c:v>
                </c:pt>
                <c:pt idx="5">
                  <c:v>0.70333333333333325</c:v>
                </c:pt>
                <c:pt idx="6">
                  <c:v>0.70666666666666667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8-447B-A93A-19E2DC484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922448"/>
        <c:axId val="884923432"/>
      </c:lineChart>
      <c:catAx>
        <c:axId val="57426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cos2α</a:t>
                </a:r>
              </a:p>
            </c:rich>
          </c:tx>
          <c:layout>
            <c:manualLayout>
              <c:xMode val="edge"/>
              <c:yMode val="edge"/>
              <c:x val="0.47680500000000009"/>
              <c:y val="0.92699126211666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4261080"/>
        <c:crosses val="autoZero"/>
        <c:auto val="1"/>
        <c:lblAlgn val="ctr"/>
        <c:lblOffset val="100"/>
        <c:noMultiLvlLbl val="0"/>
      </c:catAx>
      <c:valAx>
        <c:axId val="5742610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Frequenza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4263376"/>
        <c:crosses val="autoZero"/>
        <c:crossBetween val="between"/>
      </c:valAx>
      <c:valAx>
        <c:axId val="884923432"/>
        <c:scaling>
          <c:orientation val="minMax"/>
          <c:max val="1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4922448"/>
        <c:crosses val="max"/>
        <c:crossBetween val="between"/>
      </c:valAx>
      <c:catAx>
        <c:axId val="884922448"/>
        <c:scaling>
          <c:orientation val="minMax"/>
        </c:scaling>
        <c:delete val="1"/>
        <c:axPos val="b"/>
        <c:majorTickMark val="out"/>
        <c:minorTickMark val="none"/>
        <c:tickLblPos val="nextTo"/>
        <c:crossAx val="884923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8EAADB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0.64129</cdr:x>
      <cdr:y>0.10952</cdr:y>
    </cdr:from>
    <cdr:to>
      <cdr:x>0.83922</cdr:x>
      <cdr:y>0.32208</cdr:y>
    </cdr:to>
    <cdr:sp macro="" textlink="">
      <cdr:nvSpPr>
        <cdr:cNvPr id="4" name="Casella di testo 3"/>
        <cdr:cNvSpPr txBox="1"/>
      </cdr:nvSpPr>
      <cdr:spPr>
        <a:xfrm xmlns:a="http://schemas.openxmlformats.org/drawingml/2006/main">
          <a:off x="3832366" y="368256"/>
          <a:ext cx="1182791" cy="714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0.63503</cdr:x>
      <cdr:y>0.14201</cdr:y>
    </cdr:from>
    <cdr:to>
      <cdr:x>0.83191</cdr:x>
      <cdr:y>0.34621</cdr:y>
    </cdr:to>
    <cdr:sp macro="" textlink="">
      <cdr:nvSpPr>
        <cdr:cNvPr id="5" name="Casella di testo 4"/>
        <cdr:cNvSpPr txBox="1"/>
      </cdr:nvSpPr>
      <cdr:spPr>
        <a:xfrm xmlns:a="http://schemas.openxmlformats.org/drawingml/2006/main">
          <a:off x="3794916" y="477485"/>
          <a:ext cx="1176549" cy="686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01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324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259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88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3784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2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4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989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94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81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897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69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39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699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11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815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>
                <a:lumMod val="95000"/>
              </a:schemeClr>
            </a:gs>
            <a:gs pos="100000">
              <a:schemeClr val="bg1">
                <a:shade val="94000"/>
                <a:lumMod val="9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403D85E-1635-47C1-A51B-82E41C831DBA}"/>
              </a:ext>
            </a:extLst>
          </p:cNvPr>
          <p:cNvSpPr>
            <a:spLocks noGrp="1" noChangeAspect="1"/>
          </p:cNvSpPr>
          <p:nvPr>
            <p:ph type="ctrTitle" idx="4294967295"/>
          </p:nvPr>
        </p:nvSpPr>
        <p:spPr>
          <a:xfrm>
            <a:off x="720000" y="1980000"/>
            <a:ext cx="10801350" cy="1331913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tx1"/>
                </a:solidFill>
                <a:latin typeface="+mn-lt"/>
                <a:cs typeface="Calibri" pitchFamily="34" charset="0"/>
              </a:rPr>
              <a:t>Studio della relazione fra l’angolo di zenit e il flusso di raggi cosmici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71D5B4-0702-430E-9748-1C22B2988862}"/>
              </a:ext>
            </a:extLst>
          </p:cNvPr>
          <p:cNvSpPr txBox="1">
            <a:spLocks noChangeAspect="1"/>
          </p:cNvSpPr>
          <p:nvPr/>
        </p:nvSpPr>
        <p:spPr>
          <a:xfrm>
            <a:off x="6227727" y="5191531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Filippo Camilli e Matteo Desiati</a:t>
            </a:r>
          </a:p>
          <a:p>
            <a:r>
              <a:rPr lang="it-IT" sz="2000" dirty="0"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Liceo scientifico statale “A. Bafile” – L’Aquila</a:t>
            </a:r>
          </a:p>
        </p:txBody>
      </p:sp>
    </p:spTree>
    <p:extLst>
      <p:ext uri="{BB962C8B-B14F-4D97-AF65-F5344CB8AC3E}">
        <p14:creationId xmlns:p14="http://schemas.microsoft.com/office/powerpoint/2010/main" val="7817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335A86-61CC-41F6-896D-5FE1A1A2515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19998" y="1260000"/>
            <a:ext cx="10800000" cy="445506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100" dirty="0">
                <a:cs typeface="Arial" panose="020B0604020202020204" pitchFamily="34" charset="0"/>
              </a:rPr>
              <a:t>Nel nostro caso quello utilizzato è uno </a:t>
            </a:r>
            <a:r>
              <a:rPr lang="it-IT" sz="2100" b="1" dirty="0">
                <a:cs typeface="Arial" panose="020B0604020202020204" pitchFamily="34" charset="0"/>
              </a:rPr>
              <a:t>scintillatore plastico </a:t>
            </a:r>
            <a:br>
              <a:rPr lang="it-IT" sz="2100" b="1" dirty="0">
                <a:cs typeface="Arial" panose="020B0604020202020204" pitchFamily="34" charset="0"/>
              </a:rPr>
            </a:br>
            <a:r>
              <a:rPr lang="it-IT" sz="2100" b="1" dirty="0">
                <a:cs typeface="Arial" panose="020B0604020202020204" pitchFamily="34" charset="0"/>
              </a:rPr>
              <a:t>estruso </a:t>
            </a:r>
            <a:r>
              <a:rPr lang="it-IT" sz="2100" dirty="0">
                <a:cs typeface="Arial" panose="020B0604020202020204" pitchFamily="34" charset="0"/>
              </a:rPr>
              <a:t>a basso costo, ottenuto dalla lavorazione del </a:t>
            </a:r>
            <a:r>
              <a:rPr lang="it-IT" sz="2100" b="1" dirty="0">
                <a:cs typeface="Arial" panose="020B0604020202020204" pitchFamily="34" charset="0"/>
              </a:rPr>
              <a:t>poliestere</a:t>
            </a:r>
            <a:br>
              <a:rPr lang="it-IT" sz="2100" b="1" dirty="0">
                <a:cs typeface="Arial" panose="020B0604020202020204" pitchFamily="34" charset="0"/>
              </a:rPr>
            </a:br>
            <a:r>
              <a:rPr lang="it-IT" sz="2100" b="1" dirty="0">
                <a:cs typeface="Arial" panose="020B0604020202020204" pitchFamily="34" charset="0"/>
              </a:rPr>
              <a:t> in granuli</a:t>
            </a:r>
            <a:r>
              <a:rPr lang="it-IT" sz="2100" dirty="0">
                <a:cs typeface="Arial" panose="020B0604020202020204" pitchFamily="34" charset="0"/>
              </a:rPr>
              <a:t>.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La principale </a:t>
            </a:r>
            <a:r>
              <a:rPr lang="it-IT" sz="2100" b="1" dirty="0">
                <a:cs typeface="Arial" panose="020B0604020202020204" pitchFamily="34" charset="0"/>
              </a:rPr>
              <a:t>problematica</a:t>
            </a:r>
            <a:r>
              <a:rPr lang="it-IT" sz="2100" dirty="0">
                <a:cs typeface="Arial" panose="020B0604020202020204" pitchFamily="34" charset="0"/>
              </a:rPr>
              <a:t> dell’utilizzo di questo materiale è la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 </a:t>
            </a:r>
            <a:r>
              <a:rPr lang="it-IT" sz="2100" b="1" dirty="0">
                <a:cs typeface="Arial" panose="020B0604020202020204" pitchFamily="34" charset="0"/>
              </a:rPr>
              <a:t>bassa lunghezza di attenuazione</a:t>
            </a:r>
            <a:r>
              <a:rPr lang="it-IT" sz="2100" dirty="0">
                <a:cs typeface="Arial" panose="020B0604020202020204" pitchFamily="34" charset="0"/>
              </a:rPr>
              <a:t>, che renderebbe impossibile per il fotone il raggiungere il sensore. Per risolvere questo problema, </a:t>
            </a:r>
            <a:r>
              <a:rPr lang="it-IT" sz="2100" b="1" dirty="0">
                <a:cs typeface="Arial" panose="020B0604020202020204" pitchFamily="34" charset="0"/>
              </a:rPr>
              <a:t>all’interno di ogni scintillatore </a:t>
            </a:r>
            <a:r>
              <a:rPr lang="it-IT" sz="2100" dirty="0">
                <a:cs typeface="Arial" panose="020B0604020202020204" pitchFamily="34" charset="0"/>
              </a:rPr>
              <a:t>è inserita una </a:t>
            </a:r>
            <a:r>
              <a:rPr lang="it-IT" sz="2100" b="1" dirty="0">
                <a:cs typeface="Arial" panose="020B0604020202020204" pitchFamily="34" charset="0"/>
              </a:rPr>
              <a:t>fibra ottica</a:t>
            </a:r>
            <a:r>
              <a:rPr lang="it-IT" sz="2100" dirty="0">
                <a:cs typeface="Arial" panose="020B0604020202020204" pitchFamily="34" charset="0"/>
              </a:rPr>
              <a:t>, detta </a:t>
            </a:r>
            <a:r>
              <a:rPr lang="it-IT" sz="2100" b="1" dirty="0">
                <a:cs typeface="Arial" panose="020B0604020202020204" pitchFamily="34" charset="0"/>
              </a:rPr>
              <a:t>WLS</a:t>
            </a:r>
            <a:r>
              <a:rPr lang="it-IT" sz="2100" dirty="0">
                <a:cs typeface="Arial" panose="020B0604020202020204" pitchFamily="34" charset="0"/>
              </a:rPr>
              <a:t> (Wale Lenght Shifter), capace di </a:t>
            </a:r>
            <a:r>
              <a:rPr lang="it-IT" sz="2100" b="1" dirty="0">
                <a:cs typeface="Arial" panose="020B0604020202020204" pitchFamily="34" charset="0"/>
              </a:rPr>
              <a:t>raccogliere gli impulsi luminosi </a:t>
            </a:r>
            <a:r>
              <a:rPr lang="it-IT" sz="2100" dirty="0">
                <a:cs typeface="Arial" panose="020B0604020202020204" pitchFamily="34" charset="0"/>
              </a:rPr>
              <a:t>prodotti all’interno della componente plastica e convertirli in luce di diversa lunghezza d’onda, in modo tale da </a:t>
            </a:r>
            <a:r>
              <a:rPr lang="it-IT" sz="2100" b="1" dirty="0">
                <a:cs typeface="Arial" panose="020B0604020202020204" pitchFamily="34" charset="0"/>
              </a:rPr>
              <a:t>raggiungere</a:t>
            </a:r>
            <a:r>
              <a:rPr lang="it-IT" sz="2100" dirty="0">
                <a:cs typeface="Arial" panose="020B0604020202020204" pitchFamily="34" charset="0"/>
              </a:rPr>
              <a:t> dei </a:t>
            </a:r>
            <a:r>
              <a:rPr lang="it-IT" sz="2100" b="1" dirty="0">
                <a:cs typeface="Arial" panose="020B0604020202020204" pitchFamily="34" charset="0"/>
              </a:rPr>
              <a:t>sensori</a:t>
            </a:r>
            <a:r>
              <a:rPr lang="it-IT" sz="2100" dirty="0">
                <a:cs typeface="Arial" panose="020B0604020202020204" pitchFamily="34" charset="0"/>
              </a:rPr>
              <a:t> ad una distanza superiore ai </a:t>
            </a:r>
            <a:r>
              <a:rPr lang="it-IT" sz="2100" b="1" dirty="0">
                <a:cs typeface="Arial" panose="020B0604020202020204" pitchFamily="34" charset="0"/>
              </a:rPr>
              <a:t>3,5 metri</a:t>
            </a:r>
            <a:r>
              <a:rPr lang="it-IT" sz="21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9FEF12-0C57-402C-A9B6-FC832A1C36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838" y="1016855"/>
            <a:ext cx="3956647" cy="225571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9307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2D6C564-D87B-4D33-BE0B-50E063A5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60000"/>
            <a:ext cx="8100000" cy="5366469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Questi sensori, detti </a:t>
            </a:r>
            <a:r>
              <a:rPr lang="it-IT" sz="2100" b="1" dirty="0">
                <a:cs typeface="Arial" panose="020B0604020202020204" pitchFamily="34" charset="0"/>
              </a:rPr>
              <a:t>fotorivelatori</a:t>
            </a:r>
            <a:r>
              <a:rPr lang="it-IT" sz="2100" dirty="0">
                <a:cs typeface="Arial" panose="020B0604020202020204" pitchFamily="34" charset="0"/>
              </a:rPr>
              <a:t>,  hanno il compito di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b="1" dirty="0">
                <a:cs typeface="Arial" panose="020B0604020202020204" pitchFamily="34" charset="0"/>
              </a:rPr>
              <a:t>convertire la luce</a:t>
            </a:r>
            <a:r>
              <a:rPr lang="it-IT" sz="2100" dirty="0">
                <a:cs typeface="Arial" panose="020B0604020202020204" pitchFamily="34" charset="0"/>
              </a:rPr>
              <a:t> raccolta dalle fibre ottiche in un </a:t>
            </a:r>
            <a:r>
              <a:rPr lang="it-IT" sz="2100" b="1" dirty="0">
                <a:cs typeface="Arial" panose="020B0604020202020204" pitchFamily="34" charset="0"/>
              </a:rPr>
              <a:t>segnale</a:t>
            </a:r>
            <a:br>
              <a:rPr lang="it-IT" sz="2100" b="1" dirty="0">
                <a:cs typeface="Arial" panose="020B0604020202020204" pitchFamily="34" charset="0"/>
              </a:rPr>
            </a:br>
            <a:r>
              <a:rPr lang="it-IT" sz="2100" b="1" dirty="0">
                <a:cs typeface="Arial" panose="020B0604020202020204" pitchFamily="34" charset="0"/>
              </a:rPr>
              <a:t>elettrico</a:t>
            </a:r>
            <a:r>
              <a:rPr lang="it-IT" sz="2100" dirty="0">
                <a:cs typeface="Arial" panose="020B0604020202020204" pitchFamily="34" charset="0"/>
              </a:rPr>
              <a:t>, diretto alla scheda di controllo.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Quelli utilizzati nel nostro telescopio sono chiamati </a:t>
            </a:r>
            <a:r>
              <a:rPr lang="it-IT" sz="2100" b="1" dirty="0">
                <a:cs typeface="Arial" panose="020B0604020202020204" pitchFamily="34" charset="0"/>
              </a:rPr>
              <a:t>SiPM</a:t>
            </a:r>
            <a:r>
              <a:rPr lang="it-IT" sz="2100" dirty="0">
                <a:cs typeface="Arial" panose="020B0604020202020204" pitchFamily="34" charset="0"/>
              </a:rPr>
              <a:t> (Silicon PhotoMultiplier) e sono montati su un substrato di silicio che compone la </a:t>
            </a:r>
            <a:r>
              <a:rPr lang="it-IT" sz="2100" b="1" dirty="0">
                <a:cs typeface="Arial" panose="020B0604020202020204" pitchFamily="34" charset="0"/>
              </a:rPr>
              <a:t>scheda FRONT_END</a:t>
            </a:r>
            <a:r>
              <a:rPr lang="it-IT" sz="2100" dirty="0">
                <a:cs typeface="Arial" panose="020B0604020202020204" pitchFamily="34" charset="0"/>
              </a:rPr>
              <a:t>, dove il segnale elettrico viene convertito in uno luminoso da un </a:t>
            </a:r>
            <a:r>
              <a:rPr lang="it-IT" sz="2100" b="1" dirty="0">
                <a:cs typeface="Arial" panose="020B0604020202020204" pitchFamily="34" charset="0"/>
              </a:rPr>
              <a:t>led</a:t>
            </a:r>
            <a:r>
              <a:rPr lang="it-IT" sz="2100" dirty="0"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Ogni segnale viene registrato da una </a:t>
            </a:r>
            <a:r>
              <a:rPr lang="it-IT" sz="2100" b="1" dirty="0">
                <a:cs typeface="Arial" panose="020B0604020202020204" pitchFamily="34" charset="0"/>
              </a:rPr>
              <a:t>scheda di controllo</a:t>
            </a:r>
            <a:r>
              <a:rPr lang="it-IT" sz="2100" dirty="0">
                <a:cs typeface="Arial" panose="020B0604020202020204" pitchFamily="34" charset="0"/>
              </a:rPr>
              <a:t>, da cui è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possibile gestire il telescopio e le sue </a:t>
            </a:r>
            <a:r>
              <a:rPr lang="it-IT" sz="2100" b="1" dirty="0">
                <a:cs typeface="Arial" panose="020B0604020202020204" pitchFamily="34" charset="0"/>
              </a:rPr>
              <a:t>varie funzioni</a:t>
            </a:r>
            <a:r>
              <a:rPr lang="it-IT" sz="2100" dirty="0">
                <a:cs typeface="Arial" panose="020B0604020202020204" pitchFamily="34" charset="0"/>
              </a:rPr>
              <a:t>, come impostare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il trigger (</a:t>
            </a:r>
            <a:r>
              <a:rPr lang="it-IT" sz="2100" b="1" dirty="0">
                <a:cs typeface="Arial" panose="020B0604020202020204" pitchFamily="34" charset="0"/>
              </a:rPr>
              <a:t>Trigger Select</a:t>
            </a:r>
            <a:r>
              <a:rPr lang="it-IT" sz="2100" dirty="0">
                <a:cs typeface="Arial" panose="020B0604020202020204" pitchFamily="34" charset="0"/>
              </a:rPr>
              <a:t>), ossia il numero di piani in corrispondenza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che la particella deve attraversare per essere  considerata nella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misurazione, e l’arco di tempo durante il quale svolgere la misurazione stessa (</a:t>
            </a:r>
            <a:r>
              <a:rPr lang="it-IT" sz="2100" b="1" dirty="0">
                <a:cs typeface="Arial" panose="020B0604020202020204" pitchFamily="34" charset="0"/>
              </a:rPr>
              <a:t>Time Base Select</a:t>
            </a:r>
            <a:r>
              <a:rPr lang="it-IT" sz="2100" dirty="0"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9F625A-BAE7-4F2E-8CE2-216B28F08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3600000"/>
            <a:ext cx="2520000" cy="1890860"/>
          </a:xfrm>
          <a:prstGeom prst="rect">
            <a:avLst/>
          </a:prstGeom>
          <a:ln w="127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6413CF-9674-41EB-8E48-4BCF4789A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720000"/>
            <a:ext cx="2520000" cy="1890001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301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FFCC8F-ADE4-4E84-B30F-3D78C9822D4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20000" y="1080000"/>
            <a:ext cx="10800000" cy="707884"/>
          </a:xfrm>
        </p:spPr>
        <p:txBody>
          <a:bodyPr>
            <a:sp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MISURA ED ANALISI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BB5020-F63B-4FBC-8CC3-977B6C37428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800000"/>
            <a:ext cx="10800000" cy="3911905"/>
          </a:xfr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Per ogni angolazione a cui è stato inclinato il telescopio sono state svolte </a:t>
            </a:r>
            <a:r>
              <a:rPr lang="it-IT" sz="2100" b="1" dirty="0">
                <a:cs typeface="Arial" panose="020B0604020202020204" pitchFamily="34" charset="0"/>
              </a:rPr>
              <a:t>3 misurazioni </a:t>
            </a:r>
            <a:r>
              <a:rPr lang="it-IT" sz="2100" dirty="0">
                <a:cs typeface="Arial" panose="020B0604020202020204" pitchFamily="34" charset="0"/>
              </a:rPr>
              <a:t>(M) in </a:t>
            </a:r>
            <a:r>
              <a:rPr lang="it-IT" sz="2100" b="1" dirty="0">
                <a:cs typeface="Arial" panose="020B0604020202020204" pitchFamily="34" charset="0"/>
              </a:rPr>
              <a:t>intervalli di 100 secondi</a:t>
            </a:r>
            <a:r>
              <a:rPr lang="it-IT" sz="2100" dirty="0">
                <a:cs typeface="Arial" panose="020B0604020202020204" pitchFamily="34" charset="0"/>
              </a:rPr>
              <a:t>, impostando il </a:t>
            </a:r>
            <a:r>
              <a:rPr lang="it-IT" sz="2100" b="1" dirty="0">
                <a:cs typeface="Arial" panose="020B0604020202020204" pitchFamily="34" charset="0"/>
              </a:rPr>
              <a:t>trigger a 4</a:t>
            </a:r>
            <a:r>
              <a:rPr lang="it-IT" sz="2100" dirty="0">
                <a:cs typeface="Arial" panose="020B0604020202020204" pitchFamily="34" charset="0"/>
              </a:rPr>
              <a:t>, per considerare nel conteggio solo i muoni che hanno attraversato tutti e quattro i piani del Cosmic </a:t>
            </a:r>
            <a:r>
              <a:rPr lang="it-IT" sz="2100" dirty="0" err="1">
                <a:cs typeface="Arial" panose="020B0604020202020204" pitchFamily="34" charset="0"/>
              </a:rPr>
              <a:t>Rays</a:t>
            </a:r>
            <a:r>
              <a:rPr lang="it-IT" sz="2100" dirty="0">
                <a:cs typeface="Arial" panose="020B0604020202020204" pitchFamily="34" charset="0"/>
              </a:rPr>
              <a:t> </a:t>
            </a:r>
            <a:r>
              <a:rPr lang="it-IT" sz="2100" dirty="0" err="1">
                <a:cs typeface="Arial" panose="020B0604020202020204" pitchFamily="34" charset="0"/>
              </a:rPr>
              <a:t>Cube</a:t>
            </a:r>
            <a:r>
              <a:rPr lang="it-IT" sz="2100" dirty="0"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Per ognuna di queste tre coppie di valori abbiamo quindi calcolato la </a:t>
            </a:r>
            <a:r>
              <a:rPr lang="it-IT" sz="2100" b="1" dirty="0">
                <a:cs typeface="Arial" panose="020B0604020202020204" pitchFamily="34" charset="0"/>
              </a:rPr>
              <a:t>media matematica </a:t>
            </a:r>
            <a:r>
              <a:rPr lang="it-IT" sz="2100" dirty="0">
                <a:cs typeface="Arial" panose="020B0604020202020204" pitchFamily="34" charset="0"/>
              </a:rPr>
              <a:t>(Md=[M1+M2+M3] /3) con la </a:t>
            </a:r>
            <a:r>
              <a:rPr lang="it-IT" sz="2100" b="1" dirty="0">
                <a:cs typeface="Arial" panose="020B0604020202020204" pitchFamily="34" charset="0"/>
              </a:rPr>
              <a:t>relativa incertezza </a:t>
            </a:r>
            <a:r>
              <a:rPr lang="it-IT" sz="2100" dirty="0">
                <a:cs typeface="Arial" panose="020B0604020202020204" pitchFamily="34" charset="0"/>
              </a:rPr>
              <a:t>(</a:t>
            </a:r>
            <a:r>
              <a:rPr lang="it-IT" sz="2100" dirty="0" err="1">
                <a:cs typeface="Arial" panose="020B0604020202020204" pitchFamily="34" charset="0"/>
              </a:rPr>
              <a:t>I</a:t>
            </a:r>
            <a:r>
              <a:rPr lang="it-IT" sz="2100" baseline="-25000" dirty="0" err="1">
                <a:cs typeface="Arial" panose="020B0604020202020204" pitchFamily="34" charset="0"/>
              </a:rPr>
              <a:t>Md</a:t>
            </a:r>
            <a:r>
              <a:rPr lang="it-IT" sz="2100" dirty="0" err="1">
                <a:cs typeface="Arial" panose="020B0604020202020204" pitchFamily="34" charset="0"/>
              </a:rPr>
              <a:t>=</a:t>
            </a:r>
            <a:r>
              <a:rPr lang="it-IT" sz="2100" dirty="0">
                <a:cs typeface="Arial" panose="020B0604020202020204" pitchFamily="34" charset="0"/>
              </a:rPr>
              <a:t> √Md), per poi ricavare la </a:t>
            </a:r>
            <a:r>
              <a:rPr lang="it-IT" sz="2100" b="1" dirty="0">
                <a:cs typeface="Arial" panose="020B0604020202020204" pitchFamily="34" charset="0"/>
              </a:rPr>
              <a:t>frequenza</a:t>
            </a:r>
            <a:r>
              <a:rPr lang="it-IT" sz="2100" dirty="0">
                <a:cs typeface="Arial" panose="020B0604020202020204" pitchFamily="34" charset="0"/>
              </a:rPr>
              <a:t> (f=Md/Δt) con la </a:t>
            </a:r>
            <a:r>
              <a:rPr lang="it-IT" sz="2100" b="1" dirty="0">
                <a:cs typeface="Arial" panose="020B0604020202020204" pitchFamily="34" charset="0"/>
              </a:rPr>
              <a:t>relativa incertezza </a:t>
            </a:r>
            <a:r>
              <a:rPr lang="it-IT" sz="2100" dirty="0">
                <a:cs typeface="Arial" panose="020B0604020202020204" pitchFamily="34" charset="0"/>
              </a:rPr>
              <a:t>(</a:t>
            </a:r>
            <a:r>
              <a:rPr lang="it-IT" sz="2100" dirty="0" err="1">
                <a:cs typeface="Arial" panose="020B0604020202020204" pitchFamily="34" charset="0"/>
              </a:rPr>
              <a:t>I</a:t>
            </a:r>
            <a:r>
              <a:rPr lang="it-IT" sz="2100" baseline="-25000" dirty="0" err="1">
                <a:cs typeface="Arial" panose="020B0604020202020204" pitchFamily="34" charset="0"/>
              </a:rPr>
              <a:t>f</a:t>
            </a:r>
            <a:r>
              <a:rPr lang="it-IT" sz="2100" dirty="0" err="1">
                <a:cs typeface="Arial" panose="020B0604020202020204" pitchFamily="34" charset="0"/>
              </a:rPr>
              <a:t>=√f</a:t>
            </a:r>
            <a:r>
              <a:rPr lang="it-IT" sz="2100" dirty="0"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In particolare le misurazioni sono state ripetute 13 volte, inclinando il telescopio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b="1" dirty="0">
                <a:cs typeface="Arial" panose="020B0604020202020204" pitchFamily="34" charset="0"/>
              </a:rPr>
              <a:t>da un’angolazione di 0°prima verso Est e poi verso Ovest di 15°,30°,45°,60°,75° e 90°</a:t>
            </a:r>
          </a:p>
        </p:txBody>
      </p:sp>
    </p:spTree>
    <p:extLst>
      <p:ext uri="{BB962C8B-B14F-4D97-AF65-F5344CB8AC3E}">
        <p14:creationId xmlns:p14="http://schemas.microsoft.com/office/powerpoint/2010/main" val="6942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EAB13-01E3-445B-AD3D-A716945B5685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208015" y="877462"/>
            <a:ext cx="5781088" cy="100373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100" dirty="0">
                <a:cs typeface="Arial" panose="020B0604020202020204" pitchFamily="34" charset="0"/>
              </a:rPr>
              <a:t>Dati riferiti alle misurazioni con lo strumento inclinato verso Est</a:t>
            </a: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5A14A124-DE70-4A84-A545-D3D4DAB35A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7564727"/>
              </p:ext>
            </p:extLst>
          </p:nvPr>
        </p:nvGraphicFramePr>
        <p:xfrm>
          <a:off x="208015" y="2340000"/>
          <a:ext cx="5781088" cy="32025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6394">
                  <a:extLst>
                    <a:ext uri="{9D8B030D-6E8A-4147-A177-3AD203B41FA5}">
                      <a16:colId xmlns:a16="http://schemas.microsoft.com/office/drawing/2014/main" val="3334405560"/>
                    </a:ext>
                  </a:extLst>
                </a:gridCol>
                <a:gridCol w="663049">
                  <a:extLst>
                    <a:ext uri="{9D8B030D-6E8A-4147-A177-3AD203B41FA5}">
                      <a16:colId xmlns:a16="http://schemas.microsoft.com/office/drawing/2014/main" val="1930508876"/>
                    </a:ext>
                  </a:extLst>
                </a:gridCol>
                <a:gridCol w="719386">
                  <a:extLst>
                    <a:ext uri="{9D8B030D-6E8A-4147-A177-3AD203B41FA5}">
                      <a16:colId xmlns:a16="http://schemas.microsoft.com/office/drawing/2014/main" val="700733179"/>
                    </a:ext>
                  </a:extLst>
                </a:gridCol>
                <a:gridCol w="672435">
                  <a:extLst>
                    <a:ext uri="{9D8B030D-6E8A-4147-A177-3AD203B41FA5}">
                      <a16:colId xmlns:a16="http://schemas.microsoft.com/office/drawing/2014/main" val="1833020537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3305469822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1455180609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3716423125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2236737310"/>
                    </a:ext>
                  </a:extLst>
                </a:gridCol>
              </a:tblGrid>
              <a:tr h="606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α(Est)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18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(Hz)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18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76132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8,19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55986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29889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295481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6,16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71445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08014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15731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35743"/>
                  </a:ext>
                </a:extLst>
              </a:tr>
            </a:tbl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6A5C71-B6CF-4194-B227-A3165965C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889" y="877462"/>
            <a:ext cx="5779649" cy="1003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100" dirty="0">
                <a:cs typeface="Arial" panose="020B0604020202020204" pitchFamily="34" charset="0"/>
              </a:rPr>
              <a:t>Dati riferiti alle misurazioni con lo strumento inclinato verso Ovest</a:t>
            </a: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425E68E8-2BE4-4E68-B5AC-78D5D03C90D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5824986"/>
              </p:ext>
            </p:extLst>
          </p:nvPr>
        </p:nvGraphicFramePr>
        <p:xfrm>
          <a:off x="6202890" y="2340000"/>
          <a:ext cx="5779649" cy="32082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1620">
                  <a:extLst>
                    <a:ext uri="{9D8B030D-6E8A-4147-A177-3AD203B41FA5}">
                      <a16:colId xmlns:a16="http://schemas.microsoft.com/office/drawing/2014/main" val="4146688023"/>
                    </a:ext>
                  </a:extLst>
                </a:gridCol>
                <a:gridCol w="719386">
                  <a:extLst>
                    <a:ext uri="{9D8B030D-6E8A-4147-A177-3AD203B41FA5}">
                      <a16:colId xmlns:a16="http://schemas.microsoft.com/office/drawing/2014/main" val="410389953"/>
                    </a:ext>
                  </a:extLst>
                </a:gridCol>
                <a:gridCol w="710718">
                  <a:extLst>
                    <a:ext uri="{9D8B030D-6E8A-4147-A177-3AD203B41FA5}">
                      <a16:colId xmlns:a16="http://schemas.microsoft.com/office/drawing/2014/main" val="3856243580"/>
                    </a:ext>
                  </a:extLst>
                </a:gridCol>
                <a:gridCol w="668101">
                  <a:extLst>
                    <a:ext uri="{9D8B030D-6E8A-4147-A177-3AD203B41FA5}">
                      <a16:colId xmlns:a16="http://schemas.microsoft.com/office/drawing/2014/main" val="2596471480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2971565874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1952989040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3343369786"/>
                    </a:ext>
                  </a:extLst>
                </a:gridCol>
                <a:gridCol w="722456">
                  <a:extLst>
                    <a:ext uri="{9D8B030D-6E8A-4147-A177-3AD203B41FA5}">
                      <a16:colId xmlns:a16="http://schemas.microsoft.com/office/drawing/2014/main" val="340115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b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(Ovest)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18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f(Hz)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t-IT" sz="18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3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8,41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8,38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9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39,33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9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4F225-447E-48E9-85A7-AF550847818C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800002"/>
            <a:ext cx="10656000" cy="2903493"/>
          </a:xfr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Riportando i dati raccolti in un </a:t>
            </a:r>
            <a:r>
              <a:rPr lang="it-IT" sz="2100" b="1" dirty="0">
                <a:cs typeface="Arial" panose="020B0604020202020204" pitchFamily="34" charset="0"/>
              </a:rPr>
              <a:t>grafico Angolo-Frequenza</a:t>
            </a:r>
            <a:r>
              <a:rPr lang="it-IT" sz="2100" dirty="0">
                <a:cs typeface="Arial" panose="020B0604020202020204" pitchFamily="34" charset="0"/>
              </a:rPr>
              <a:t> possiamo osservare come, </a:t>
            </a:r>
            <a:r>
              <a:rPr lang="it-IT" sz="2100" b="1" dirty="0">
                <a:cs typeface="Arial" panose="020B0604020202020204" pitchFamily="34" charset="0"/>
              </a:rPr>
              <a:t>all’aumentare dell’angolo </a:t>
            </a:r>
            <a:r>
              <a:rPr lang="it-IT" sz="2100" dirty="0">
                <a:cs typeface="Arial" panose="020B0604020202020204" pitchFamily="34" charset="0"/>
              </a:rPr>
              <a:t>tra lo zenit e l’asse dello strumento, </a:t>
            </a:r>
            <a:r>
              <a:rPr lang="it-IT" sz="2100" b="1" dirty="0">
                <a:cs typeface="Arial" panose="020B0604020202020204" pitchFamily="34" charset="0"/>
              </a:rPr>
              <a:t>la frequenza </a:t>
            </a:r>
            <a:r>
              <a:rPr lang="it-IT" sz="2100" dirty="0">
                <a:cs typeface="Arial" panose="020B0604020202020204" pitchFamily="34" charset="0"/>
              </a:rPr>
              <a:t>delle particelle che attraversano lo strumento </a:t>
            </a:r>
            <a:r>
              <a:rPr lang="it-IT" sz="2100" b="1" dirty="0">
                <a:cs typeface="Arial" panose="020B0604020202020204" pitchFamily="34" charset="0"/>
              </a:rPr>
              <a:t>diminuisca</a:t>
            </a:r>
            <a:r>
              <a:rPr lang="it-IT" sz="2100" dirty="0">
                <a:cs typeface="Arial" panose="020B0604020202020204" pitchFamily="34" charset="0"/>
              </a:rPr>
              <a:t> e come questa </a:t>
            </a:r>
            <a:r>
              <a:rPr lang="it-IT" sz="2100" b="1" dirty="0">
                <a:cs typeface="Arial" panose="020B0604020202020204" pitchFamily="34" charset="0"/>
              </a:rPr>
              <a:t>resti pressoché invariata </a:t>
            </a:r>
            <a:r>
              <a:rPr lang="it-IT" sz="2100" dirty="0">
                <a:cs typeface="Arial" panose="020B0604020202020204" pitchFamily="34" charset="0"/>
              </a:rPr>
              <a:t>a seconda che la misurazione sia svolta con un’angolazione </a:t>
            </a:r>
            <a:r>
              <a:rPr lang="it-IT" sz="2100" b="1" dirty="0">
                <a:cs typeface="Arial" panose="020B0604020202020204" pitchFamily="34" charset="0"/>
              </a:rPr>
              <a:t>verso Est o  verso Ovest</a:t>
            </a:r>
            <a:r>
              <a:rPr lang="it-IT" sz="2100" dirty="0"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Le piccole differenze dei valori sono giustificabili sia dal moto della terra che dalla sua magnetosfera</a:t>
            </a:r>
            <a:r>
              <a:rPr lang="it-IT" sz="2100" dirty="0"/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D13FE3-BC24-4440-9E64-13DCB4F1E2D0}"/>
              </a:ext>
            </a:extLst>
          </p:cNvPr>
          <p:cNvSpPr txBox="1">
            <a:spLocks noChangeAspect="1"/>
          </p:cNvSpPr>
          <p:nvPr/>
        </p:nvSpPr>
        <p:spPr>
          <a:xfrm>
            <a:off x="720000" y="1080000"/>
            <a:ext cx="108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cap="all" dirty="0">
                <a:ea typeface="+mj-ea"/>
                <a:cs typeface="Times New Roman" pitchFamily="18" charset="0"/>
              </a:rPr>
              <a:t>Discussione dei risultati</a:t>
            </a:r>
          </a:p>
        </p:txBody>
      </p:sp>
    </p:spTree>
    <p:extLst>
      <p:ext uri="{BB962C8B-B14F-4D97-AF65-F5344CB8AC3E}">
        <p14:creationId xmlns:p14="http://schemas.microsoft.com/office/powerpoint/2010/main" val="5010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egnaposto immagine 4">
            <a:extLst>
              <a:ext uri="{FF2B5EF4-FFF2-40B4-BE49-F238E27FC236}">
                <a16:creationId xmlns:a16="http://schemas.microsoft.com/office/drawing/2014/main" id="{02ACFB56-9771-4B0F-84DF-155120D228CB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0992872"/>
              </p:ext>
            </p:extLst>
          </p:nvPr>
        </p:nvGraphicFramePr>
        <p:xfrm>
          <a:off x="720000" y="1800000"/>
          <a:ext cx="10800000" cy="452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 di testo 3">
            <a:extLst>
              <a:ext uri="{FF2B5EF4-FFF2-40B4-BE49-F238E27FC236}">
                <a16:creationId xmlns:a16="http://schemas.microsoft.com/office/drawing/2014/main" id="{B981CBE5-B2DF-487A-84EC-20BD060B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727" y="2291895"/>
            <a:ext cx="2031132" cy="648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per α &gt; 0 (verso Est)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per α &lt; 0 (verso Ovest)</a:t>
            </a:r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FD732B47-38CB-4D26-8352-64739EBEA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615" y="2384242"/>
            <a:ext cx="153670" cy="111760"/>
          </a:xfrm>
          <a:prstGeom prst="rect">
            <a:avLst/>
          </a:prstGeom>
          <a:solidFill>
            <a:srgbClr val="ED7D3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Casella di testo 5">
            <a:extLst>
              <a:ext uri="{FF2B5EF4-FFF2-40B4-BE49-F238E27FC236}">
                <a16:creationId xmlns:a16="http://schemas.microsoft.com/office/drawing/2014/main" id="{1DFC6A54-DA6A-4279-989E-F41495F1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615" y="2700108"/>
            <a:ext cx="153670" cy="11176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651DCC6-1AA9-4564-BD29-065A16A4E1BC}"/>
              </a:ext>
            </a:extLst>
          </p:cNvPr>
          <p:cNvSpPr txBox="1">
            <a:spLocks/>
          </p:cNvSpPr>
          <p:nvPr/>
        </p:nvSpPr>
        <p:spPr>
          <a:xfrm>
            <a:off x="720000" y="719999"/>
            <a:ext cx="5400000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Grafico</a:t>
            </a:r>
            <a:r>
              <a:rPr lang="it-IT" sz="2200" dirty="0">
                <a:cs typeface="Arial" panose="020B0604020202020204" pitchFamily="34" charset="0"/>
              </a:rPr>
              <a:t> angolo-frequenza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5B84F-FA1F-43FA-9600-3DECAA4CA104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720000" y="1080000"/>
            <a:ext cx="10800000" cy="2021066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100" dirty="0">
                <a:cs typeface="Arial" panose="020B0604020202020204" pitchFamily="34" charset="0"/>
              </a:rPr>
              <a:t>Considerando la frequenza in funzione del cos</a:t>
            </a:r>
            <a:r>
              <a:rPr lang="it-IT" sz="2100" baseline="30000" dirty="0">
                <a:cs typeface="Arial" panose="020B0604020202020204" pitchFamily="34" charset="0"/>
              </a:rPr>
              <a:t>2</a:t>
            </a:r>
            <a:r>
              <a:rPr lang="it-IT" sz="2100" dirty="0">
                <a:cs typeface="Arial" panose="020B0604020202020204" pitchFamily="34" charset="0"/>
              </a:rPr>
              <a:t>α siamo giunti alla </a:t>
            </a:r>
            <a:r>
              <a:rPr lang="it-IT" sz="2100" b="1" dirty="0">
                <a:cs typeface="Arial" panose="020B0604020202020204" pitchFamily="34" charset="0"/>
              </a:rPr>
              <a:t>legge</a:t>
            </a:r>
            <a:r>
              <a:rPr lang="it-IT" sz="2100" dirty="0">
                <a:cs typeface="Arial" panose="020B0604020202020204" pitchFamily="34" charset="0"/>
              </a:rPr>
              <a:t> che determina la </a:t>
            </a:r>
            <a:r>
              <a:rPr lang="it-IT" sz="2100" b="1" dirty="0">
                <a:cs typeface="Arial" panose="020B0604020202020204" pitchFamily="34" charset="0"/>
              </a:rPr>
              <a:t>frequenza (f) in funzione dell’angolo (α)</a:t>
            </a:r>
            <a:r>
              <a:rPr lang="it-IT" sz="2100" dirty="0">
                <a:cs typeface="Arial" panose="020B0604020202020204" pitchFamily="34" charset="0"/>
              </a:rPr>
              <a:t>:</a:t>
            </a:r>
            <a:br>
              <a:rPr lang="it-IT" sz="2200" dirty="0">
                <a:cs typeface="Arial" panose="020B0604020202020204" pitchFamily="34" charset="0"/>
              </a:rPr>
            </a:br>
            <a:r>
              <a:rPr lang="en-GB" sz="2400" b="1" i="1" dirty="0">
                <a:cs typeface="Arial" panose="020B0604020202020204" pitchFamily="34" charset="0"/>
              </a:rPr>
              <a:t>f(</a:t>
            </a:r>
            <a:r>
              <a:rPr lang="el-GR" sz="2400" b="1" i="1" dirty="0">
                <a:cs typeface="Arial" panose="020B0604020202020204" pitchFamily="34" charset="0"/>
              </a:rPr>
              <a:t>α</a:t>
            </a:r>
            <a:r>
              <a:rPr lang="it-IT" sz="2400" b="1" i="1" dirty="0">
                <a:cs typeface="Arial" panose="020B0604020202020204" pitchFamily="34" charset="0"/>
              </a:rPr>
              <a:t>) = f</a:t>
            </a:r>
            <a:r>
              <a:rPr lang="it-IT" sz="2400" b="1" i="1" baseline="-25000" dirty="0">
                <a:cs typeface="Arial" panose="020B0604020202020204" pitchFamily="34" charset="0"/>
              </a:rPr>
              <a:t>0</a:t>
            </a:r>
            <a:r>
              <a:rPr lang="it-IT" sz="2400" b="1" i="1" dirty="0">
                <a:cs typeface="Arial" panose="020B0604020202020204" pitchFamily="34" charset="0"/>
              </a:rPr>
              <a:t>cos</a:t>
            </a:r>
            <a:r>
              <a:rPr lang="it-IT" sz="2400" b="1" i="1" baseline="30000" dirty="0">
                <a:cs typeface="Arial" panose="020B0604020202020204" pitchFamily="34" charset="0"/>
              </a:rPr>
              <a:t>2</a:t>
            </a:r>
            <a:r>
              <a:rPr lang="it-IT" sz="2400" b="1" i="1" dirty="0">
                <a:cs typeface="Arial" panose="020B0604020202020204" pitchFamily="34" charset="0"/>
              </a:rPr>
              <a:t>(</a:t>
            </a:r>
            <a:r>
              <a:rPr lang="el-GR" sz="2400" b="1" i="1" dirty="0">
                <a:cs typeface="Arial" panose="020B0604020202020204" pitchFamily="34" charset="0"/>
              </a:rPr>
              <a:t>α</a:t>
            </a:r>
            <a:r>
              <a:rPr lang="it-IT" sz="2400" b="1" i="1" dirty="0">
                <a:cs typeface="Arial" panose="020B0604020202020204" pitchFamily="34" charset="0"/>
              </a:rPr>
              <a:t>)+ k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F9021FA7-EE1A-47FC-9D29-E2E97375C4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5595152"/>
              </p:ext>
            </p:extLst>
          </p:nvPr>
        </p:nvGraphicFramePr>
        <p:xfrm>
          <a:off x="3416963" y="2952598"/>
          <a:ext cx="51943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8575">
                  <a:extLst>
                    <a:ext uri="{9D8B030D-6E8A-4147-A177-3AD203B41FA5}">
                      <a16:colId xmlns:a16="http://schemas.microsoft.com/office/drawing/2014/main" val="2488973554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416188958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382578255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1536912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</a:t>
                      </a:r>
                      <a:r>
                        <a:rPr lang="it-IT" sz="18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f(Hz) α &gt; 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f(Hz) α &lt; 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7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2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8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9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3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5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5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6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1BB5C7-35E1-475E-A945-35A89730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Grafico cos</a:t>
            </a:r>
            <a:r>
              <a:rPr lang="it-IT" sz="21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l-GR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α</a:t>
            </a:r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–frequenza espresso dalla funzione</a:t>
            </a:r>
            <a:r>
              <a:rPr lang="it-IT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f(</a:t>
            </a:r>
            <a:r>
              <a:rPr lang="el-GR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α</a:t>
            </a:r>
            <a:r>
              <a:rPr lang="it-IT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) = f</a:t>
            </a:r>
            <a:r>
              <a:rPr lang="it-IT" sz="2100" i="1" baseline="-250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0</a:t>
            </a:r>
            <a:r>
              <a:rPr lang="it-IT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cos</a:t>
            </a:r>
            <a:r>
              <a:rPr lang="it-IT" sz="2100" i="1" baseline="300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it-IT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l-GR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α</a:t>
            </a:r>
            <a:r>
              <a:rPr lang="it-IT" sz="21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)+ k</a:t>
            </a:r>
          </a:p>
        </p:txBody>
      </p:sp>
      <p:graphicFrame>
        <p:nvGraphicFramePr>
          <p:cNvPr id="5" name="Segnaposto immagine 6">
            <a:extLst>
              <a:ext uri="{FF2B5EF4-FFF2-40B4-BE49-F238E27FC236}">
                <a16:creationId xmlns:a16="http://schemas.microsoft.com/office/drawing/2014/main" id="{BF7CC37E-9059-4CBA-8041-B1F6CFD00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91170"/>
              </p:ext>
            </p:extLst>
          </p:nvPr>
        </p:nvGraphicFramePr>
        <p:xfrm>
          <a:off x="720000" y="1800000"/>
          <a:ext cx="108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 di testo 3">
            <a:extLst>
              <a:ext uri="{FF2B5EF4-FFF2-40B4-BE49-F238E27FC236}">
                <a16:creationId xmlns:a16="http://schemas.microsoft.com/office/drawing/2014/main" id="{6C1EA00E-3825-45F9-83F5-18E7A89D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34" y="2063295"/>
            <a:ext cx="2031132" cy="648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per α &gt; 0 (verso Est)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per α &lt; 0 (verso Ovest)</a:t>
            </a:r>
          </a:p>
        </p:txBody>
      </p:sp>
      <p:sp>
        <p:nvSpPr>
          <p:cNvPr id="7" name="Casella di testo 5">
            <a:extLst>
              <a:ext uri="{FF2B5EF4-FFF2-40B4-BE49-F238E27FC236}">
                <a16:creationId xmlns:a16="http://schemas.microsoft.com/office/drawing/2014/main" id="{33699CA0-CAA3-4F10-A7C4-94080DA33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165" y="2149926"/>
            <a:ext cx="153670" cy="111760"/>
          </a:xfrm>
          <a:prstGeom prst="rect">
            <a:avLst/>
          </a:prstGeom>
          <a:solidFill>
            <a:srgbClr val="4472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0E6C63BC-DD50-458C-99DD-94B349B0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165" y="2475769"/>
            <a:ext cx="153670" cy="111760"/>
          </a:xfrm>
          <a:prstGeom prst="rect">
            <a:avLst/>
          </a:prstGeom>
          <a:solidFill>
            <a:srgbClr val="ED7D3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36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BDFB9-3387-49C6-A598-4F59D547061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20000" y="1080000"/>
            <a:ext cx="10800000" cy="707886"/>
          </a:xfrm>
        </p:spPr>
        <p:txBody>
          <a:bodyPr>
            <a:sp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938B9E-6346-40E8-9240-36AEAD7FEF7E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800000"/>
            <a:ext cx="10800000" cy="487129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100" dirty="0">
                <a:cs typeface="Arial" panose="020B0604020202020204" pitchFamily="34" charset="0"/>
              </a:rPr>
              <a:t>In conclusione siamo stati in grado di osservare come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frequenza </a:t>
            </a:r>
            <a:r>
              <a:rPr lang="it-IT" sz="2100" dirty="0">
                <a:cs typeface="Arial" panose="020B0604020202020204" pitchFamily="34" charset="0"/>
              </a:rPr>
              <a:t>con cui i muoni attraversano tutti e 4 i piani dello strumento:</a:t>
            </a:r>
          </a:p>
          <a:p>
            <a:pPr algn="just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Tenda 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>
                <a:cs typeface="Arial" panose="020B0604020202020204" pitchFamily="34" charset="0"/>
              </a:rPr>
              <a:t>diminuire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dirty="0">
                <a:cs typeface="Arial" panose="020B0604020202020204" pitchFamily="34" charset="0"/>
              </a:rPr>
              <a:t>quanto più </a:t>
            </a:r>
            <a:r>
              <a:rPr lang="it-IT" sz="2100" b="1" dirty="0">
                <a:cs typeface="Arial" panose="020B0604020202020204" pitchFamily="34" charset="0"/>
              </a:rPr>
              <a:t>l’angolo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dirty="0">
                <a:cs typeface="Arial" panose="020B0604020202020204" pitchFamily="34" charset="0"/>
              </a:rPr>
              <a:t>tra l’asse del telescopio e lo zenit </a:t>
            </a:r>
            <a:r>
              <a:rPr lang="it-IT" sz="2100" b="1" dirty="0">
                <a:cs typeface="Arial" panose="020B0604020202020204" pitchFamily="34" charset="0"/>
              </a:rPr>
              <a:t>aumenta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b="1" dirty="0">
                <a:cs typeface="Arial" panose="020B0604020202020204" pitchFamily="34" charset="0"/>
              </a:rPr>
              <a:t>Resti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dirty="0">
                <a:cs typeface="Arial" panose="020B0604020202020204" pitchFamily="34" charset="0"/>
              </a:rPr>
              <a:t>pressoché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>
                <a:cs typeface="Arial" panose="020B0604020202020204" pitchFamily="34" charset="0"/>
              </a:rPr>
              <a:t>invariata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dirty="0">
                <a:cs typeface="Arial" panose="020B0604020202020204" pitchFamily="34" charset="0"/>
              </a:rPr>
              <a:t>a prescindere che l’inclinazione sia volta </a:t>
            </a:r>
            <a:r>
              <a:rPr lang="it-IT" sz="2100" b="1" dirty="0">
                <a:cs typeface="Arial" panose="020B0604020202020204" pitchFamily="34" charset="0"/>
              </a:rPr>
              <a:t>verso Est o verso Ovest</a:t>
            </a:r>
          </a:p>
          <a:p>
            <a:pPr algn="just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Sia espressa dalla </a:t>
            </a:r>
            <a:r>
              <a:rPr lang="it-IT" sz="2100" b="1" dirty="0">
                <a:cs typeface="Arial" panose="020B0604020202020204" pitchFamily="34" charset="0"/>
              </a:rPr>
              <a:t>formula: </a:t>
            </a:r>
            <a:r>
              <a:rPr lang="en-GB" sz="2100" b="1" i="1" dirty="0">
                <a:cs typeface="Arial" panose="020B0604020202020204" pitchFamily="34" charset="0"/>
              </a:rPr>
              <a:t>f(</a:t>
            </a:r>
            <a:r>
              <a:rPr lang="el-GR" sz="2100" b="1" i="1" dirty="0">
                <a:cs typeface="Arial" panose="020B0604020202020204" pitchFamily="34" charset="0"/>
              </a:rPr>
              <a:t>α</a:t>
            </a:r>
            <a:r>
              <a:rPr lang="it-IT" sz="2100" b="1" i="1" dirty="0">
                <a:cs typeface="Arial" panose="020B0604020202020204" pitchFamily="34" charset="0"/>
              </a:rPr>
              <a:t>) = f</a:t>
            </a:r>
            <a:r>
              <a:rPr lang="it-IT" sz="2100" b="1" i="1" baseline="-25000" dirty="0">
                <a:cs typeface="Arial" panose="020B0604020202020204" pitchFamily="34" charset="0"/>
              </a:rPr>
              <a:t>0</a:t>
            </a:r>
            <a:r>
              <a:rPr lang="it-IT" sz="2100" b="1" i="1" dirty="0">
                <a:cs typeface="Arial" panose="020B0604020202020204" pitchFamily="34" charset="0"/>
              </a:rPr>
              <a:t>cos</a:t>
            </a:r>
            <a:r>
              <a:rPr lang="it-IT" sz="2100" b="1" i="1" baseline="30000" dirty="0">
                <a:cs typeface="Arial" panose="020B0604020202020204" pitchFamily="34" charset="0"/>
              </a:rPr>
              <a:t>2</a:t>
            </a:r>
            <a:r>
              <a:rPr lang="it-IT" sz="2100" b="1" i="1" dirty="0">
                <a:cs typeface="Arial" panose="020B0604020202020204" pitchFamily="34" charset="0"/>
              </a:rPr>
              <a:t>(</a:t>
            </a:r>
            <a:r>
              <a:rPr lang="el-GR" sz="2100" b="1" i="1" dirty="0">
                <a:cs typeface="Arial" panose="020B0604020202020204" pitchFamily="34" charset="0"/>
              </a:rPr>
              <a:t>α</a:t>
            </a:r>
            <a:r>
              <a:rPr lang="it-IT" sz="2100" b="1" i="1" dirty="0">
                <a:cs typeface="Arial" panose="020B0604020202020204" pitchFamily="34" charset="0"/>
              </a:rPr>
              <a:t>) + k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03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BB57A-94C3-428B-B9C2-A10A8A5E53A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20000" y="720000"/>
            <a:ext cx="10800000" cy="707886"/>
          </a:xfrm>
        </p:spPr>
        <p:txBody>
          <a:bodyPr>
            <a:sp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29954-B4E0-4729-BF41-73286FBEFF0D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440000"/>
            <a:ext cx="10800000" cy="86690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100" dirty="0">
                <a:cs typeface="Arial" panose="020B0604020202020204" pitchFamily="34" charset="0"/>
              </a:rPr>
              <a:t>[1] https://it.wikipedia.org/wiki/Raggi_cosmici</a:t>
            </a:r>
            <a:endParaRPr lang="it-IT" sz="21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cs typeface="Arial" panose="020B0604020202020204" pitchFamily="34" charset="0"/>
              </a:rPr>
              <a:t>[2] https://it.wikipedia.org/wiki/Lunghezza_di_attenuazione</a:t>
            </a:r>
            <a:endParaRPr lang="it-IT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7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E093E-37FF-4368-A6E2-014C4C8FB82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719997"/>
            <a:ext cx="10584000" cy="2422719"/>
          </a:xfr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Durante l’ICD del 6 novembre 2019, svoltosi nei laboratori dell’</a:t>
            </a:r>
            <a:r>
              <a:rPr lang="it-IT" sz="21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INFN del Gran Sasso</a:t>
            </a:r>
            <a:r>
              <a:rPr lang="it-IT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abbiamo potuto </a:t>
            </a:r>
            <a:r>
              <a:rPr lang="it-IT" sz="21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misurare la frequenza </a:t>
            </a:r>
            <a:r>
              <a:rPr lang="it-IT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 cui il flusso dei raggi cosmici raggiunge la superficie terrestre.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Per l’esperimento ci siamo serviti di un telescopio, grazie al quale abbiamo anche osservato </a:t>
            </a:r>
            <a:r>
              <a:rPr lang="it-IT" sz="21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come</a:t>
            </a:r>
            <a:r>
              <a:rPr lang="it-IT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questa frequenza </a:t>
            </a:r>
            <a:r>
              <a:rPr lang="it-IT" sz="21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vari a seconda dell’inclinazione </a:t>
            </a:r>
            <a:r>
              <a:rPr lang="it-IT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cui viene posto lo strumento stesso.</a:t>
            </a:r>
          </a:p>
        </p:txBody>
      </p:sp>
      <p:pic>
        <p:nvPicPr>
          <p:cNvPr id="18434" name="Picture 2" descr="Risultato immagini per laboratorio nazionale del gran sass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941" y="3353092"/>
            <a:ext cx="6892119" cy="294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5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E52F9-FF30-414F-84FD-B40F7770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00000"/>
            <a:ext cx="10800000" cy="1320800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5380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1C786E5-3D3B-4217-8699-66EE91943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36" y="1663166"/>
            <a:ext cx="3110400" cy="1944000"/>
          </a:xfrm>
          <a:prstGeom prst="rect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EE8EAA-F676-4B1B-81D4-C5F5F451E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36" y="4793681"/>
            <a:ext cx="3270149" cy="1535375"/>
          </a:xfrm>
          <a:prstGeom prst="rect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perspectiveHeroicExtreme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FE47CC5-9A00-429A-8BCD-D6B48C0F6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24" y="4746413"/>
            <a:ext cx="2576512" cy="1629913"/>
          </a:xfrm>
          <a:prstGeom prst="rect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perspectiveHeroicExtreme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8F70CF2-2E0B-4B2B-B645-D72DDB42D80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20000" y="900000"/>
            <a:ext cx="10800000" cy="707886"/>
          </a:xfrm>
        </p:spPr>
        <p:txBody>
          <a:bodyPr>
            <a:sp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INTRODUZIONE: I RAGGI COSMICI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46216E-6778-47C8-82DC-5B96F2182A59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3725883"/>
            <a:ext cx="10800000" cy="1003736"/>
          </a:xfr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In ogni istante l’atmosfera terrestre è colpita da raggi cosmici, ossia un insieme di particelle energetiche provenienti da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stelle, nove e supernove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94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AC59A6-2AA2-4D50-AF28-0951FF301F8D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091006"/>
            <a:ext cx="6120000" cy="4576968"/>
          </a:xfrm>
        </p:spPr>
        <p:txBody>
          <a:bodyPr wrap="square" anchor="ctr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Tra queste particelle troviamo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protoni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 (90%)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nuclei di elio 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(10%)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elettroni e altri nuclei leggeri</a:t>
            </a:r>
            <a:r>
              <a:rPr lang="it-IT" sz="2100" baseline="30000" dirty="0">
                <a:solidFill>
                  <a:schemeClr val="tx1"/>
                </a:solidFill>
                <a:cs typeface="Arial" panose="020B0604020202020204" pitchFamily="34" charset="0"/>
              </a:rPr>
              <a:t>[1] 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che insieme costituiscono i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raggi primari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. I raggi primari,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penetrando l’atmosfera 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terrestre con un’energia tra i 10</a:t>
            </a:r>
            <a:r>
              <a:rPr lang="it-IT" sz="2100" baseline="30000" dirty="0">
                <a:solidFill>
                  <a:schemeClr val="tx1"/>
                </a:solidFill>
                <a:cs typeface="Arial" panose="020B0604020202020204" pitchFamily="34" charset="0"/>
              </a:rPr>
              <a:t>8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 e i 10</a:t>
            </a:r>
            <a:r>
              <a:rPr lang="it-IT" sz="2100" baseline="30000" dirty="0">
                <a:solidFill>
                  <a:schemeClr val="tx1"/>
                </a:solidFill>
                <a:cs typeface="Arial" panose="020B0604020202020204" pitchFamily="34" charset="0"/>
              </a:rPr>
              <a:t>20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 eV (elettronvolt), interagiscono con i suoi atomi (azoto)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scindendosi in 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una cascata di particelle subnucleari che costituiscono i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raggi secondari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Fanno parte dei raggi secondari: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particelle</a:t>
            </a:r>
            <a:r>
              <a:rPr lang="it-IT" sz="21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Alpha, raggi-X, protoni, neutrini, pioni e leptoni</a:t>
            </a:r>
            <a:r>
              <a:rPr lang="it-IT" sz="2100" baseline="30000" dirty="0">
                <a:solidFill>
                  <a:schemeClr val="tx1"/>
                </a:solidFill>
                <a:cs typeface="Arial" panose="020B0604020202020204" pitchFamily="34" charset="0"/>
              </a:rPr>
              <a:t> [1]</a:t>
            </a:r>
            <a:r>
              <a:rPr lang="it-IT" sz="21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A871D9-5A61-4F6C-BF9D-E617D079F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09" y="2217781"/>
            <a:ext cx="4941765" cy="2422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048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CDB9D-70ED-45CA-97DD-9D2334DC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60000"/>
            <a:ext cx="10800000" cy="646331"/>
          </a:xfrm>
        </p:spPr>
        <p:txBody>
          <a:bodyPr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LEPTONI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E0316E-1B6F-4C4D-98BF-8D34D2F5EAAA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2160000"/>
            <a:ext cx="10800000" cy="3411190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it-IT" sz="2100" dirty="0">
                <a:cs typeface="Arial" panose="020B0604020202020204" pitchFamily="34" charset="0"/>
              </a:rPr>
              <a:t>Fanno parte dei leptoni: </a:t>
            </a:r>
            <a:r>
              <a:rPr lang="it-IT" sz="2100" b="1" dirty="0">
                <a:cs typeface="Arial" panose="020B0604020202020204" pitchFamily="34" charset="0"/>
              </a:rPr>
              <a:t>elettroni, neutrini, muoni e tauoni</a:t>
            </a:r>
            <a:r>
              <a:rPr lang="it-IT" sz="2100" dirty="0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it-IT" sz="2100" dirty="0">
                <a:cs typeface="Arial" panose="020B0604020202020204" pitchFamily="34" charset="0"/>
              </a:rPr>
              <a:t>Sono caratterizzati da: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Una </a:t>
            </a:r>
            <a:r>
              <a:rPr lang="it-IT" sz="2100" b="1" dirty="0">
                <a:cs typeface="Arial" panose="020B0604020202020204" pitchFamily="34" charset="0"/>
              </a:rPr>
              <a:t>massa</a:t>
            </a:r>
            <a:r>
              <a:rPr lang="it-IT" sz="2100" dirty="0">
                <a:cs typeface="Arial" panose="020B0604020202020204" pitchFamily="34" charset="0"/>
              </a:rPr>
              <a:t> così </a:t>
            </a:r>
            <a:r>
              <a:rPr lang="it-IT" sz="2100" b="1" dirty="0">
                <a:cs typeface="Arial" panose="020B0604020202020204" pitchFamily="34" charset="0"/>
              </a:rPr>
              <a:t>piccola</a:t>
            </a:r>
            <a:r>
              <a:rPr lang="it-IT" sz="2100" dirty="0">
                <a:cs typeface="Arial" panose="020B0604020202020204" pitchFamily="34" charset="0"/>
              </a:rPr>
              <a:t> da non essere misurabile.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Una </a:t>
            </a:r>
            <a:r>
              <a:rPr lang="it-IT" sz="2100" b="1" dirty="0">
                <a:cs typeface="Arial" panose="020B0604020202020204" pitchFamily="34" charset="0"/>
              </a:rPr>
              <a:t>bassa</a:t>
            </a:r>
            <a:r>
              <a:rPr lang="it-IT" sz="2100" dirty="0">
                <a:cs typeface="Arial" panose="020B0604020202020204" pitchFamily="34" charset="0"/>
              </a:rPr>
              <a:t> capacità di </a:t>
            </a:r>
            <a:r>
              <a:rPr lang="it-IT" sz="2100" b="1" dirty="0">
                <a:cs typeface="Arial" panose="020B0604020202020204" pitchFamily="34" charset="0"/>
              </a:rPr>
              <a:t>interazione con la materia</a:t>
            </a:r>
            <a:r>
              <a:rPr lang="it-IT" sz="21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I </a:t>
            </a:r>
            <a:r>
              <a:rPr lang="it-IT" sz="2100" b="1" dirty="0">
                <a:cs typeface="Arial" panose="020B0604020202020204" pitchFamily="34" charset="0"/>
              </a:rPr>
              <a:t>neutrini</a:t>
            </a:r>
            <a:r>
              <a:rPr lang="it-IT" sz="2100" dirty="0">
                <a:cs typeface="Arial" panose="020B0604020202020204" pitchFamily="34" charset="0"/>
              </a:rPr>
              <a:t> sono inoltre caratterizzati </a:t>
            </a:r>
            <a:r>
              <a:rPr lang="it-IT" sz="2100" b="1" dirty="0">
                <a:cs typeface="Arial" panose="020B0604020202020204" pitchFamily="34" charset="0"/>
              </a:rPr>
              <a:t>dall’oscillazione di sapore </a:t>
            </a:r>
            <a:r>
              <a:rPr lang="it-IT" sz="2100" dirty="0">
                <a:cs typeface="Arial" panose="020B0604020202020204" pitchFamily="34" charset="0"/>
              </a:rPr>
              <a:t>per cui sono capaci di mutare nelle loro tre differenti tipologie: </a:t>
            </a:r>
            <a:r>
              <a:rPr lang="it-IT" sz="2100" b="1" dirty="0">
                <a:cs typeface="Arial" panose="020B0604020202020204" pitchFamily="34" charset="0"/>
              </a:rPr>
              <a:t>neutrino elettronico, </a:t>
            </a:r>
            <a:r>
              <a:rPr lang="it-IT" sz="2100" b="1" dirty="0" err="1">
                <a:cs typeface="Arial" panose="020B0604020202020204" pitchFamily="34" charset="0"/>
              </a:rPr>
              <a:t>muonico</a:t>
            </a:r>
            <a:r>
              <a:rPr lang="it-IT" sz="2100" b="1" dirty="0">
                <a:cs typeface="Arial" panose="020B0604020202020204" pitchFamily="34" charset="0"/>
              </a:rPr>
              <a:t> e </a:t>
            </a:r>
            <a:r>
              <a:rPr lang="it-IT" sz="2100" b="1" dirty="0" err="1">
                <a:cs typeface="Arial" panose="020B0604020202020204" pitchFamily="34" charset="0"/>
              </a:rPr>
              <a:t>tauonico</a:t>
            </a:r>
            <a:r>
              <a:rPr lang="it-IT" sz="21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3BB2D7-ADD0-4080-993C-548A2BC11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11" y="1440000"/>
            <a:ext cx="4109398" cy="2140516"/>
          </a:xfrm>
          <a:prstGeom prst="rect">
            <a:avLst/>
          </a:prstGeom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442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F4AA6-4CF3-47E5-840F-013E7894708C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12000" y="1440000"/>
            <a:ext cx="10692000" cy="4119076"/>
          </a:xfr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200" dirty="0">
                <a:cs typeface="Arial" panose="020B0604020202020204" pitchFamily="34" charset="0"/>
              </a:rPr>
              <a:t>In media </a:t>
            </a:r>
            <a:r>
              <a:rPr lang="it-IT" sz="2200" b="1" dirty="0">
                <a:cs typeface="Arial" panose="020B0604020202020204" pitchFamily="34" charset="0"/>
              </a:rPr>
              <a:t>ogni centimetro </a:t>
            </a:r>
            <a:r>
              <a:rPr lang="it-IT" sz="2200" dirty="0">
                <a:cs typeface="Arial" panose="020B0604020202020204" pitchFamily="34" charset="0"/>
              </a:rPr>
              <a:t>di superficie terrestre </a:t>
            </a:r>
            <a:r>
              <a:rPr lang="it-IT" sz="2200" b="1" dirty="0">
                <a:cs typeface="Arial" panose="020B0604020202020204" pitchFamily="34" charset="0"/>
              </a:rPr>
              <a:t>è colpito da una particella </a:t>
            </a:r>
            <a:r>
              <a:rPr lang="it-IT" sz="2200" dirty="0">
                <a:cs typeface="Arial" panose="020B0604020202020204" pitchFamily="34" charset="0"/>
              </a:rPr>
              <a:t>subatomica </a:t>
            </a:r>
            <a:r>
              <a:rPr lang="it-IT" sz="2200" b="1" dirty="0">
                <a:cs typeface="Arial" panose="020B0604020202020204" pitchFamily="34" charset="0"/>
              </a:rPr>
              <a:t>ogni secondo</a:t>
            </a:r>
            <a:r>
              <a:rPr lang="it-IT" sz="2200" baseline="30000" dirty="0">
                <a:cs typeface="Arial" panose="020B0604020202020204" pitchFamily="34" charset="0"/>
              </a:rPr>
              <a:t>[1]</a:t>
            </a:r>
            <a:r>
              <a:rPr lang="it-IT" sz="2200" dirty="0">
                <a:cs typeface="Arial" panose="020B0604020202020204" pitchFamily="34" charset="0"/>
              </a:rPr>
              <a:t>. Tuttavia non tutti i leptoni raggiugono la superficie terrestre.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200" b="1" dirty="0">
                <a:cs typeface="Arial" panose="020B0604020202020204" pitchFamily="34" charset="0"/>
              </a:rPr>
              <a:t>I muoni</a:t>
            </a:r>
            <a:r>
              <a:rPr lang="it-IT" sz="2200" dirty="0">
                <a:cs typeface="Arial" panose="020B0604020202020204" pitchFamily="34" charset="0"/>
              </a:rPr>
              <a:t> hanno delle peculiarità che consentono l’arrivo sul suolo terrestre di una loro </a:t>
            </a:r>
            <a:r>
              <a:rPr lang="it-IT" sz="2200" b="1" dirty="0">
                <a:cs typeface="Arial" panose="020B0604020202020204" pitchFamily="34" charset="0"/>
              </a:rPr>
              <a:t>porzione consistente </a:t>
            </a:r>
            <a:r>
              <a:rPr lang="it-IT" sz="2200" dirty="0">
                <a:cs typeface="Arial" panose="020B0604020202020204" pitchFamily="34" charset="0"/>
              </a:rPr>
              <a:t>essendo i</a:t>
            </a:r>
            <a:r>
              <a:rPr lang="it-IT" sz="2200" b="1" dirty="0">
                <a:cs typeface="Arial" panose="020B0604020202020204" pitchFamily="34" charset="0"/>
              </a:rPr>
              <a:t> leptoni</a:t>
            </a:r>
            <a:r>
              <a:rPr lang="it-IT" sz="2200" dirty="0"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200" b="1" dirty="0">
                <a:cs typeface="Arial" panose="020B0604020202020204" pitchFamily="34" charset="0"/>
              </a:rPr>
              <a:t>più pesanti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200" b="1" dirty="0">
                <a:cs typeface="Arial" panose="020B0604020202020204" pitchFamily="34" charset="0"/>
              </a:rPr>
              <a:t>più penetranti 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200" b="1" dirty="0">
                <a:cs typeface="Arial" panose="020B0604020202020204" pitchFamily="34" charset="0"/>
              </a:rPr>
              <a:t>più veloci </a:t>
            </a:r>
            <a:r>
              <a:rPr lang="it-IT" sz="2200" dirty="0">
                <a:cs typeface="Arial" panose="020B0604020202020204" pitchFamily="34" charset="0"/>
              </a:rPr>
              <a:t>(insieme ai neutrini)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200" b="1" dirty="0">
                <a:cs typeface="Arial" panose="020B0604020202020204" pitchFamily="34" charset="0"/>
              </a:rPr>
              <a:t>con il tempo di decadimento più lungo</a:t>
            </a:r>
          </a:p>
        </p:txBody>
      </p:sp>
    </p:spTree>
    <p:extLst>
      <p:ext uri="{BB962C8B-B14F-4D97-AF65-F5344CB8AC3E}">
        <p14:creationId xmlns:p14="http://schemas.microsoft.com/office/powerpoint/2010/main" val="10517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29187-24F7-47FD-92CA-2A98C866FBC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20000" y="900000"/>
            <a:ext cx="10800000" cy="707886"/>
          </a:xfrm>
        </p:spPr>
        <p:txBody>
          <a:bodyPr>
            <a:sp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APPARATO STRUMENTALE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C7138D-954B-4AD8-A96B-21D3DACD0505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800000"/>
            <a:ext cx="10800000" cy="3427477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Per la misurazione ci siamo serviti di un telescopio, chiamato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b="1" dirty="0">
                <a:cs typeface="Arial" panose="020B0604020202020204" pitchFamily="34" charset="0"/>
              </a:rPr>
              <a:t>Cosmic Rays Cube</a:t>
            </a:r>
            <a:r>
              <a:rPr lang="it-IT" sz="2100" dirty="0">
                <a:cs typeface="Arial" panose="020B0604020202020204" pitchFamily="34" charset="0"/>
              </a:rPr>
              <a:t>, montato su una </a:t>
            </a:r>
            <a:r>
              <a:rPr lang="it-IT" sz="2100" b="1" dirty="0">
                <a:cs typeface="Arial" panose="020B0604020202020204" pitchFamily="34" charset="0"/>
              </a:rPr>
              <a:t>pedana</a:t>
            </a:r>
            <a:r>
              <a:rPr lang="it-IT" sz="2100" dirty="0">
                <a:cs typeface="Arial" panose="020B0604020202020204" pitchFamily="34" charset="0"/>
              </a:rPr>
              <a:t> capace di inclinarsi 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a diverse angolazioni.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Il telescopio è costituito da </a:t>
            </a:r>
            <a:r>
              <a:rPr lang="it-IT" sz="2100" b="1" dirty="0">
                <a:cs typeface="Arial" panose="020B0604020202020204" pitchFamily="34" charset="0"/>
              </a:rPr>
              <a:t>unità </a:t>
            </a:r>
            <a:r>
              <a:rPr lang="it-IT" sz="2100" dirty="0">
                <a:cs typeface="Arial" panose="020B0604020202020204" pitchFamily="34" charset="0"/>
              </a:rPr>
              <a:t>capaci</a:t>
            </a:r>
            <a:r>
              <a:rPr lang="it-IT" sz="2100" b="1" dirty="0">
                <a:cs typeface="Arial" panose="020B0604020202020204" pitchFamily="34" charset="0"/>
              </a:rPr>
              <a:t> </a:t>
            </a:r>
            <a:r>
              <a:rPr lang="it-IT" sz="2100" dirty="0">
                <a:cs typeface="Arial" panose="020B0604020202020204" pitchFamily="34" charset="0"/>
              </a:rPr>
              <a:t>di</a:t>
            </a:r>
            <a:r>
              <a:rPr lang="it-IT" sz="2100" b="1" dirty="0">
                <a:cs typeface="Arial" panose="020B0604020202020204" pitchFamily="34" charset="0"/>
              </a:rPr>
              <a:t> rilevare il passaggio dei muoni </a:t>
            </a:r>
            <a:r>
              <a:rPr lang="it-IT" sz="2100" dirty="0">
                <a:cs typeface="Arial" panose="020B0604020202020204" pitchFamily="34" charset="0"/>
              </a:rPr>
              <a:t>al loro interno, dette per l’appunto rilevatori, disposti su 4 piani sovrapposti a tenuta di luce sostenuti da una struttura in alluminio.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2100" dirty="0">
                <a:cs typeface="Arial" panose="020B0604020202020204" pitchFamily="34" charset="0"/>
              </a:rPr>
              <a:t>In particolare quelli da noi utilizzati sono detti </a:t>
            </a:r>
            <a:r>
              <a:rPr lang="it-IT" sz="2100" b="1" dirty="0">
                <a:cs typeface="Arial" panose="020B0604020202020204" pitchFamily="34" charset="0"/>
              </a:rPr>
              <a:t>scintillatori plastici</a:t>
            </a:r>
            <a:r>
              <a:rPr lang="it-IT" sz="21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860B89-3101-4CBF-9175-B28045ECF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93" y="818380"/>
            <a:ext cx="2814638" cy="2114999"/>
          </a:xfrm>
          <a:prstGeom prst="rect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061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011F3-49F6-49C2-8962-4DBE5BE9E14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20000" y="1260000"/>
            <a:ext cx="10800000" cy="646331"/>
          </a:xfrm>
        </p:spPr>
        <p:txBody>
          <a:bodyPr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SCINTILLATORI PLASTICI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EA1CA8-E664-4750-83EF-A9FA89523928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2160000"/>
            <a:ext cx="10800000" cy="3418885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100" dirty="0">
                <a:cs typeface="Arial" panose="020B0604020202020204" pitchFamily="34" charset="0"/>
              </a:rPr>
              <a:t>Gli scintillatori plastici sono così chiamati  in quanto </a:t>
            </a:r>
            <a:r>
              <a:rPr lang="it-IT" sz="2100" b="1" dirty="0">
                <a:cs typeface="Arial" panose="020B0604020202020204" pitchFamily="34" charset="0"/>
              </a:rPr>
              <a:t>sfruttano</a:t>
            </a:r>
            <a:r>
              <a:rPr lang="it-IT" sz="2100" dirty="0">
                <a:cs typeface="Arial" panose="020B0604020202020204" pitchFamily="34" charset="0"/>
              </a:rPr>
              <a:t>, per segnalare il passaggio della particella subnucleare, la </a:t>
            </a:r>
            <a:r>
              <a:rPr lang="it-IT" sz="2100" b="1" dirty="0">
                <a:cs typeface="Arial" panose="020B0604020202020204" pitchFamily="34" charset="0"/>
              </a:rPr>
              <a:t>luminescenza</a:t>
            </a:r>
            <a:r>
              <a:rPr lang="it-IT" sz="2100" dirty="0">
                <a:cs typeface="Arial" panose="020B0604020202020204" pitchFamily="34" charset="0"/>
              </a:rPr>
              <a:t>, ossia la capacità del materiale di </a:t>
            </a:r>
            <a:r>
              <a:rPr lang="it-IT" sz="2100" b="1" dirty="0">
                <a:cs typeface="Arial" panose="020B0604020202020204" pitchFamily="34" charset="0"/>
              </a:rPr>
              <a:t>produrre un fotone</a:t>
            </a:r>
            <a:r>
              <a:rPr lang="it-IT" sz="2100" dirty="0">
                <a:cs typeface="Arial" panose="020B0604020202020204" pitchFamily="34" charset="0"/>
              </a:rPr>
              <a:t> ogni qual volta un suo elettrone decade, dopo essere stato eccitato dalla </a:t>
            </a:r>
            <a:r>
              <a:rPr lang="it-IT" sz="2100" b="1" dirty="0">
                <a:cs typeface="Arial" panose="020B0604020202020204" pitchFamily="34" charset="0"/>
              </a:rPr>
              <a:t>collisione con una particella </a:t>
            </a:r>
            <a:r>
              <a:rPr lang="it-IT" sz="2100" dirty="0">
                <a:cs typeface="Arial" panose="020B0604020202020204" pitchFamily="34" charset="0"/>
              </a:rPr>
              <a:t>elementare.</a:t>
            </a:r>
            <a:br>
              <a:rPr lang="it-IT" sz="2100" dirty="0">
                <a:cs typeface="Arial" panose="020B0604020202020204" pitchFamily="34" charset="0"/>
              </a:rPr>
            </a:br>
            <a:r>
              <a:rPr lang="it-IT" sz="2100" dirty="0">
                <a:cs typeface="Arial" panose="020B0604020202020204" pitchFamily="34" charset="0"/>
              </a:rPr>
              <a:t>In particolare parliamo di: 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b="1" dirty="0">
                <a:cs typeface="Arial" panose="020B0604020202020204" pitchFamily="34" charset="0"/>
              </a:rPr>
              <a:t>fluorescenza</a:t>
            </a:r>
            <a:r>
              <a:rPr lang="it-IT" sz="2100" dirty="0">
                <a:cs typeface="Arial" panose="020B0604020202020204" pitchFamily="34" charset="0"/>
              </a:rPr>
              <a:t> quando la luce prodotta dura tra 5 e i 10 ns</a:t>
            </a:r>
          </a:p>
          <a:p>
            <a:pPr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b="1" dirty="0">
                <a:cs typeface="Arial" panose="020B0604020202020204" pitchFamily="34" charset="0"/>
              </a:rPr>
              <a:t>fosforescenza</a:t>
            </a:r>
            <a:r>
              <a:rPr lang="it-IT" sz="2100" dirty="0">
                <a:cs typeface="Arial" panose="020B0604020202020204" pitchFamily="34" charset="0"/>
              </a:rPr>
              <a:t> quando l’illuminazione dura 100 ms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3E09DB-A295-4453-8118-38AB3D64C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88" y="3906944"/>
            <a:ext cx="3974674" cy="1944000"/>
          </a:xfrm>
          <a:prstGeom prst="rect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796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09BF06-E150-4D77-9256-2DA876B8F6A8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720000" y="1260000"/>
            <a:ext cx="10800000" cy="3029034"/>
          </a:xfr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buClr>
                <a:srgbClr val="00B050"/>
              </a:buClr>
              <a:buSzPct val="75000"/>
              <a:buNone/>
            </a:pPr>
            <a:r>
              <a:rPr lang="it-IT" sz="2100" dirty="0">
                <a:cs typeface="Arial" panose="020B0604020202020204" pitchFamily="34" charset="0"/>
              </a:rPr>
              <a:t>Il </a:t>
            </a:r>
            <a:r>
              <a:rPr lang="it-IT" sz="2100" b="1" dirty="0">
                <a:cs typeface="Arial" panose="020B0604020202020204" pitchFamily="34" charset="0"/>
              </a:rPr>
              <a:t>materiale</a:t>
            </a:r>
            <a:r>
              <a:rPr lang="it-IT" sz="2100" dirty="0">
                <a:cs typeface="Arial" panose="020B0604020202020204" pitchFamily="34" charset="0"/>
              </a:rPr>
              <a:t> di uno scintillatore plastico </a:t>
            </a:r>
            <a:r>
              <a:rPr lang="it-IT" sz="2100" b="1" dirty="0">
                <a:cs typeface="Arial" panose="020B0604020202020204" pitchFamily="34" charset="0"/>
              </a:rPr>
              <a:t>deve essere caratterizzato </a:t>
            </a:r>
            <a:r>
              <a:rPr lang="it-IT" sz="2100" dirty="0">
                <a:cs typeface="Arial" panose="020B0604020202020204" pitchFamily="34" charset="0"/>
              </a:rPr>
              <a:t>da: 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Una alta</a:t>
            </a:r>
            <a:r>
              <a:rPr lang="it-IT" sz="2100" b="1" dirty="0">
                <a:cs typeface="Arial" panose="020B0604020202020204" pitchFamily="34" charset="0"/>
              </a:rPr>
              <a:t> luminescenza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Un’alta </a:t>
            </a:r>
            <a:r>
              <a:rPr lang="it-IT" sz="2100" b="1" dirty="0">
                <a:cs typeface="Arial" panose="020B0604020202020204" pitchFamily="34" charset="0"/>
              </a:rPr>
              <a:t>reattività</a:t>
            </a:r>
            <a:r>
              <a:rPr lang="it-IT" sz="2100" dirty="0">
                <a:cs typeface="Arial" panose="020B0604020202020204" pitchFamily="34" charset="0"/>
              </a:rPr>
              <a:t> </a:t>
            </a:r>
            <a:r>
              <a:rPr lang="it-IT" sz="2100" b="1" dirty="0">
                <a:cs typeface="Arial" panose="020B0604020202020204" pitchFamily="34" charset="0"/>
              </a:rPr>
              <a:t>all’impatto con la particella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Una buona </a:t>
            </a:r>
            <a:r>
              <a:rPr lang="it-IT" sz="2100" b="1" dirty="0">
                <a:cs typeface="Arial" panose="020B0604020202020204" pitchFamily="34" charset="0"/>
              </a:rPr>
              <a:t>lunghezza d’attenuazione</a:t>
            </a:r>
            <a:r>
              <a:rPr lang="it-IT" sz="2100" dirty="0">
                <a:cs typeface="Arial" panose="020B0604020202020204" pitchFamily="34" charset="0"/>
              </a:rPr>
              <a:t>, ossia la lunghezza dopo la quale un fascio di particelle incidente su un materiale risulta attenuata di un fattore 1/e </a:t>
            </a:r>
            <a:r>
              <a:rPr lang="it-IT" sz="2100" baseline="30000" dirty="0">
                <a:cs typeface="Arial" panose="020B0604020202020204" pitchFamily="34" charset="0"/>
              </a:rPr>
              <a:t>[2]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100" dirty="0">
                <a:cs typeface="Arial" panose="020B0604020202020204" pitchFamily="34" charset="0"/>
              </a:rPr>
              <a:t>Una produzione di fotoni con una </a:t>
            </a:r>
            <a:r>
              <a:rPr lang="it-IT" sz="2100" b="1" dirty="0">
                <a:cs typeface="Arial" panose="020B0604020202020204" pitchFamily="34" charset="0"/>
              </a:rPr>
              <a:t>lunghezza d’onda compatibile con la parte elettronica </a:t>
            </a:r>
            <a:r>
              <a:rPr lang="it-IT" sz="2100" dirty="0">
                <a:cs typeface="Arial" panose="020B0604020202020204" pitchFamily="34" charset="0"/>
              </a:rPr>
              <a:t>dello strumento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8DB82-2A7C-429D-B12D-44712D029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54" y="4289034"/>
            <a:ext cx="3060092" cy="2028975"/>
          </a:xfrm>
          <a:prstGeom prst="rect">
            <a:avLst/>
          </a:prstGeom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983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AA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F5496"/>
      </a:hlink>
      <a:folHlink>
        <a:srgbClr val="954F72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1506</TotalTime>
  <Words>1448</Words>
  <Application>Microsoft Office PowerPoint</Application>
  <PresentationFormat>Widescreen</PresentationFormat>
  <Paragraphs>232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 2</vt:lpstr>
      <vt:lpstr>Wingdings 3</vt:lpstr>
      <vt:lpstr>Sfaccettatura</vt:lpstr>
      <vt:lpstr>Studio della relazione fra l’angolo di zenit e il flusso di raggi cosmici</vt:lpstr>
      <vt:lpstr>Presentazione standard di PowerPoint</vt:lpstr>
      <vt:lpstr>INTRODUZIONE: I RAGGI COSMICI</vt:lpstr>
      <vt:lpstr>Presentazione standard di PowerPoint</vt:lpstr>
      <vt:lpstr>LEPTONI</vt:lpstr>
      <vt:lpstr>Presentazione standard di PowerPoint</vt:lpstr>
      <vt:lpstr>APPARATO STRUMENTALE</vt:lpstr>
      <vt:lpstr>SCINTILLATORI PLASTICI</vt:lpstr>
      <vt:lpstr>Presentazione standard di PowerPoint</vt:lpstr>
      <vt:lpstr>Presentazione standard di PowerPoint</vt:lpstr>
      <vt:lpstr>Presentazione standard di PowerPoint</vt:lpstr>
      <vt:lpstr>MISURA ED ANALISI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Grafico cos2α–frequenza espresso dalla funzione f(α) = f0cos2(α)+ k</vt:lpstr>
      <vt:lpstr>CONCLUSIONI</vt:lpstr>
      <vt:lpstr>BIBLIOGRAFIA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105</cp:revision>
  <dcterms:created xsi:type="dcterms:W3CDTF">2020-01-19T17:17:18Z</dcterms:created>
  <dcterms:modified xsi:type="dcterms:W3CDTF">2020-01-23T16:06:45Z</dcterms:modified>
</cp:coreProperties>
</file>