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68" r:id="rId3"/>
    <p:sldId id="269" r:id="rId4"/>
    <p:sldId id="270" r:id="rId5"/>
    <p:sldId id="272" r:id="rId6"/>
    <p:sldId id="278" r:id="rId7"/>
    <p:sldId id="279" r:id="rId8"/>
    <p:sldId id="280" r:id="rId9"/>
    <p:sldId id="276" r:id="rId10"/>
    <p:sldId id="281" r:id="rId1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2160" autoAdjust="0"/>
  </p:normalViewPr>
  <p:slideViewPr>
    <p:cSldViewPr snapToGrid="0">
      <p:cViewPr varScale="1">
        <p:scale>
          <a:sx n="84" d="100"/>
          <a:sy n="84" d="100"/>
        </p:scale>
        <p:origin x="57" y="258"/>
      </p:cViewPr>
      <p:guideLst>
        <p:guide pos="3840"/>
        <p:guide orient="horz" pos="2160"/>
      </p:guideLst>
    </p:cSldViewPr>
  </p:slideViewPr>
  <p:notesTextViewPr>
    <p:cViewPr>
      <p:scale>
        <a:sx n="1" d="1"/>
        <a:sy n="1" d="1"/>
      </p:scale>
      <p:origin x="0" y="0"/>
    </p:cViewPr>
  </p:notesTextViewPr>
  <p:notesViewPr>
    <p:cSldViewPr snapToGrid="0">
      <p:cViewPr varScale="1">
        <p:scale>
          <a:sx n="101" d="100"/>
          <a:sy n="101" d="100"/>
        </p:scale>
        <p:origin x="28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92BE4B9-803F-45A2-9B65-BEB14E9762E6}" type="datetime1">
              <a:rPr lang="it-IT" smtClean="0"/>
              <a:t>23/01/2020</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E4C80B-8910-445E-8D30-7A590951118B}" type="slidenum">
              <a:rPr lang="it-IT" smtClean="0"/>
              <a:t>‹N›</a:t>
            </a:fld>
            <a:endParaRPr lang="it-IT" dirty="0"/>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3F4E8C4-B902-46AD-96EE-978049CC68E9}" type="datetime1">
              <a:rPr lang="it-IT" smtClean="0"/>
              <a:t>23/01/2020</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rtl="0"/>
            <a:r>
              <a:rPr lang="it-IT"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D81F1E7-4EFD-4BFF-B438-FCD52FD36B17}" type="slidenum">
              <a:rPr lang="it-IT" smtClean="0"/>
              <a:t>‹N›</a:t>
            </a:fld>
            <a:endParaRPr lang="it-IT" dirty="0"/>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5D81F1E7-4EFD-4BFF-B438-FCD52FD36B17}" type="slidenum">
              <a:rPr lang="it-IT" smtClean="0"/>
              <a:t>1</a:t>
            </a:fld>
            <a:endParaRPr lang="it-IT" dirty="0"/>
          </a:p>
        </p:txBody>
      </p:sp>
    </p:spTree>
    <p:extLst>
      <p:ext uri="{BB962C8B-B14F-4D97-AF65-F5344CB8AC3E}">
        <p14:creationId xmlns:p14="http://schemas.microsoft.com/office/powerpoint/2010/main" val="110081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r>
              <a:rPr lang="it-IT" dirty="0"/>
              <a:t>Questa è la domanda a cui risponde l'esperimento</a:t>
            </a:r>
          </a:p>
        </p:txBody>
      </p:sp>
      <p:sp>
        <p:nvSpPr>
          <p:cNvPr id="4" name="Segnaposto numero diapositiva 3"/>
          <p:cNvSpPr>
            <a:spLocks noGrp="1"/>
          </p:cNvSpPr>
          <p:nvPr>
            <p:ph type="sldNum" sz="quarter" idx="10"/>
          </p:nvPr>
        </p:nvSpPr>
        <p:spPr/>
        <p:txBody>
          <a:bodyPr rtlCol="0"/>
          <a:lstStyle/>
          <a:p>
            <a:pPr rtl="0"/>
            <a:fld id="{5D81F1E7-4EFD-4BFF-B438-FCD52FD36B17}" type="slidenum">
              <a:rPr lang="it-IT" smtClean="0"/>
              <a:t>2</a:t>
            </a:fld>
            <a:endParaRPr lang="it-IT" dirty="0"/>
          </a:p>
        </p:txBody>
      </p:sp>
    </p:spTree>
    <p:extLst>
      <p:ext uri="{BB962C8B-B14F-4D97-AF65-F5344CB8AC3E}">
        <p14:creationId xmlns:p14="http://schemas.microsoft.com/office/powerpoint/2010/main" val="2034524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r>
              <a:rPr lang="it-IT" dirty="0"/>
              <a:t>Questa è la domanda a cui risponde l'esperimento</a:t>
            </a:r>
          </a:p>
        </p:txBody>
      </p:sp>
      <p:sp>
        <p:nvSpPr>
          <p:cNvPr id="4" name="Segnaposto numero diapositiva 3"/>
          <p:cNvSpPr>
            <a:spLocks noGrp="1"/>
          </p:cNvSpPr>
          <p:nvPr>
            <p:ph type="sldNum" sz="quarter" idx="10"/>
          </p:nvPr>
        </p:nvSpPr>
        <p:spPr/>
        <p:txBody>
          <a:bodyPr rtlCol="0"/>
          <a:lstStyle/>
          <a:p>
            <a:pPr rtl="0"/>
            <a:fld id="{5D81F1E7-4EFD-4BFF-B438-FCD52FD36B17}" type="slidenum">
              <a:rPr lang="it-IT" smtClean="0"/>
              <a:t>3</a:t>
            </a:fld>
            <a:endParaRPr lang="it-IT" dirty="0"/>
          </a:p>
        </p:txBody>
      </p:sp>
    </p:spTree>
    <p:extLst>
      <p:ext uri="{BB962C8B-B14F-4D97-AF65-F5344CB8AC3E}">
        <p14:creationId xmlns:p14="http://schemas.microsoft.com/office/powerpoint/2010/main" val="78021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r>
              <a:rPr lang="it-IT" dirty="0"/>
              <a:t>Questa è la domanda a cui risponde l'esperimento</a:t>
            </a:r>
          </a:p>
        </p:txBody>
      </p:sp>
      <p:sp>
        <p:nvSpPr>
          <p:cNvPr id="4" name="Segnaposto numero diapositiva 3"/>
          <p:cNvSpPr>
            <a:spLocks noGrp="1"/>
          </p:cNvSpPr>
          <p:nvPr>
            <p:ph type="sldNum" sz="quarter" idx="10"/>
          </p:nvPr>
        </p:nvSpPr>
        <p:spPr/>
        <p:txBody>
          <a:bodyPr rtlCol="0"/>
          <a:lstStyle/>
          <a:p>
            <a:pPr rtl="0"/>
            <a:fld id="{5D81F1E7-4EFD-4BFF-B438-FCD52FD36B17}" type="slidenum">
              <a:rPr lang="it-IT" smtClean="0"/>
              <a:t>4</a:t>
            </a:fld>
            <a:endParaRPr lang="it-IT" dirty="0"/>
          </a:p>
        </p:txBody>
      </p:sp>
    </p:spTree>
    <p:extLst>
      <p:ext uri="{BB962C8B-B14F-4D97-AF65-F5344CB8AC3E}">
        <p14:creationId xmlns:p14="http://schemas.microsoft.com/office/powerpoint/2010/main" val="32730747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ttangolo 6"/>
          <p:cNvSpPr/>
          <p:nvPr/>
        </p:nvSpPr>
        <p:spPr bwMode="ltGray">
          <a:xfrm>
            <a:off x="0" y="4572000"/>
            <a:ext cx="12192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p:cNvSpPr>
            <a:spLocks noGrp="1"/>
          </p:cNvSpPr>
          <p:nvPr>
            <p:ph type="ctrTitle"/>
          </p:nvPr>
        </p:nvSpPr>
        <p:spPr>
          <a:xfrm>
            <a:off x="609600" y="4740333"/>
            <a:ext cx="10972800" cy="1263534"/>
          </a:xfrm>
        </p:spPr>
        <p:txBody>
          <a:bodyPr rtlCol="0" anchor="ctr">
            <a:normAutofit/>
          </a:bodyPr>
          <a:lstStyle>
            <a:lvl1pPr algn="l">
              <a:defRPr sz="5800"/>
            </a:lvl1pPr>
          </a:lstStyle>
          <a:p>
            <a:pPr rtl="0"/>
            <a:r>
              <a:rPr lang="it-IT"/>
              <a:t>Fare clic per modificare lo stile del titolo dello schema</a:t>
            </a:r>
            <a:endParaRPr lang="it-IT" dirty="0"/>
          </a:p>
        </p:txBody>
      </p:sp>
      <p:cxnSp>
        <p:nvCxnSpPr>
          <p:cNvPr id="8" name="Connettore diritto 7"/>
          <p:cNvCxnSpPr/>
          <p:nvPr/>
        </p:nvCxnSpPr>
        <p:spPr>
          <a:xfrm>
            <a:off x="0" y="62103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Sottotitolo 2"/>
          <p:cNvSpPr>
            <a:spLocks noGrp="1"/>
          </p:cNvSpPr>
          <p:nvPr>
            <p:ph type="subTitle" idx="1"/>
          </p:nvPr>
        </p:nvSpPr>
        <p:spPr>
          <a:xfrm>
            <a:off x="609600" y="6286500"/>
            <a:ext cx="10972800" cy="457200"/>
          </a:xfrm>
        </p:spPr>
        <p:txBody>
          <a:bodyPr rtlCol="0" anchor="ctr">
            <a:normAutofit/>
          </a:bodyPr>
          <a:lstStyle>
            <a:lvl1pPr marL="0" indent="0" algn="l">
              <a:spcBef>
                <a:spcPts val="0"/>
              </a:spcBef>
              <a:buNone/>
              <a:defRPr sz="1800">
                <a:solidFill>
                  <a:schemeClr val="tx1">
                    <a:lumMod val="50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a:t>Fare clic per modificare lo stile del sottotitolo dello schema</a:t>
            </a:r>
            <a:endParaRPr lang="it-IT" dirty="0"/>
          </a:p>
        </p:txBody>
      </p:sp>
      <p:pic>
        <p:nvPicPr>
          <p:cNvPr id="9" name="Immagine 8" descr="Primo piano di provett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 y="0"/>
            <a:ext cx="12188952" cy="4571999"/>
          </a:xfrm>
          <a:prstGeom prst="rect">
            <a:avLst/>
          </a:prstGeom>
        </p:spPr>
      </p:pic>
    </p:spTree>
    <p:extLst>
      <p:ext uri="{BB962C8B-B14F-4D97-AF65-F5344CB8AC3E}">
        <p14:creationId xmlns:p14="http://schemas.microsoft.com/office/powerpoint/2010/main" val="15311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numero diapositiva 3"/>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4" name="Segnaposto data 5"/>
          <p:cNvSpPr>
            <a:spLocks noGrp="1"/>
          </p:cNvSpPr>
          <p:nvPr>
            <p:ph type="dt" sz="half" idx="10"/>
          </p:nvPr>
        </p:nvSpPr>
        <p:spPr/>
        <p:txBody>
          <a:bodyPr rtlCol="0"/>
          <a:lstStyle/>
          <a:p>
            <a:pPr rtl="0"/>
            <a:fld id="{972C115C-6056-4415-A6E4-6AAB64A55514}" type="datetime1">
              <a:rPr lang="it-IT" smtClean="0"/>
              <a:t>23/01/2020</a:t>
            </a:fld>
            <a:endParaRPr lang="it-IT" dirty="0"/>
          </a:p>
        </p:txBody>
      </p:sp>
    </p:spTree>
    <p:extLst>
      <p:ext uri="{BB962C8B-B14F-4D97-AF65-F5344CB8AC3E}">
        <p14:creationId xmlns:p14="http://schemas.microsoft.com/office/powerpoint/2010/main" val="32215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7" name="Rettangolo 6"/>
          <p:cNvSpPr/>
          <p:nvPr/>
        </p:nvSpPr>
        <p:spPr bwMode="ltGray">
          <a:xfrm>
            <a:off x="9310254" y="0"/>
            <a:ext cx="288174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8" name="Connettore diritto 7"/>
          <p:cNvCxnSpPr/>
          <p:nvPr/>
        </p:nvCxnSpPr>
        <p:spPr>
          <a:xfrm flipH="1">
            <a:off x="9310254"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olo verticale 1"/>
          <p:cNvSpPr>
            <a:spLocks noGrp="1"/>
          </p:cNvSpPr>
          <p:nvPr>
            <p:ph type="title" orient="vert"/>
          </p:nvPr>
        </p:nvSpPr>
        <p:spPr>
          <a:xfrm>
            <a:off x="9486900" y="685800"/>
            <a:ext cx="2324100" cy="5486399"/>
          </a:xfrm>
        </p:spPr>
        <p:txBody>
          <a:bodyPr vert="eaVert" rtlCol="0"/>
          <a:lstStyle/>
          <a:p>
            <a:pPr rtl="0"/>
            <a:r>
              <a:rPr lang="it-IT"/>
              <a:t>Fare clic per modificare lo stile del titolo dello schema</a:t>
            </a:r>
            <a:endParaRPr lang="it-IT" dirty="0"/>
          </a:p>
        </p:txBody>
      </p:sp>
      <p:sp>
        <p:nvSpPr>
          <p:cNvPr id="3" name="Segnaposto testo verticale 2"/>
          <p:cNvSpPr>
            <a:spLocks noGrp="1"/>
          </p:cNvSpPr>
          <p:nvPr>
            <p:ph type="body" orient="vert" idx="1"/>
          </p:nvPr>
        </p:nvSpPr>
        <p:spPr>
          <a:xfrm>
            <a:off x="838199" y="685800"/>
            <a:ext cx="8105775" cy="5486399"/>
          </a:xfrm>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numero diapositiva 3"/>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4" name="Segnaposto data 5"/>
          <p:cNvSpPr>
            <a:spLocks noGrp="1"/>
          </p:cNvSpPr>
          <p:nvPr>
            <p:ph type="dt" sz="half" idx="10"/>
          </p:nvPr>
        </p:nvSpPr>
        <p:spPr/>
        <p:txBody>
          <a:bodyPr rtlCol="0"/>
          <a:lstStyle/>
          <a:p>
            <a:pPr rtl="0"/>
            <a:fld id="{ABF6D814-1019-43F1-A5FF-022297E4F92C}" type="datetime1">
              <a:rPr lang="it-IT" smtClean="0"/>
              <a:t>23/01/2020</a:t>
            </a:fld>
            <a:endParaRPr lang="it-IT" dirty="0"/>
          </a:p>
        </p:txBody>
      </p:sp>
    </p:spTree>
    <p:extLst>
      <p:ext uri="{BB962C8B-B14F-4D97-AF65-F5344CB8AC3E}">
        <p14:creationId xmlns:p14="http://schemas.microsoft.com/office/powerpoint/2010/main" val="8626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9C3B77-5DA0-47F6-8221-919970DCC3D2}" type="datetimeFigureOut">
              <a:rPr lang="it-IT" smtClean="0"/>
              <a:t>23/01/2020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05CF3EF-F09F-4DB9-A798-28AAC601982D}" type="slidenum">
              <a:rPr lang="it-IT" smtClean="0"/>
              <a:t>‹N›</a:t>
            </a:fld>
            <a:endParaRPr lang="it-IT"/>
          </a:p>
        </p:txBody>
      </p:sp>
    </p:spTree>
    <p:extLst>
      <p:ext uri="{BB962C8B-B14F-4D97-AF65-F5344CB8AC3E}">
        <p14:creationId xmlns:p14="http://schemas.microsoft.com/office/powerpoint/2010/main" val="25391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idx="1"/>
          </p:nvPr>
        </p:nvSpPr>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numero diapositiva 3"/>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5" name="Segnaposto piè di pagina 4"/>
          <p:cNvSpPr>
            <a:spLocks noGrp="1"/>
          </p:cNvSpPr>
          <p:nvPr>
            <p:ph type="ftr" sz="quarter" idx="11"/>
          </p:nvPr>
        </p:nvSpPr>
        <p:spPr/>
        <p:txBody>
          <a:bodyPr rtlCol="0"/>
          <a:lstStyle/>
          <a:p>
            <a:pPr rtl="0"/>
            <a:endParaRPr lang="it-IT" dirty="0"/>
          </a:p>
        </p:txBody>
      </p:sp>
      <p:sp>
        <p:nvSpPr>
          <p:cNvPr id="4" name="Segnaposto data 5"/>
          <p:cNvSpPr>
            <a:spLocks noGrp="1"/>
          </p:cNvSpPr>
          <p:nvPr>
            <p:ph type="dt" sz="half" idx="10"/>
          </p:nvPr>
        </p:nvSpPr>
        <p:spPr/>
        <p:txBody>
          <a:bodyPr rtlCol="0"/>
          <a:lstStyle/>
          <a:p>
            <a:pPr rtl="0"/>
            <a:fld id="{F6D6070C-8D76-439A-92F3-489E41DDC3EB}" type="datetime1">
              <a:rPr lang="it-IT" smtClean="0"/>
              <a:t>23/01/2020</a:t>
            </a:fld>
            <a:endParaRPr lang="it-IT" dirty="0"/>
          </a:p>
        </p:txBody>
      </p:sp>
    </p:spTree>
    <p:extLst>
      <p:ext uri="{BB962C8B-B14F-4D97-AF65-F5344CB8AC3E}">
        <p14:creationId xmlns:p14="http://schemas.microsoft.com/office/powerpoint/2010/main" val="225308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bwMode="ltGray">
          <a:xfrm>
            <a:off x="0" y="0"/>
            <a:ext cx="12192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 name="Titolo 1"/>
          <p:cNvSpPr>
            <a:spLocks noGrp="1"/>
          </p:cNvSpPr>
          <p:nvPr>
            <p:ph type="title"/>
          </p:nvPr>
        </p:nvSpPr>
        <p:spPr>
          <a:xfrm>
            <a:off x="609600" y="3153095"/>
            <a:ext cx="10972800" cy="2286000"/>
          </a:xfrm>
        </p:spPr>
        <p:txBody>
          <a:bodyPr rtlCol="0" anchor="b">
            <a:normAutofit/>
          </a:bodyPr>
          <a:lstStyle>
            <a:lvl1pPr>
              <a:defRPr sz="5800" b="0"/>
            </a:lvl1pPr>
          </a:lstStyle>
          <a:p>
            <a:pPr rtl="0"/>
            <a:r>
              <a:rPr lang="it-IT"/>
              <a:t>Fare clic per modificare lo stile del titolo dello schema</a:t>
            </a:r>
            <a:endParaRPr lang="it-IT" dirty="0"/>
          </a:p>
        </p:txBody>
      </p:sp>
      <p:cxnSp>
        <p:nvCxnSpPr>
          <p:cNvPr id="8" name="Connettore diritto 7"/>
          <p:cNvCxnSpPr/>
          <p:nvPr/>
        </p:nvCxnSpPr>
        <p:spPr>
          <a:xfrm>
            <a:off x="0" y="57531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Segnaposto testo 2"/>
          <p:cNvSpPr>
            <a:spLocks noGrp="1"/>
          </p:cNvSpPr>
          <p:nvPr>
            <p:ph type="body" idx="1"/>
          </p:nvPr>
        </p:nvSpPr>
        <p:spPr>
          <a:xfrm>
            <a:off x="603250" y="5864054"/>
            <a:ext cx="10972800" cy="450042"/>
          </a:xfrm>
        </p:spPr>
        <p:txBody>
          <a:bodyPr rtlCol="0" anchor="ctr"/>
          <a:lstStyle>
            <a:lvl1pPr marL="0" indent="0">
              <a:spcBef>
                <a:spcPts val="0"/>
              </a:spcBef>
              <a:buNone/>
              <a:defRPr sz="2000">
                <a:solidFill>
                  <a:schemeClr val="tx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Tree>
    <p:extLst>
      <p:ext uri="{BB962C8B-B14F-4D97-AF65-F5344CB8AC3E}">
        <p14:creationId xmlns:p14="http://schemas.microsoft.com/office/powerpoint/2010/main" val="293724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contenuto 2"/>
          <p:cNvSpPr>
            <a:spLocks noGrp="1"/>
          </p:cNvSpPr>
          <p:nvPr>
            <p:ph sz="half" idx="1"/>
          </p:nvPr>
        </p:nvSpPr>
        <p:spPr>
          <a:xfrm>
            <a:off x="1066800"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contenuto 3"/>
          <p:cNvSpPr>
            <a:spLocks noGrp="1"/>
          </p:cNvSpPr>
          <p:nvPr>
            <p:ph sz="half" idx="2"/>
          </p:nvPr>
        </p:nvSpPr>
        <p:spPr>
          <a:xfrm>
            <a:off x="6373091" y="1714501"/>
            <a:ext cx="4752109" cy="4457700"/>
          </a:xfrm>
        </p:spPr>
        <p:txBody>
          <a:bodyPr rtlCol="0">
            <a:normAutofit/>
          </a:bodyPr>
          <a:lstStyle>
            <a:lvl1pPr>
              <a:spcBef>
                <a:spcPts val="20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7" name="Segnaposto numero diapositiva 4"/>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6" name="Segnaposto piè di pagina 5"/>
          <p:cNvSpPr>
            <a:spLocks noGrp="1"/>
          </p:cNvSpPr>
          <p:nvPr>
            <p:ph type="ftr" sz="quarter" idx="11"/>
          </p:nvPr>
        </p:nvSpPr>
        <p:spPr/>
        <p:txBody>
          <a:bodyPr rtlCol="0"/>
          <a:lstStyle/>
          <a:p>
            <a:pPr rtl="0"/>
            <a:endParaRPr lang="it-IT" dirty="0"/>
          </a:p>
        </p:txBody>
      </p:sp>
      <p:sp>
        <p:nvSpPr>
          <p:cNvPr id="5" name="Segnaposto data 6"/>
          <p:cNvSpPr>
            <a:spLocks noGrp="1"/>
          </p:cNvSpPr>
          <p:nvPr>
            <p:ph type="dt" sz="half" idx="10"/>
          </p:nvPr>
        </p:nvSpPr>
        <p:spPr/>
        <p:txBody>
          <a:bodyPr rtlCol="0"/>
          <a:lstStyle/>
          <a:p>
            <a:pPr rtl="0"/>
            <a:fld id="{6012CCC3-0953-43BD-82E6-00D39FFCBDC6}" type="datetime1">
              <a:rPr lang="it-IT" smtClean="0"/>
              <a:t>23/01/2020</a:t>
            </a:fld>
            <a:endParaRPr lang="it-IT" dirty="0"/>
          </a:p>
        </p:txBody>
      </p:sp>
    </p:spTree>
    <p:extLst>
      <p:ext uri="{BB962C8B-B14F-4D97-AF65-F5344CB8AC3E}">
        <p14:creationId xmlns:p14="http://schemas.microsoft.com/office/powerpoint/2010/main" val="407238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3" name="Segnaposto testo 2"/>
          <p:cNvSpPr>
            <a:spLocks noGrp="1"/>
          </p:cNvSpPr>
          <p:nvPr>
            <p:ph type="body" idx="1"/>
          </p:nvPr>
        </p:nvSpPr>
        <p:spPr>
          <a:xfrm>
            <a:off x="106680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06680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p:cNvSpPr>
            <a:spLocks noGrp="1"/>
          </p:cNvSpPr>
          <p:nvPr>
            <p:ph type="body" sz="quarter" idx="3"/>
          </p:nvPr>
        </p:nvSpPr>
        <p:spPr>
          <a:xfrm>
            <a:off x="6370320" y="1529541"/>
            <a:ext cx="4754880" cy="811583"/>
          </a:xfrm>
        </p:spPr>
        <p:txBody>
          <a:bodyPr rtlCol="0"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370320" y="2484692"/>
            <a:ext cx="4754880" cy="3687508"/>
          </a:xfrm>
        </p:spPr>
        <p:txBody>
          <a:bodyPr rtlCol="0"/>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9" name="Segnaposto numero diapositiva 6"/>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8" name="Segnaposto piè di pagina 7"/>
          <p:cNvSpPr>
            <a:spLocks noGrp="1"/>
          </p:cNvSpPr>
          <p:nvPr>
            <p:ph type="ftr" sz="quarter" idx="11"/>
          </p:nvPr>
        </p:nvSpPr>
        <p:spPr/>
        <p:txBody>
          <a:bodyPr rtlCol="0"/>
          <a:lstStyle/>
          <a:p>
            <a:pPr rtl="0"/>
            <a:endParaRPr lang="it-IT" dirty="0"/>
          </a:p>
        </p:txBody>
      </p:sp>
      <p:sp>
        <p:nvSpPr>
          <p:cNvPr id="7" name="Segnaposto data 8"/>
          <p:cNvSpPr>
            <a:spLocks noGrp="1"/>
          </p:cNvSpPr>
          <p:nvPr>
            <p:ph type="dt" sz="half" idx="10"/>
          </p:nvPr>
        </p:nvSpPr>
        <p:spPr/>
        <p:txBody>
          <a:bodyPr rtlCol="0"/>
          <a:lstStyle/>
          <a:p>
            <a:pPr rtl="0"/>
            <a:fld id="{55079A3F-CF9D-40A7-944F-AAAA735605B1}" type="datetime1">
              <a:rPr lang="it-IT" smtClean="0"/>
              <a:t>23/01/2020</a:t>
            </a:fld>
            <a:endParaRPr lang="it-IT" dirty="0"/>
          </a:p>
        </p:txBody>
      </p:sp>
    </p:spTree>
    <p:extLst>
      <p:ext uri="{BB962C8B-B14F-4D97-AF65-F5344CB8AC3E}">
        <p14:creationId xmlns:p14="http://schemas.microsoft.com/office/powerpoint/2010/main" val="96062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it-IT" dirty="0"/>
          </a:p>
        </p:txBody>
      </p:sp>
      <p:sp>
        <p:nvSpPr>
          <p:cNvPr id="5" name="Segnaposto numero diapositiva 2"/>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4" name="Segnaposto piè di pagina 3"/>
          <p:cNvSpPr>
            <a:spLocks noGrp="1"/>
          </p:cNvSpPr>
          <p:nvPr>
            <p:ph type="ftr" sz="quarter" idx="11"/>
          </p:nvPr>
        </p:nvSpPr>
        <p:spPr/>
        <p:txBody>
          <a:bodyPr rtlCol="0"/>
          <a:lstStyle/>
          <a:p>
            <a:pPr rtl="0"/>
            <a:endParaRPr lang="it-IT" dirty="0"/>
          </a:p>
        </p:txBody>
      </p:sp>
      <p:sp>
        <p:nvSpPr>
          <p:cNvPr id="3" name="Segnaposto data 5"/>
          <p:cNvSpPr>
            <a:spLocks noGrp="1"/>
          </p:cNvSpPr>
          <p:nvPr>
            <p:ph type="dt" sz="half" idx="10"/>
          </p:nvPr>
        </p:nvSpPr>
        <p:spPr/>
        <p:txBody>
          <a:bodyPr rtlCol="0"/>
          <a:lstStyle/>
          <a:p>
            <a:pPr rtl="0"/>
            <a:fld id="{1BBDCCF5-FA3D-47D7-9F29-99D1AEEE0B23}" type="datetime1">
              <a:rPr lang="it-IT" smtClean="0"/>
              <a:t>23/01/2020</a:t>
            </a:fld>
            <a:endParaRPr lang="it-IT" dirty="0"/>
          </a:p>
        </p:txBody>
      </p:sp>
    </p:spTree>
    <p:extLst>
      <p:ext uri="{BB962C8B-B14F-4D97-AF65-F5344CB8AC3E}">
        <p14:creationId xmlns:p14="http://schemas.microsoft.com/office/powerpoint/2010/main" val="25159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uoto">
    <p:spTree>
      <p:nvGrpSpPr>
        <p:cNvPr id="1" name=""/>
        <p:cNvGrpSpPr/>
        <p:nvPr/>
      </p:nvGrpSpPr>
      <p:grpSpPr>
        <a:xfrm>
          <a:off x="0" y="0"/>
          <a:ext cx="0" cy="0"/>
          <a:chOff x="0" y="0"/>
          <a:chExt cx="0" cy="0"/>
        </a:xfrm>
      </p:grpSpPr>
      <p:sp>
        <p:nvSpPr>
          <p:cNvPr id="4" name="Segnaposto numero diapositiva 1"/>
          <p:cNvSpPr>
            <a:spLocks noGrp="1"/>
          </p:cNvSpPr>
          <p:nvPr>
            <p:ph type="sldNum" sz="quarter" idx="12"/>
          </p:nvPr>
        </p:nvSpPr>
        <p:spPr/>
        <p:txBody>
          <a:bodyPr rtlCol="0"/>
          <a:lstStyle/>
          <a:p>
            <a:pPr rtl="0"/>
            <a:fld id="{5F4C9F40-B079-4B71-A627-7266DFEA7F03}" type="slidenum">
              <a:rPr lang="it-IT" smtClean="0"/>
              <a:t>‹N›</a:t>
            </a:fld>
            <a:endParaRPr lang="it-IT" dirty="0"/>
          </a:p>
        </p:txBody>
      </p:sp>
      <p:sp>
        <p:nvSpPr>
          <p:cNvPr id="3" name="Segnaposto piè di pagina 2"/>
          <p:cNvSpPr>
            <a:spLocks noGrp="1"/>
          </p:cNvSpPr>
          <p:nvPr>
            <p:ph type="ftr" sz="quarter" idx="11"/>
          </p:nvPr>
        </p:nvSpPr>
        <p:spPr/>
        <p:txBody>
          <a:bodyPr rtlCol="0"/>
          <a:lstStyle/>
          <a:p>
            <a:pPr rtl="0"/>
            <a:endParaRPr lang="it-IT" dirty="0"/>
          </a:p>
        </p:txBody>
      </p:sp>
      <p:sp>
        <p:nvSpPr>
          <p:cNvPr id="2" name="Segnaposto data 3"/>
          <p:cNvSpPr>
            <a:spLocks noGrp="1"/>
          </p:cNvSpPr>
          <p:nvPr>
            <p:ph type="dt" sz="half" idx="10"/>
          </p:nvPr>
        </p:nvSpPr>
        <p:spPr/>
        <p:txBody>
          <a:bodyPr rtlCol="0"/>
          <a:lstStyle/>
          <a:p>
            <a:pPr rtl="0"/>
            <a:fld id="{FD07C065-6EB4-4536-BB05-FC9EF8255056}" type="datetime1">
              <a:rPr lang="it-IT" smtClean="0"/>
              <a:t>23/01/2020</a:t>
            </a:fld>
            <a:endParaRPr lang="it-IT"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3" name="Rettangolo 12"/>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9" name="Connettore diritto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380519" y="465512"/>
            <a:ext cx="3506162" cy="1600200"/>
          </a:xfrm>
        </p:spPr>
        <p:txBody>
          <a:bodyPr rtlCol="0" anchor="t">
            <a:normAutofit/>
          </a:bodyPr>
          <a:lstStyle>
            <a:lvl1pPr>
              <a:defRPr sz="2800" b="0"/>
            </a:lvl1pPr>
          </a:lstStyle>
          <a:p>
            <a:pPr rtl="0"/>
            <a:r>
              <a:rPr lang="it-IT"/>
              <a:t>Fare clic per modificare lo stile del titolo dello schema</a:t>
            </a:r>
            <a:endParaRPr lang="it-IT" dirty="0"/>
          </a:p>
        </p:txBody>
      </p:sp>
      <p:sp>
        <p:nvSpPr>
          <p:cNvPr id="4" name="Segnaposto testo 3"/>
          <p:cNvSpPr>
            <a:spLocks noGrp="1"/>
          </p:cNvSpPr>
          <p:nvPr>
            <p:ph type="body" sz="half" idx="2"/>
          </p:nvPr>
        </p:nvSpPr>
        <p:spPr>
          <a:xfrm>
            <a:off x="380519" y="3746500"/>
            <a:ext cx="3506162" cy="24257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
        <p:nvSpPr>
          <p:cNvPr id="3" name="Segnaposto contenuto 2"/>
          <p:cNvSpPr>
            <a:spLocks noGrp="1"/>
          </p:cNvSpPr>
          <p:nvPr>
            <p:ph idx="1"/>
          </p:nvPr>
        </p:nvSpPr>
        <p:spPr>
          <a:xfrm>
            <a:off x="4699000" y="465513"/>
            <a:ext cx="7048500" cy="5935287"/>
          </a:xfrm>
        </p:spPr>
        <p:txBody>
          <a:bodyPr rtlCol="0">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Tree>
    <p:extLst>
      <p:ext uri="{BB962C8B-B14F-4D97-AF65-F5344CB8AC3E}">
        <p14:creationId xmlns:p14="http://schemas.microsoft.com/office/powerpoint/2010/main" val="300201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p:cNvSpPr/>
          <p:nvPr/>
        </p:nvSpPr>
        <p:spPr bwMode="ltGray">
          <a:xfrm>
            <a:off x="0" y="0"/>
            <a:ext cx="426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cxnSp>
        <p:nvCxnSpPr>
          <p:cNvPr id="9" name="Connettore diritto 8"/>
          <p:cNvCxnSpPr/>
          <p:nvPr/>
        </p:nvCxnSpPr>
        <p:spPr>
          <a:xfrm flipH="1">
            <a:off x="4267200" y="0"/>
            <a:ext cx="1" cy="685800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384048" y="466344"/>
            <a:ext cx="3502152" cy="1600200"/>
          </a:xfrm>
        </p:spPr>
        <p:txBody>
          <a:bodyPr rtlCol="0" anchor="t">
            <a:normAutofit/>
          </a:bodyPr>
          <a:lstStyle>
            <a:lvl1pPr>
              <a:defRPr sz="2800" b="0"/>
            </a:lvl1pPr>
          </a:lstStyle>
          <a:p>
            <a:pPr rtl="0"/>
            <a:r>
              <a:rPr lang="it-IT"/>
              <a:t>Fare clic per modificare lo stile del titolo dello schema</a:t>
            </a:r>
            <a:endParaRPr lang="it-IT" dirty="0"/>
          </a:p>
        </p:txBody>
      </p:sp>
      <p:sp>
        <p:nvSpPr>
          <p:cNvPr id="4" name="Segnaposto testo 3"/>
          <p:cNvSpPr>
            <a:spLocks noGrp="1"/>
          </p:cNvSpPr>
          <p:nvPr>
            <p:ph type="body" sz="half" idx="2"/>
          </p:nvPr>
        </p:nvSpPr>
        <p:spPr>
          <a:xfrm>
            <a:off x="384048" y="3749040"/>
            <a:ext cx="3502152" cy="242316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
        <p:nvSpPr>
          <p:cNvPr id="3" name="Segnaposto immagine 2" descr="Segnaposto vuoto per aggiungere un'immagine. Fare clic sul segnaposto e selezionare l'immagine che si vuole aggiungere"/>
          <p:cNvSpPr>
            <a:spLocks noGrp="1"/>
          </p:cNvSpPr>
          <p:nvPr>
            <p:ph type="pic" idx="1"/>
          </p:nvPr>
        </p:nvSpPr>
        <p:spPr>
          <a:xfrm>
            <a:off x="4309872" y="0"/>
            <a:ext cx="7882128" cy="6858000"/>
          </a:xfrm>
        </p:spPr>
        <p:txBody>
          <a:bodyPr tIns="73152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lang="it-IT" dirty="0"/>
          </a:p>
        </p:txBody>
      </p:sp>
    </p:spTree>
    <p:extLst>
      <p:ext uri="{BB962C8B-B14F-4D97-AF65-F5344CB8AC3E}">
        <p14:creationId xmlns:p14="http://schemas.microsoft.com/office/powerpoint/2010/main" val="9349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ttangolo 6"/>
          <p:cNvSpPr/>
          <p:nvPr/>
        </p:nvSpPr>
        <p:spPr bwMode="ltGray">
          <a:xfrm>
            <a:off x="0" y="0"/>
            <a:ext cx="12192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Segnaposto titolo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pPr rtl="0"/>
            <a:r>
              <a:rPr lang="it-IT" noProof="0" dirty="0"/>
              <a:t>Fare clic per modificare lo stile del titolo</a:t>
            </a:r>
          </a:p>
        </p:txBody>
      </p:sp>
      <p:cxnSp>
        <p:nvCxnSpPr>
          <p:cNvPr id="9" name="Connettore diritto 8"/>
          <p:cNvCxnSpPr/>
          <p:nvPr/>
        </p:nvCxnSpPr>
        <p:spPr>
          <a:xfrm>
            <a:off x="0" y="1371600"/>
            <a:ext cx="12192000" cy="0"/>
          </a:xfrm>
          <a:prstGeom prst="line">
            <a:avLst/>
          </a:prstGeom>
          <a:ln w="76200">
            <a:miter lim="800000"/>
          </a:ln>
        </p:spPr>
        <p:style>
          <a:lnRef idx="1">
            <a:schemeClr val="accent1"/>
          </a:lnRef>
          <a:fillRef idx="0">
            <a:schemeClr val="accent1"/>
          </a:fillRef>
          <a:effectRef idx="0">
            <a:schemeClr val="accent1"/>
          </a:effectRef>
          <a:fontRef idx="minor">
            <a:schemeClr val="tx1"/>
          </a:fontRef>
        </p:style>
      </p:cxnSp>
      <p:sp>
        <p:nvSpPr>
          <p:cNvPr id="3" name="Segnaposto testo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numero diapositiva 5"/>
          <p:cNvSpPr>
            <a:spLocks noGrp="1"/>
          </p:cNvSpPr>
          <p:nvPr>
            <p:ph type="sldNum" sz="quarter" idx="4"/>
          </p:nvPr>
        </p:nvSpPr>
        <p:spPr>
          <a:xfrm>
            <a:off x="85724" y="6394450"/>
            <a:ext cx="523875"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5F4C9F40-B079-4B71-A627-7266DFEA7F03}" type="slidenum">
              <a:rPr lang="it-IT" noProof="0" smtClean="0"/>
              <a:pPr/>
              <a:t>‹N›</a:t>
            </a:fld>
            <a:endParaRPr lang="it-IT" noProof="0" dirty="0"/>
          </a:p>
        </p:txBody>
      </p:sp>
      <p:sp>
        <p:nvSpPr>
          <p:cNvPr id="5" name="Segnaposto piè di pagina 4"/>
          <p:cNvSpPr>
            <a:spLocks noGrp="1"/>
          </p:cNvSpPr>
          <p:nvPr>
            <p:ph type="ftr" sz="quarter" idx="3"/>
          </p:nvPr>
        </p:nvSpPr>
        <p:spPr>
          <a:xfrm>
            <a:off x="809625" y="6394450"/>
            <a:ext cx="8134350" cy="274320"/>
          </a:xfrm>
          <a:prstGeom prst="rect">
            <a:avLst/>
          </a:prstGeom>
        </p:spPr>
        <p:txBody>
          <a:bodyPr vert="horz" lIns="91440" tIns="45720" rIns="91440" bIns="45720" rtlCol="0" anchor="ctr"/>
          <a:lstStyle>
            <a:lvl1pPr algn="l">
              <a:defRPr sz="1200">
                <a:solidFill>
                  <a:schemeClr val="tx1">
                    <a:lumMod val="50000"/>
                  </a:schemeClr>
                </a:solidFill>
              </a:defRPr>
            </a:lvl1pPr>
          </a:lstStyle>
          <a:p>
            <a:pPr rtl="0"/>
            <a:endParaRPr lang="it-IT" noProof="0" dirty="0"/>
          </a:p>
        </p:txBody>
      </p:sp>
      <p:sp>
        <p:nvSpPr>
          <p:cNvPr id="4" name="Segnaposto data 3"/>
          <p:cNvSpPr>
            <a:spLocks noGrp="1"/>
          </p:cNvSpPr>
          <p:nvPr>
            <p:ph type="dt" sz="half" idx="2"/>
          </p:nvPr>
        </p:nvSpPr>
        <p:spPr>
          <a:xfrm>
            <a:off x="9486900" y="6394450"/>
            <a:ext cx="2324100" cy="274320"/>
          </a:xfrm>
          <a:prstGeom prst="rect">
            <a:avLst/>
          </a:prstGeom>
        </p:spPr>
        <p:txBody>
          <a:bodyPr vert="horz" lIns="91440" tIns="45720" rIns="91440" bIns="45720" rtlCol="0" anchor="ctr"/>
          <a:lstStyle>
            <a:lvl1pPr algn="r">
              <a:defRPr sz="1200">
                <a:solidFill>
                  <a:schemeClr val="tx1">
                    <a:lumMod val="50000"/>
                  </a:schemeClr>
                </a:solidFill>
              </a:defRPr>
            </a:lvl1pPr>
          </a:lstStyle>
          <a:p>
            <a:pPr rtl="0"/>
            <a:fld id="{9E059BF1-3CFA-4AD6-A415-C3FBDD0571F5}" type="datetime1">
              <a:rPr lang="it-IT" noProof="0" smtClean="0"/>
              <a:t>23/01/2020</a:t>
            </a:fld>
            <a:endParaRPr lang="it-IT" noProof="0" dirty="0"/>
          </a:p>
        </p:txBody>
      </p:sp>
    </p:spTree>
    <p:extLst>
      <p:ext uri="{BB962C8B-B14F-4D97-AF65-F5344CB8AC3E}">
        <p14:creationId xmlns:p14="http://schemas.microsoft.com/office/powerpoint/2010/main" val="127595847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tx1"/>
          </a:solidFill>
          <a:latin typeface="+mn-lt"/>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tx1"/>
          </a:solidFill>
          <a:latin typeface="+mn-lt"/>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tx1"/>
          </a:solidFill>
          <a:latin typeface="+mn-lt"/>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tx1"/>
          </a:solidFill>
          <a:latin typeface="+mn-lt"/>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tx1"/>
          </a:solidFill>
          <a:latin typeface="+mn-lt"/>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int_cos_day.ggb"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7198802-0DA5-4EC5-A30A-B796F07A0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 y="3047"/>
            <a:ext cx="12191968" cy="4572000"/>
          </a:xfrm>
          <a:prstGeom prst="rect">
            <a:avLst/>
          </a:prstGeom>
        </p:spPr>
      </p:pic>
      <p:sp>
        <p:nvSpPr>
          <p:cNvPr id="2" name="Titolo 1"/>
          <p:cNvSpPr>
            <a:spLocks noGrp="1"/>
          </p:cNvSpPr>
          <p:nvPr>
            <p:ph type="ctrTitle"/>
          </p:nvPr>
        </p:nvSpPr>
        <p:spPr>
          <a:xfrm>
            <a:off x="609600" y="4740333"/>
            <a:ext cx="10972800" cy="876696"/>
          </a:xfrm>
        </p:spPr>
        <p:txBody>
          <a:bodyPr rtlCol="0">
            <a:normAutofit fontScale="90000"/>
          </a:bodyPr>
          <a:lstStyle/>
          <a:p>
            <a:pPr rtl="0"/>
            <a:r>
              <a:rPr lang="it-IT" dirty="0">
                <a:solidFill>
                  <a:srgbClr val="FFFED5"/>
                </a:solidFill>
              </a:rPr>
              <a:t>International </a:t>
            </a:r>
            <a:r>
              <a:rPr lang="it-IT" dirty="0" err="1">
                <a:solidFill>
                  <a:srgbClr val="FFFED5"/>
                </a:solidFill>
              </a:rPr>
              <a:t>Cosmic</a:t>
            </a:r>
            <a:r>
              <a:rPr lang="it-IT" dirty="0">
                <a:solidFill>
                  <a:srgbClr val="FFFED5"/>
                </a:solidFill>
              </a:rPr>
              <a:t> Day</a:t>
            </a:r>
          </a:p>
        </p:txBody>
      </p:sp>
      <p:sp>
        <p:nvSpPr>
          <p:cNvPr id="3" name="Sottotitolo 2"/>
          <p:cNvSpPr>
            <a:spLocks noGrp="1"/>
          </p:cNvSpPr>
          <p:nvPr>
            <p:ph type="subTitle" idx="1"/>
          </p:nvPr>
        </p:nvSpPr>
        <p:spPr/>
        <p:txBody>
          <a:bodyPr rtlCol="0"/>
          <a:lstStyle/>
          <a:p>
            <a:pPr rtl="0"/>
            <a:r>
              <a:rPr lang="it-IT" dirty="0">
                <a:solidFill>
                  <a:schemeClr val="tx1">
                    <a:lumMod val="95000"/>
                  </a:schemeClr>
                </a:solidFill>
              </a:rPr>
              <a:t>Grimaldi Leonardo e </a:t>
            </a:r>
            <a:r>
              <a:rPr lang="it-IT" dirty="0" err="1">
                <a:solidFill>
                  <a:schemeClr val="tx1">
                    <a:lumMod val="95000"/>
                  </a:schemeClr>
                </a:solidFill>
              </a:rPr>
              <a:t>Trasatti</a:t>
            </a:r>
            <a:r>
              <a:rPr lang="it-IT" dirty="0">
                <a:solidFill>
                  <a:schemeClr val="tx1">
                    <a:lumMod val="95000"/>
                  </a:schemeClr>
                </a:solidFill>
              </a:rPr>
              <a:t> Alessandro | ‘‘D. Cotugno’’ L’Aquila</a:t>
            </a:r>
          </a:p>
        </p:txBody>
      </p:sp>
      <p:sp>
        <p:nvSpPr>
          <p:cNvPr id="6" name="Sottotitolo 2">
            <a:extLst>
              <a:ext uri="{FF2B5EF4-FFF2-40B4-BE49-F238E27FC236}">
                <a16:creationId xmlns:a16="http://schemas.microsoft.com/office/drawing/2014/main" id="{4C6674FC-5276-465A-ADC0-43F345F3D2A5}"/>
              </a:ext>
            </a:extLst>
          </p:cNvPr>
          <p:cNvSpPr txBox="1">
            <a:spLocks/>
          </p:cNvSpPr>
          <p:nvPr/>
        </p:nvSpPr>
        <p:spPr>
          <a:xfrm>
            <a:off x="609600" y="5553715"/>
            <a:ext cx="10972800" cy="457200"/>
          </a:xfrm>
          <a:prstGeom prst="rect">
            <a:avLst/>
          </a:prstGeom>
        </p:spPr>
        <p:txBody>
          <a:bodyPr vert="horz" lIns="91440" tIns="45720" rIns="91440" bIns="45720" rtlCol="0" anchor="ctr">
            <a:normAutofit fontScale="92500"/>
          </a:bodyPr>
          <a:lstStyle>
            <a:lvl1pPr marL="0" indent="0" algn="l" defTabSz="914400" rtl="0" eaLnBrk="1" latinLnBrk="0" hangingPunct="1">
              <a:spcBef>
                <a:spcPts val="0"/>
              </a:spcBef>
              <a:buClr>
                <a:schemeClr val="tx1">
                  <a:lumMod val="65000"/>
                </a:schemeClr>
              </a:buClr>
              <a:buFont typeface="Arial" pitchFamily="34" charset="0"/>
              <a:buNone/>
              <a:defRPr sz="1800" kern="1200">
                <a:solidFill>
                  <a:schemeClr val="tx1">
                    <a:lumMod val="50000"/>
                  </a:schemeClr>
                </a:solidFill>
                <a:latin typeface="+mn-lt"/>
                <a:ea typeface="+mn-ea"/>
                <a:cs typeface="+mn-cs"/>
              </a:defRPr>
            </a:lvl1pPr>
            <a:lvl2pPr marL="457200" indent="0" algn="ctr" defTabSz="914400" rtl="0" eaLnBrk="1" latinLnBrk="0" hangingPunct="1">
              <a:spcBef>
                <a:spcPts val="1600"/>
              </a:spcBef>
              <a:buClr>
                <a:schemeClr val="tx1">
                  <a:lumMod val="65000"/>
                </a:schemeClr>
              </a:buClr>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ts val="1200"/>
              </a:spcBef>
              <a:buClr>
                <a:schemeClr val="tx1">
                  <a:lumMod val="65000"/>
                </a:schemeClr>
              </a:buClr>
              <a:buFont typeface="Arial" pitchFamily="34" charset="0"/>
              <a:buNone/>
              <a:defRPr sz="2400" kern="1200">
                <a:solidFill>
                  <a:schemeClr val="tx1"/>
                </a:solidFill>
                <a:latin typeface="+mn-lt"/>
                <a:ea typeface="+mn-ea"/>
                <a:cs typeface="+mn-cs"/>
              </a:defRPr>
            </a:lvl3pPr>
            <a:lvl4pPr marL="1371600" indent="0" algn="ctr" defTabSz="914400" rtl="0" eaLnBrk="1" latinLnBrk="0" hangingPunct="1">
              <a:spcBef>
                <a:spcPts val="1000"/>
              </a:spcBef>
              <a:buClr>
                <a:schemeClr val="tx1">
                  <a:lumMod val="65000"/>
                </a:schemeClr>
              </a:buClr>
              <a:buFont typeface="Arial" pitchFamily="34" charset="0"/>
              <a:buNone/>
              <a:defRPr sz="2000" kern="1200">
                <a:solidFill>
                  <a:schemeClr val="tx1"/>
                </a:solidFill>
                <a:latin typeface="+mn-lt"/>
                <a:ea typeface="+mn-ea"/>
                <a:cs typeface="+mn-cs"/>
              </a:defRPr>
            </a:lvl4pPr>
            <a:lvl5pPr marL="1828800" indent="0" algn="ctr" defTabSz="914400" rtl="0" eaLnBrk="1" latinLnBrk="0" hangingPunct="1">
              <a:spcBef>
                <a:spcPts val="800"/>
              </a:spcBef>
              <a:buClr>
                <a:schemeClr val="tx1">
                  <a:lumMod val="65000"/>
                </a:schemeClr>
              </a:buClr>
              <a:buFont typeface="Arial" pitchFamily="34" charset="0"/>
              <a:buNone/>
              <a:defRPr sz="2000" kern="1200">
                <a:solidFill>
                  <a:schemeClr val="tx1"/>
                </a:solidFill>
                <a:latin typeface="+mn-lt"/>
                <a:ea typeface="+mn-ea"/>
                <a:cs typeface="+mn-cs"/>
              </a:defRPr>
            </a:lvl5pPr>
            <a:lvl6pPr marL="22860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6pPr>
            <a:lvl7pPr marL="27432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7pPr>
            <a:lvl8pPr marL="32004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8pPr>
            <a:lvl9pPr marL="3657600" indent="0" algn="ctr" defTabSz="914400" rtl="0" eaLnBrk="1" latinLnBrk="0" hangingPunct="1">
              <a:spcBef>
                <a:spcPts val="600"/>
              </a:spcBef>
              <a:buClr>
                <a:schemeClr val="tx1">
                  <a:lumMod val="65000"/>
                </a:schemeClr>
              </a:buClr>
              <a:buFont typeface="Arial" pitchFamily="34" charset="0"/>
              <a:buNone/>
              <a:defRPr sz="2000" kern="1200">
                <a:solidFill>
                  <a:schemeClr val="tx1"/>
                </a:solidFill>
                <a:latin typeface="+mn-lt"/>
                <a:ea typeface="+mn-ea"/>
                <a:cs typeface="+mn-cs"/>
              </a:defRPr>
            </a:lvl9pPr>
          </a:lstStyle>
          <a:p>
            <a:r>
              <a:rPr lang="it-IT" i="1" dirty="0">
                <a:solidFill>
                  <a:schemeClr val="tx1">
                    <a:lumMod val="95000"/>
                  </a:schemeClr>
                </a:solidFill>
              </a:rPr>
              <a:t>‘‘Ci sono più cose in cielo e in terra, Orazio, di quante ne sogni la tua filosofia’’</a:t>
            </a:r>
            <a:r>
              <a:rPr lang="it-IT" dirty="0">
                <a:solidFill>
                  <a:schemeClr val="tx1">
                    <a:lumMod val="95000"/>
                  </a:schemeClr>
                </a:solidFill>
              </a:rPr>
              <a:t>, Amleto, William Shakespeare</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336014-37DF-4830-8B2C-5156FF82FE8F}"/>
              </a:ext>
            </a:extLst>
          </p:cNvPr>
          <p:cNvSpPr>
            <a:spLocks noGrp="1"/>
          </p:cNvSpPr>
          <p:nvPr>
            <p:ph type="title"/>
          </p:nvPr>
        </p:nvSpPr>
        <p:spPr>
          <a:xfrm>
            <a:off x="43988" y="1954373"/>
            <a:ext cx="4182272" cy="1600200"/>
          </a:xfrm>
        </p:spPr>
        <p:txBody>
          <a:bodyPr>
            <a:normAutofit fontScale="90000"/>
          </a:bodyPr>
          <a:lstStyle/>
          <a:p>
            <a:pPr algn="ctr"/>
            <a:r>
              <a:rPr lang="it-IT" dirty="0"/>
              <a:t>GRAZIE…</a:t>
            </a:r>
            <a:br>
              <a:rPr lang="it-IT" dirty="0"/>
            </a:br>
            <a:r>
              <a:rPr lang="it-IT" dirty="0"/>
              <a:t>per questa CONSAPEVOLE doccia di muoni</a:t>
            </a:r>
          </a:p>
        </p:txBody>
      </p:sp>
      <p:sp>
        <p:nvSpPr>
          <p:cNvPr id="3" name="Segnaposto testo 2">
            <a:extLst>
              <a:ext uri="{FF2B5EF4-FFF2-40B4-BE49-F238E27FC236}">
                <a16:creationId xmlns:a16="http://schemas.microsoft.com/office/drawing/2014/main" id="{A6132E0C-E7BC-4962-90F1-8AC652310C47}"/>
              </a:ext>
            </a:extLst>
          </p:cNvPr>
          <p:cNvSpPr>
            <a:spLocks noGrp="1"/>
          </p:cNvSpPr>
          <p:nvPr>
            <p:ph type="body" sz="half" idx="2"/>
          </p:nvPr>
        </p:nvSpPr>
        <p:spPr>
          <a:xfrm>
            <a:off x="214018" y="3595125"/>
            <a:ext cx="3842212" cy="1032250"/>
          </a:xfrm>
        </p:spPr>
        <p:txBody>
          <a:bodyPr/>
          <a:lstStyle/>
          <a:p>
            <a:pPr algn="ctr"/>
            <a:r>
              <a:rPr lang="it-IT" dirty="0"/>
              <a:t>Grimaldi Leonardo e </a:t>
            </a:r>
            <a:r>
              <a:rPr lang="it-IT" dirty="0" err="1"/>
              <a:t>Trasatti</a:t>
            </a:r>
            <a:r>
              <a:rPr lang="it-IT" dirty="0"/>
              <a:t> Alessandro classe V A   ‘‘D. Cotugno’’ L’Aquila</a:t>
            </a:r>
          </a:p>
        </p:txBody>
      </p:sp>
      <p:pic>
        <p:nvPicPr>
          <p:cNvPr id="8" name="Segnaposto immagine 7">
            <a:extLst>
              <a:ext uri="{FF2B5EF4-FFF2-40B4-BE49-F238E27FC236}">
                <a16:creationId xmlns:a16="http://schemas.microsoft.com/office/drawing/2014/main" id="{6E2896D8-76DA-410C-9E12-E87BD4963E7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901" r="6901"/>
          <a:stretch>
            <a:fillRect/>
          </a:stretch>
        </p:blipFill>
        <p:spPr/>
      </p:pic>
      <p:sp>
        <p:nvSpPr>
          <p:cNvPr id="4" name="CasellaDiTesto 3">
            <a:extLst>
              <a:ext uri="{FF2B5EF4-FFF2-40B4-BE49-F238E27FC236}">
                <a16:creationId xmlns:a16="http://schemas.microsoft.com/office/drawing/2014/main" id="{BE04EED4-D81A-4109-A835-8D072134FAC3}"/>
              </a:ext>
            </a:extLst>
          </p:cNvPr>
          <p:cNvSpPr txBox="1"/>
          <p:nvPr/>
        </p:nvSpPr>
        <p:spPr>
          <a:xfrm>
            <a:off x="4765105" y="6488668"/>
            <a:ext cx="7059622" cy="369332"/>
          </a:xfrm>
          <a:prstGeom prst="rect">
            <a:avLst/>
          </a:prstGeom>
          <a:noFill/>
        </p:spPr>
        <p:txBody>
          <a:bodyPr wrap="square" rtlCol="0">
            <a:spAutoFit/>
          </a:bodyPr>
          <a:lstStyle/>
          <a:p>
            <a:r>
              <a:rPr lang="it-IT" dirty="0">
                <a:solidFill>
                  <a:schemeClr val="bg1"/>
                </a:solidFill>
              </a:rPr>
              <a:t> Immagine </a:t>
            </a:r>
            <a:r>
              <a:rPr lang="it-IT" dirty="0" err="1">
                <a:solidFill>
                  <a:schemeClr val="bg1"/>
                </a:solidFill>
              </a:rPr>
              <a:t>gif</a:t>
            </a:r>
            <a:r>
              <a:rPr lang="it-IT" dirty="0">
                <a:solidFill>
                  <a:schemeClr val="bg1"/>
                </a:solidFill>
              </a:rPr>
              <a:t> tratta dal cartone animato: ‘‘Il laboratorio di Dexter’’ </a:t>
            </a:r>
          </a:p>
        </p:txBody>
      </p:sp>
    </p:spTree>
    <p:extLst>
      <p:ext uri="{BB962C8B-B14F-4D97-AF65-F5344CB8AC3E}">
        <p14:creationId xmlns:p14="http://schemas.microsoft.com/office/powerpoint/2010/main" val="188652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4B29B6B4-7343-444F-BE91-4A4B74EDD193}"/>
              </a:ext>
            </a:extLst>
          </p:cNvPr>
          <p:cNvSpPr txBox="1"/>
          <p:nvPr/>
        </p:nvSpPr>
        <p:spPr>
          <a:xfrm>
            <a:off x="0" y="5842337"/>
            <a:ext cx="12189041" cy="1015663"/>
          </a:xfrm>
          <a:prstGeom prst="rect">
            <a:avLst/>
          </a:prstGeom>
          <a:noFill/>
        </p:spPr>
        <p:txBody>
          <a:bodyPr wrap="square" rtlCol="0">
            <a:spAutoFit/>
          </a:bodyPr>
          <a:lstStyle/>
          <a:p>
            <a:pPr algn="just"/>
            <a:r>
              <a:rPr lang="it-IT" sz="2000" dirty="0"/>
              <a:t>In data 6 Novembre 2019 ci siamo recati presso i Laboratori Nazionali del Gran Sasso e abbiamo condotto un esperimento che prevedeva di raccogliere dati relativi al numero di muoni che incidono sulla superficie terrestre con un telescopio per raggi cosmici.</a:t>
            </a:r>
          </a:p>
        </p:txBody>
      </p:sp>
      <p:pic>
        <p:nvPicPr>
          <p:cNvPr id="7" name="Immagine 6">
            <a:extLst>
              <a:ext uri="{FF2B5EF4-FFF2-40B4-BE49-F238E27FC236}">
                <a16:creationId xmlns:a16="http://schemas.microsoft.com/office/drawing/2014/main" id="{BE78C237-A530-451B-B36B-7FA535C2549B}"/>
              </a:ext>
            </a:extLst>
          </p:cNvPr>
          <p:cNvPicPr>
            <a:picLocks noChangeAspect="1"/>
          </p:cNvPicPr>
          <p:nvPr/>
        </p:nvPicPr>
        <p:blipFill>
          <a:blip r:embed="rId3"/>
          <a:stretch>
            <a:fillRect/>
          </a:stretch>
        </p:blipFill>
        <p:spPr>
          <a:xfrm>
            <a:off x="272266" y="162031"/>
            <a:ext cx="6569475" cy="2807468"/>
          </a:xfrm>
          <a:prstGeom prst="rect">
            <a:avLst/>
          </a:prstGeom>
        </p:spPr>
      </p:pic>
      <p:pic>
        <p:nvPicPr>
          <p:cNvPr id="4" name="Immagine 3"/>
          <p:cNvPicPr>
            <a:picLocks noChangeAspect="1"/>
          </p:cNvPicPr>
          <p:nvPr/>
        </p:nvPicPr>
        <p:blipFill>
          <a:blip r:embed="rId4"/>
          <a:stretch>
            <a:fillRect/>
          </a:stretch>
        </p:blipFill>
        <p:spPr>
          <a:xfrm>
            <a:off x="7226897" y="300367"/>
            <a:ext cx="3470695" cy="4925896"/>
          </a:xfrm>
          <a:prstGeom prst="rect">
            <a:avLst/>
          </a:prstGeom>
        </p:spPr>
      </p:pic>
      <p:pic>
        <p:nvPicPr>
          <p:cNvPr id="2" name="Immagine 1"/>
          <p:cNvPicPr>
            <a:picLocks noChangeAspect="1"/>
          </p:cNvPicPr>
          <p:nvPr/>
        </p:nvPicPr>
        <p:blipFill rotWithShape="1">
          <a:blip r:embed="rId5" cstate="print">
            <a:extLst>
              <a:ext uri="{28A0092B-C50C-407E-A947-70E740481C1C}">
                <a14:useLocalDpi xmlns:a14="http://schemas.microsoft.com/office/drawing/2010/main" val="0"/>
              </a:ext>
            </a:extLst>
          </a:blip>
          <a:srcRect t="7385" b="16629"/>
          <a:stretch/>
        </p:blipFill>
        <p:spPr>
          <a:xfrm>
            <a:off x="1159521" y="3119866"/>
            <a:ext cx="4634638" cy="2347773"/>
          </a:xfrm>
          <a:prstGeom prst="rect">
            <a:avLst/>
          </a:prstGeom>
        </p:spPr>
      </p:pic>
    </p:spTree>
    <p:extLst>
      <p:ext uri="{BB962C8B-B14F-4D97-AF65-F5344CB8AC3E}">
        <p14:creationId xmlns:p14="http://schemas.microsoft.com/office/powerpoint/2010/main" val="14510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5BE72658-70B9-4803-B93F-315E9A617990}"/>
              </a:ext>
            </a:extLst>
          </p:cNvPr>
          <p:cNvSpPr/>
          <p:nvPr/>
        </p:nvSpPr>
        <p:spPr>
          <a:xfrm>
            <a:off x="4403706" y="290308"/>
            <a:ext cx="7444938" cy="1631216"/>
          </a:xfrm>
          <a:prstGeom prst="rect">
            <a:avLst/>
          </a:prstGeom>
        </p:spPr>
        <p:txBody>
          <a:bodyPr wrap="square">
            <a:spAutoFit/>
          </a:bodyPr>
          <a:lstStyle/>
          <a:p>
            <a:pPr algn="just"/>
            <a:r>
              <a:rPr lang="it-IT" sz="2000" dirty="0"/>
              <a:t>I Raggi Cosmici Primari sono particelle subatomiche accelerate nello spazio da corpi massivi che, entrando in contatto con l’atmosfera terrestre, collidono con i nuclei di azoto e di ossigeno e creano così una “doccia di particelle”, detta “</a:t>
            </a:r>
            <a:r>
              <a:rPr lang="it-IT" sz="2000" dirty="0" err="1"/>
              <a:t>shower</a:t>
            </a:r>
            <a:r>
              <a:rPr lang="it-IT" sz="2000" dirty="0"/>
              <a:t>”. </a:t>
            </a:r>
          </a:p>
        </p:txBody>
      </p:sp>
      <p:sp>
        <p:nvSpPr>
          <p:cNvPr id="10" name="Segnaposto testo 9">
            <a:extLst>
              <a:ext uri="{FF2B5EF4-FFF2-40B4-BE49-F238E27FC236}">
                <a16:creationId xmlns:a16="http://schemas.microsoft.com/office/drawing/2014/main" id="{E7CD4910-12AB-4BE0-B7EF-F3C69D2F45B4}"/>
              </a:ext>
            </a:extLst>
          </p:cNvPr>
          <p:cNvSpPr>
            <a:spLocks noGrp="1"/>
          </p:cNvSpPr>
          <p:nvPr>
            <p:ph type="body" idx="1"/>
          </p:nvPr>
        </p:nvSpPr>
        <p:spPr>
          <a:xfrm>
            <a:off x="169452" y="5908818"/>
            <a:ext cx="11953360" cy="707886"/>
          </a:xfrm>
          <a:prstGeom prst="rect">
            <a:avLst/>
          </a:prstGeom>
        </p:spPr>
        <p:txBody>
          <a:bodyPr wrap="square">
            <a:spAutoFit/>
          </a:bodyPr>
          <a:lstStyle/>
          <a:p>
            <a:pPr algn="just"/>
            <a:r>
              <a:rPr lang="it-IT" sz="2000" dirty="0">
                <a:solidFill>
                  <a:schemeClr val="tx1"/>
                </a:solidFill>
              </a:rPr>
              <a:t>Tali particelle sono definite Raggi Cosmici Secondari e si dividono in “componente molla”, che non raggiunge il livello del mare, e “componente dura”, composta dai muoni, oggetto del nostro esperimento.</a:t>
            </a:r>
          </a:p>
        </p:txBody>
      </p:sp>
      <p:pic>
        <p:nvPicPr>
          <p:cNvPr id="3" name="Immagine 2">
            <a:extLst>
              <a:ext uri="{FF2B5EF4-FFF2-40B4-BE49-F238E27FC236}">
                <a16:creationId xmlns:a16="http://schemas.microsoft.com/office/drawing/2014/main" id="{496D3204-2DE5-4A04-9125-CBDA237A9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690" y="1681542"/>
            <a:ext cx="4974036" cy="3730527"/>
          </a:xfrm>
          <a:prstGeom prst="rect">
            <a:avLst/>
          </a:prstGeom>
        </p:spPr>
      </p:pic>
      <p:pic>
        <p:nvPicPr>
          <p:cNvPr id="5" name="Immagine 4">
            <a:extLst>
              <a:ext uri="{FF2B5EF4-FFF2-40B4-BE49-F238E27FC236}">
                <a16:creationId xmlns:a16="http://schemas.microsoft.com/office/drawing/2014/main" id="{43FFA341-B2A2-423A-B1C3-A047EF983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56" y="181078"/>
            <a:ext cx="3802298" cy="5069730"/>
          </a:xfrm>
          <a:prstGeom prst="rect">
            <a:avLst/>
          </a:prstGeom>
        </p:spPr>
      </p:pic>
    </p:spTree>
    <p:extLst>
      <p:ext uri="{BB962C8B-B14F-4D97-AF65-F5344CB8AC3E}">
        <p14:creationId xmlns:p14="http://schemas.microsoft.com/office/powerpoint/2010/main" val="298638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E96FB22-EF64-498D-A44D-7B9CD8D7A1CD}"/>
              </a:ext>
            </a:extLst>
          </p:cNvPr>
          <p:cNvPicPr>
            <a:picLocks noChangeAspect="1"/>
          </p:cNvPicPr>
          <p:nvPr/>
        </p:nvPicPr>
        <p:blipFill rotWithShape="1">
          <a:blip r:embed="rId3">
            <a:extLst>
              <a:ext uri="{28A0092B-C50C-407E-A947-70E740481C1C}">
                <a14:useLocalDpi xmlns:a14="http://schemas.microsoft.com/office/drawing/2010/main" val="0"/>
              </a:ext>
            </a:extLst>
          </a:blip>
          <a:srcRect l="14982" b="11083"/>
          <a:stretch/>
        </p:blipFill>
        <p:spPr>
          <a:xfrm>
            <a:off x="263661" y="797528"/>
            <a:ext cx="5024979" cy="3258369"/>
          </a:xfrm>
          <a:prstGeom prst="rect">
            <a:avLst/>
          </a:prstGeom>
        </p:spPr>
      </p:pic>
      <p:pic>
        <p:nvPicPr>
          <p:cNvPr id="11" name="Immagine 10">
            <a:extLst>
              <a:ext uri="{FF2B5EF4-FFF2-40B4-BE49-F238E27FC236}">
                <a16:creationId xmlns:a16="http://schemas.microsoft.com/office/drawing/2014/main" id="{36E02A9C-A039-4552-AD6D-8D1033E33EBB}"/>
              </a:ext>
            </a:extLst>
          </p:cNvPr>
          <p:cNvPicPr>
            <a:picLocks noChangeAspect="1"/>
          </p:cNvPicPr>
          <p:nvPr/>
        </p:nvPicPr>
        <p:blipFill rotWithShape="1">
          <a:blip r:embed="rId4">
            <a:extLst>
              <a:ext uri="{28A0092B-C50C-407E-A947-70E740481C1C}">
                <a14:useLocalDpi xmlns:a14="http://schemas.microsoft.com/office/drawing/2010/main" val="0"/>
              </a:ext>
            </a:extLst>
          </a:blip>
          <a:srcRect l="13656" b="9302"/>
          <a:stretch/>
        </p:blipFill>
        <p:spPr>
          <a:xfrm>
            <a:off x="5486400" y="755454"/>
            <a:ext cx="6579378" cy="4284965"/>
          </a:xfrm>
          <a:prstGeom prst="rect">
            <a:avLst/>
          </a:prstGeom>
        </p:spPr>
      </p:pic>
      <p:sp>
        <p:nvSpPr>
          <p:cNvPr id="2" name="CasellaDiTesto 1"/>
          <p:cNvSpPr txBox="1"/>
          <p:nvPr/>
        </p:nvSpPr>
        <p:spPr>
          <a:xfrm>
            <a:off x="0" y="5834102"/>
            <a:ext cx="12106988" cy="923330"/>
          </a:xfrm>
          <a:prstGeom prst="rect">
            <a:avLst/>
          </a:prstGeom>
          <a:noFill/>
        </p:spPr>
        <p:txBody>
          <a:bodyPr wrap="square" rtlCol="0">
            <a:spAutoFit/>
          </a:bodyPr>
          <a:lstStyle/>
          <a:p>
            <a:pPr algn="just"/>
            <a:r>
              <a:rPr lang="it-IT" dirty="0"/>
              <a:t>La velocità dei muoni è prossima a quella della luce e, per tale motivo, nonostante la loro vita media sia molto breve, riescono ad arrivare sulla superficie terrestre. Per la teoria della Relatività Ristretta il tempo dei muoni viene dilatato rispetto a quello che percepiamo noi sulla Terra. La loro vita media sembra dunque prolungata.</a:t>
            </a:r>
          </a:p>
        </p:txBody>
      </p:sp>
    </p:spTree>
    <p:extLst>
      <p:ext uri="{BB962C8B-B14F-4D97-AF65-F5344CB8AC3E}">
        <p14:creationId xmlns:p14="http://schemas.microsoft.com/office/powerpoint/2010/main" val="266976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5512" y="1488718"/>
            <a:ext cx="4473381" cy="2246769"/>
          </a:xfrm>
          <a:prstGeom prst="rect">
            <a:avLst/>
          </a:prstGeom>
          <a:noFill/>
        </p:spPr>
        <p:txBody>
          <a:bodyPr wrap="square" rtlCol="0">
            <a:spAutoFit/>
          </a:bodyPr>
          <a:lstStyle/>
          <a:p>
            <a:pPr algn="just"/>
            <a:r>
              <a:rPr lang="it-IT" sz="2000" dirty="0"/>
              <a:t>Per l’esperimento ci siamo serviti di un telescopio per raggi cosmici. </a:t>
            </a:r>
          </a:p>
          <a:p>
            <a:pPr algn="just"/>
            <a:r>
              <a:rPr lang="it-IT" sz="2000" dirty="0"/>
              <a:t>Esso è costituito da:</a:t>
            </a:r>
          </a:p>
          <a:p>
            <a:pPr algn="just"/>
            <a:r>
              <a:rPr lang="it-IT" sz="2000" dirty="0"/>
              <a:t>•  una struttura in alluminio;</a:t>
            </a:r>
          </a:p>
          <a:p>
            <a:pPr algn="just"/>
            <a:r>
              <a:rPr lang="it-IT" sz="2000" dirty="0"/>
              <a:t>•  uno scintillatore plastico;</a:t>
            </a:r>
          </a:p>
          <a:p>
            <a:pPr algn="just"/>
            <a:r>
              <a:rPr lang="it-IT" sz="2000" dirty="0"/>
              <a:t>•  fibre WLS; </a:t>
            </a:r>
          </a:p>
          <a:p>
            <a:pPr algn="just"/>
            <a:r>
              <a:rPr lang="it-IT" sz="2000" dirty="0"/>
              <a:t>•  </a:t>
            </a:r>
            <a:r>
              <a:rPr lang="it-IT" sz="2000" dirty="0" err="1"/>
              <a:t>SiPM</a:t>
            </a:r>
            <a:r>
              <a:rPr lang="it-IT" sz="2000" dirty="0"/>
              <a:t> (Silicon </a:t>
            </a:r>
            <a:r>
              <a:rPr lang="it-IT" sz="2000" dirty="0" err="1"/>
              <a:t>Photomultiplier</a:t>
            </a:r>
            <a:r>
              <a:rPr lang="it-IT" sz="2000" dirty="0"/>
              <a:t>).</a:t>
            </a:r>
          </a:p>
        </p:txBody>
      </p:sp>
      <p:sp>
        <p:nvSpPr>
          <p:cNvPr id="4" name="Rettangolo 3"/>
          <p:cNvSpPr/>
          <p:nvPr/>
        </p:nvSpPr>
        <p:spPr>
          <a:xfrm>
            <a:off x="3523956" y="240263"/>
            <a:ext cx="5347939" cy="707886"/>
          </a:xfrm>
          <a:prstGeom prst="rect">
            <a:avLst/>
          </a:prstGeom>
          <a:noFill/>
        </p:spPr>
        <p:txBody>
          <a:bodyPr wrap="none">
            <a:spAutoFit/>
          </a:bodyPr>
          <a:lstStyle/>
          <a:p>
            <a:r>
              <a:rPr lang="it-IT" sz="4000" dirty="0"/>
              <a:t>Apparato sperimentale</a:t>
            </a: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23411" t="13443" r="23565" b="14678"/>
          <a:stretch/>
        </p:blipFill>
        <p:spPr>
          <a:xfrm>
            <a:off x="7758201" y="3877479"/>
            <a:ext cx="3132153" cy="2830536"/>
          </a:xfrm>
          <a:prstGeom prst="rect">
            <a:avLst/>
          </a:prstGeom>
        </p:spPr>
      </p:pic>
      <p:pic>
        <p:nvPicPr>
          <p:cNvPr id="3" name="Immagine 2">
            <a:extLst>
              <a:ext uri="{FF2B5EF4-FFF2-40B4-BE49-F238E27FC236}">
                <a16:creationId xmlns:a16="http://schemas.microsoft.com/office/drawing/2014/main" id="{CEACF08C-7DF6-49C1-AA52-8365F83D183C}"/>
              </a:ext>
            </a:extLst>
          </p:cNvPr>
          <p:cNvPicPr>
            <a:picLocks noChangeAspect="1"/>
          </p:cNvPicPr>
          <p:nvPr/>
        </p:nvPicPr>
        <p:blipFill rotWithShape="1">
          <a:blip r:embed="rId3"/>
          <a:srcRect l="9440" t="14824" r="32333" b="2278"/>
          <a:stretch/>
        </p:blipFill>
        <p:spPr>
          <a:xfrm>
            <a:off x="571290" y="3877479"/>
            <a:ext cx="3030777" cy="2750506"/>
          </a:xfrm>
          <a:prstGeom prst="rect">
            <a:avLst/>
          </a:prstGeom>
        </p:spPr>
      </p:pic>
      <p:pic>
        <p:nvPicPr>
          <p:cNvPr id="6" name="Immagine 5">
            <a:extLst>
              <a:ext uri="{FF2B5EF4-FFF2-40B4-BE49-F238E27FC236}">
                <a16:creationId xmlns:a16="http://schemas.microsoft.com/office/drawing/2014/main" id="{5CF6E9BA-BB33-4DF5-9555-D047029CB179}"/>
              </a:ext>
            </a:extLst>
          </p:cNvPr>
          <p:cNvPicPr>
            <a:picLocks noChangeAspect="1"/>
          </p:cNvPicPr>
          <p:nvPr/>
        </p:nvPicPr>
        <p:blipFill rotWithShape="1">
          <a:blip r:embed="rId4"/>
          <a:srcRect l="61300" t="18884" r="5022" b="30270"/>
          <a:stretch/>
        </p:blipFill>
        <p:spPr>
          <a:xfrm>
            <a:off x="4144557" y="3877479"/>
            <a:ext cx="2722604" cy="2740258"/>
          </a:xfrm>
          <a:prstGeom prst="rect">
            <a:avLst/>
          </a:prstGeom>
        </p:spPr>
      </p:pic>
      <p:pic>
        <p:nvPicPr>
          <p:cNvPr id="7" name="Immagine 6">
            <a:extLst>
              <a:ext uri="{FF2B5EF4-FFF2-40B4-BE49-F238E27FC236}">
                <a16:creationId xmlns:a16="http://schemas.microsoft.com/office/drawing/2014/main" id="{5C36A162-DFB9-4D7B-B26A-9EBEDFFBE9AD}"/>
              </a:ext>
            </a:extLst>
          </p:cNvPr>
          <p:cNvPicPr>
            <a:picLocks noChangeAspect="1"/>
          </p:cNvPicPr>
          <p:nvPr/>
        </p:nvPicPr>
        <p:blipFill rotWithShape="1">
          <a:blip r:embed="rId5"/>
          <a:srcRect l="30990" t="31967" r="30640" b="33002"/>
          <a:stretch/>
        </p:blipFill>
        <p:spPr>
          <a:xfrm>
            <a:off x="4550709" y="1918178"/>
            <a:ext cx="2624625" cy="1597434"/>
          </a:xfrm>
          <a:prstGeom prst="rect">
            <a:avLst/>
          </a:prstGeom>
        </p:spPr>
      </p:pic>
      <p:pic>
        <p:nvPicPr>
          <p:cNvPr id="9" name="Immagine 8">
            <a:extLst>
              <a:ext uri="{FF2B5EF4-FFF2-40B4-BE49-F238E27FC236}">
                <a16:creationId xmlns:a16="http://schemas.microsoft.com/office/drawing/2014/main" id="{5652ABB6-CB65-4126-89CA-27FC3F8FA27C}"/>
              </a:ext>
            </a:extLst>
          </p:cNvPr>
          <p:cNvPicPr>
            <a:picLocks noChangeAspect="1"/>
          </p:cNvPicPr>
          <p:nvPr/>
        </p:nvPicPr>
        <p:blipFill rotWithShape="1">
          <a:blip r:embed="rId6"/>
          <a:srcRect l="14702" t="13826" r="15402" b="6749"/>
          <a:stretch/>
        </p:blipFill>
        <p:spPr>
          <a:xfrm>
            <a:off x="7758201" y="1488718"/>
            <a:ext cx="2967020" cy="2247665"/>
          </a:xfrm>
          <a:prstGeom prst="rect">
            <a:avLst/>
          </a:prstGeom>
        </p:spPr>
      </p:pic>
    </p:spTree>
    <p:extLst>
      <p:ext uri="{BB962C8B-B14F-4D97-AF65-F5344CB8AC3E}">
        <p14:creationId xmlns:p14="http://schemas.microsoft.com/office/powerpoint/2010/main" val="213356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1787" y="5856684"/>
            <a:ext cx="12295573" cy="923330"/>
          </a:xfrm>
          <a:prstGeom prst="rect">
            <a:avLst/>
          </a:prstGeom>
        </p:spPr>
        <p:txBody>
          <a:bodyPr wrap="square">
            <a:spAutoFit/>
          </a:bodyPr>
          <a:lstStyle/>
          <a:p>
            <a:pPr lvl="0" algn="just"/>
            <a:r>
              <a:rPr lang="it-IT" dirty="0">
                <a:solidFill>
                  <a:prstClr val="white"/>
                </a:solidFill>
              </a:rPr>
              <a:t>Per raccogliere i dati sperimentali abbiamo inclinato lo strumento in modo tale che il suo asse formasse angoli pari a 0°, 15°, 30°, 45°, 60°, 75°, 90° in direzione est ed ovest rispetto allo zenith. Per ottenere misurazioni più precise abbiamo fatto ricorso al metodo delle prove ripetute, effettuando per ogni misura tre prove.</a:t>
            </a: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6643" t="-786" r="1232" b="3422"/>
          <a:stretch/>
        </p:blipFill>
        <p:spPr>
          <a:xfrm>
            <a:off x="2535441" y="559293"/>
            <a:ext cx="6910400" cy="4618112"/>
          </a:xfrm>
          <a:prstGeom prst="rect">
            <a:avLst/>
          </a:prstGeom>
        </p:spPr>
      </p:pic>
    </p:spTree>
    <p:extLst>
      <p:ext uri="{BB962C8B-B14F-4D97-AF65-F5344CB8AC3E}">
        <p14:creationId xmlns:p14="http://schemas.microsoft.com/office/powerpoint/2010/main" val="13579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096000" y="327648"/>
            <a:ext cx="6022019" cy="2862322"/>
          </a:xfrm>
          <a:prstGeom prst="rect">
            <a:avLst/>
          </a:prstGeom>
          <a:noFill/>
        </p:spPr>
        <p:txBody>
          <a:bodyPr wrap="square" rtlCol="0">
            <a:spAutoFit/>
          </a:bodyPr>
          <a:lstStyle/>
          <a:p>
            <a:pPr algn="just"/>
            <a:r>
              <a:rPr lang="it-IT" sz="2000" dirty="0"/>
              <a:t>Per ogni misura abbiamo utilizzato un tempo di campionamento pari a 100s.</a:t>
            </a:r>
          </a:p>
          <a:p>
            <a:pPr algn="just"/>
            <a:r>
              <a:rPr lang="it-IT" sz="2000" dirty="0"/>
              <a:t>Dopo aver calcolato la media delle misure ci siamo serviti della distribuzione di Poisson per l’incertezza.</a:t>
            </a:r>
          </a:p>
          <a:p>
            <a:pPr algn="just"/>
            <a:r>
              <a:rPr lang="it-IT" sz="2000" dirty="0"/>
              <a:t>Dividendo la media delle misure per il tempo di campionamento (100s), abbiamo ottenuto la frequenza con cui le particelle elementari incidono sul telescopio al variare dell’angolo di incidenza. </a:t>
            </a:r>
          </a:p>
        </p:txBody>
      </p:sp>
      <p:pic>
        <p:nvPicPr>
          <p:cNvPr id="4" name="Immagine 3"/>
          <p:cNvPicPr>
            <a:picLocks noChangeAspect="1"/>
          </p:cNvPicPr>
          <p:nvPr/>
        </p:nvPicPr>
        <p:blipFill>
          <a:blip r:embed="rId2"/>
          <a:stretch>
            <a:fillRect/>
          </a:stretch>
        </p:blipFill>
        <p:spPr>
          <a:xfrm>
            <a:off x="6547343" y="3429000"/>
            <a:ext cx="5365369" cy="3333565"/>
          </a:xfrm>
          <a:prstGeom prst="rect">
            <a:avLst/>
          </a:prstGeom>
        </p:spPr>
      </p:pic>
      <p:sp>
        <p:nvSpPr>
          <p:cNvPr id="5" name="CasellaDiTesto 4"/>
          <p:cNvSpPr txBox="1"/>
          <p:nvPr/>
        </p:nvSpPr>
        <p:spPr>
          <a:xfrm>
            <a:off x="0" y="4930506"/>
            <a:ext cx="6228521" cy="1938992"/>
          </a:xfrm>
          <a:prstGeom prst="rect">
            <a:avLst/>
          </a:prstGeom>
          <a:noFill/>
        </p:spPr>
        <p:txBody>
          <a:bodyPr wrap="square" rtlCol="0">
            <a:spAutoFit/>
          </a:bodyPr>
          <a:lstStyle/>
          <a:p>
            <a:pPr algn="just"/>
            <a:r>
              <a:rPr lang="it-IT" sz="2000" dirty="0"/>
              <a:t>Abbiamo dunque inserito i dati della tabella in Excel e abbiamo poi cercato una curva che corrispondesse alla disposizione delle misure ottenute sperimentalmente. Tra le varie funzioni analizzate, quella che più si avvicinava alle misurazioni era un polinomio di quarto grado.</a:t>
            </a:r>
          </a:p>
        </p:txBody>
      </p:sp>
      <p:pic>
        <p:nvPicPr>
          <p:cNvPr id="2" name="Immagine 1"/>
          <p:cNvPicPr>
            <a:picLocks noChangeAspect="1"/>
          </p:cNvPicPr>
          <p:nvPr/>
        </p:nvPicPr>
        <p:blipFill rotWithShape="1">
          <a:blip r:embed="rId3"/>
          <a:srcRect l="29199" t="25372" r="34393" b="14880"/>
          <a:stretch/>
        </p:blipFill>
        <p:spPr>
          <a:xfrm>
            <a:off x="489169" y="183172"/>
            <a:ext cx="5104660" cy="4712102"/>
          </a:xfrm>
          <a:prstGeom prst="rect">
            <a:avLst/>
          </a:prstGeom>
        </p:spPr>
      </p:pic>
    </p:spTree>
    <p:extLst>
      <p:ext uri="{BB962C8B-B14F-4D97-AF65-F5344CB8AC3E}">
        <p14:creationId xmlns:p14="http://schemas.microsoft.com/office/powerpoint/2010/main" val="85518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280531" y="508052"/>
            <a:ext cx="6537711" cy="1323439"/>
          </a:xfrm>
          <a:prstGeom prst="rect">
            <a:avLst/>
          </a:prstGeom>
          <a:noFill/>
        </p:spPr>
        <p:txBody>
          <a:bodyPr wrap="square">
            <a:spAutoFit/>
          </a:bodyPr>
          <a:lstStyle/>
          <a:p>
            <a:pPr algn="just"/>
            <a:r>
              <a:rPr lang="it-IT" sz="2000" dirty="0"/>
              <a:t>Poiché Excel non permette di inserire funzioni goniometriche, abbiamo deciso di utilizzare la calcolatrice grafica del programma </a:t>
            </a:r>
            <a:r>
              <a:rPr lang="it-IT" sz="2000" dirty="0" err="1"/>
              <a:t>Geogebra</a:t>
            </a:r>
            <a:r>
              <a:rPr lang="it-IT" sz="2000" dirty="0"/>
              <a:t> per ottenere il grafico di una funzione coseno.</a:t>
            </a:r>
          </a:p>
        </p:txBody>
      </p:sp>
      <p:sp>
        <p:nvSpPr>
          <p:cNvPr id="8" name="Rettangolo 7"/>
          <p:cNvSpPr/>
          <p:nvPr/>
        </p:nvSpPr>
        <p:spPr>
          <a:xfrm>
            <a:off x="367135" y="4953691"/>
            <a:ext cx="6096000" cy="1015663"/>
          </a:xfrm>
          <a:prstGeom prst="rect">
            <a:avLst/>
          </a:prstGeom>
        </p:spPr>
        <p:txBody>
          <a:bodyPr>
            <a:spAutoFit/>
          </a:bodyPr>
          <a:lstStyle/>
          <a:p>
            <a:pPr algn="just"/>
            <a:r>
              <a:rPr lang="it-IT" sz="2000" dirty="0"/>
              <a:t>Sfruttando degli “</a:t>
            </a:r>
            <a:r>
              <a:rPr lang="it-IT" sz="2000" dirty="0">
                <a:hlinkClick r:id="rId2" action="ppaction://hlinkfile"/>
              </a:rPr>
              <a:t>sliders</a:t>
            </a:r>
            <a:r>
              <a:rPr lang="it-IT" sz="2000" dirty="0"/>
              <a:t>” per variare i parametri della funzione, abbiamo ottenuto il grafico che più si avvicina alla distribuzione delle misure sperimentali.</a:t>
            </a:r>
          </a:p>
        </p:txBody>
      </p:sp>
      <p:sp>
        <p:nvSpPr>
          <p:cNvPr id="9" name="CasellaDiTesto 8"/>
          <p:cNvSpPr txBox="1"/>
          <p:nvPr/>
        </p:nvSpPr>
        <p:spPr>
          <a:xfrm>
            <a:off x="6838424" y="4953691"/>
            <a:ext cx="5050685" cy="1938992"/>
          </a:xfrm>
          <a:prstGeom prst="rect">
            <a:avLst/>
          </a:prstGeom>
          <a:noFill/>
        </p:spPr>
        <p:txBody>
          <a:bodyPr wrap="square" rtlCol="0">
            <a:spAutoFit/>
          </a:bodyPr>
          <a:lstStyle/>
          <a:p>
            <a:pPr algn="just"/>
            <a:r>
              <a:rPr lang="it-IT" sz="2000" dirty="0"/>
              <a:t>La costante </a:t>
            </a:r>
            <a:r>
              <a:rPr lang="it-IT" sz="2000" i="1" dirty="0"/>
              <a:t>c </a:t>
            </a:r>
            <a:r>
              <a:rPr lang="it-IT" sz="2000" dirty="0"/>
              <a:t>rende conto dell’esistenza di un rumore di fondo di origine fisica o elettronica. Le particelle prodotte dalle fonti di disturbo, incidendo orizzontalmente sullo strumento, hanno falsato i dati delle misurazioni a 90° e -90°.</a:t>
            </a:r>
          </a:p>
        </p:txBody>
      </p:sp>
      <mc:AlternateContent xmlns:mc="http://schemas.openxmlformats.org/markup-compatibility/2006" xmlns:a14="http://schemas.microsoft.com/office/drawing/2010/main">
        <mc:Choice Requires="a14">
          <p:sp>
            <p:nvSpPr>
              <p:cNvPr id="10" name="Rettangolo 9"/>
              <p:cNvSpPr/>
              <p:nvPr/>
            </p:nvSpPr>
            <p:spPr>
              <a:xfrm>
                <a:off x="722242" y="2684705"/>
                <a:ext cx="6096000" cy="1415772"/>
              </a:xfrm>
              <a:prstGeom prst="rect">
                <a:avLst/>
              </a:prstGeom>
            </p:spPr>
            <p:txBody>
              <a:bodyPr>
                <a:spAutoFit/>
              </a:bodyPr>
              <a:lstStyle/>
              <a:p>
                <a:pPr algn="just"/>
                <a:r>
                  <a:rPr lang="it-IT" sz="2000" dirty="0"/>
                  <a:t>Tra le varie opzioni analizzate, due in particolare soddisfacevano le evidenze sperimentali:</a:t>
                </a:r>
              </a:p>
              <a:p>
                <a:pPr marL="342900" lvl="0" indent="-342900" algn="just">
                  <a:lnSpc>
                    <a:spcPct val="115000"/>
                  </a:lnSpc>
                  <a:spcAft>
                    <a:spcPts val="0"/>
                  </a:spcAft>
                  <a:buFont typeface="Arial" panose="020B0604020202020204" pitchFamily="34" charset="0"/>
                  <a:buChar char="•"/>
                </a:pPr>
                <a14:m>
                  <m:oMath xmlns:m="http://schemas.openxmlformats.org/officeDocument/2006/math">
                    <m:r>
                      <m:rPr>
                        <m:sty m:val="p"/>
                      </m:rPr>
                      <a:rPr lang="it-IT" sz="2000">
                        <a:latin typeface="Cambria Math" panose="02040503050406030204" pitchFamily="18" charset="0"/>
                        <a:ea typeface="Calibri" panose="020F0502020204030204" pitchFamily="34" charset="0"/>
                        <a:cs typeface="Calibri" panose="020F0502020204030204" pitchFamily="34" charset="0"/>
                      </a:rPr>
                      <m:t>r</m:t>
                    </m:r>
                    <m:d>
                      <m:dPr>
                        <m:ctrlPr>
                          <a:rPr lang="it-IT" sz="2000" i="1">
                            <a:latin typeface="Cambria Math" panose="02040503050406030204" pitchFamily="18" charset="0"/>
                            <a:ea typeface="Calibri" panose="020F0502020204030204" pitchFamily="34" charset="0"/>
                            <a:cs typeface="Calibri" panose="020F0502020204030204" pitchFamily="34" charset="0"/>
                          </a:rPr>
                        </m:ctrlPr>
                      </m:dPr>
                      <m:e>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e>
                    </m:d>
                    <m:r>
                      <a:rPr lang="it-IT" sz="2000">
                        <a:latin typeface="Cambria Math" panose="02040503050406030204" pitchFamily="18" charset="0"/>
                        <a:ea typeface="Calibri" panose="020F0502020204030204" pitchFamily="34" charset="0"/>
                        <a:cs typeface="Calibri" panose="020F0502020204030204" pitchFamily="34" charset="0"/>
                      </a:rPr>
                      <m:t>=</m:t>
                    </m:r>
                    <m:sSub>
                      <m:sSubPr>
                        <m:ctrlPr>
                          <a:rPr lang="it-IT" sz="2000" i="1">
                            <a:latin typeface="Cambria Math" panose="02040503050406030204" pitchFamily="18" charset="0"/>
                            <a:ea typeface="Calibri" panose="020F0502020204030204" pitchFamily="34" charset="0"/>
                            <a:cs typeface="Calibri" panose="020F0502020204030204" pitchFamily="34" charset="0"/>
                          </a:rPr>
                        </m:ctrlPr>
                      </m:sSubPr>
                      <m:e>
                        <m:r>
                          <m:rPr>
                            <m:sty m:val="p"/>
                          </m:rPr>
                          <a:rPr lang="it-IT" sz="2000">
                            <a:latin typeface="Cambria Math" panose="02040503050406030204" pitchFamily="18" charset="0"/>
                            <a:ea typeface="Calibri" panose="020F0502020204030204" pitchFamily="34" charset="0"/>
                            <a:cs typeface="Calibri" panose="020F0502020204030204" pitchFamily="34" charset="0"/>
                          </a:rPr>
                          <m:t>r</m:t>
                        </m:r>
                      </m:e>
                      <m:sub>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sub>
                    </m:sSub>
                    <m:func>
                      <m:funcPr>
                        <m:ctrlPr>
                          <a:rPr lang="it-IT" sz="2000" i="1">
                            <a:latin typeface="Cambria Math" panose="02040503050406030204" pitchFamily="18" charset="0"/>
                            <a:ea typeface="Calibri" panose="020F0502020204030204" pitchFamily="34" charset="0"/>
                            <a:cs typeface="Calibri" panose="020F0502020204030204" pitchFamily="34" charset="0"/>
                          </a:rPr>
                        </m:ctrlPr>
                      </m:funcPr>
                      <m:fName>
                        <m:r>
                          <m:rPr>
                            <m:sty m:val="p"/>
                          </m:rPr>
                          <a:rPr lang="it-IT" sz="2000">
                            <a:latin typeface="Cambria Math" panose="02040503050406030204" pitchFamily="18" charset="0"/>
                            <a:ea typeface="Calibri" panose="020F0502020204030204" pitchFamily="34" charset="0"/>
                            <a:cs typeface="Calibri" panose="020F0502020204030204" pitchFamily="34" charset="0"/>
                          </a:rPr>
                          <m:t>cos</m:t>
                        </m:r>
                      </m:fName>
                      <m:e>
                        <m:r>
                          <a:rPr lang="it-IT" sz="2000">
                            <a:latin typeface="Cambria Math" panose="02040503050406030204" pitchFamily="18" charset="0"/>
                            <a:ea typeface="Calibri" panose="020F0502020204030204" pitchFamily="34" charset="0"/>
                            <a:cs typeface="Calibri" panose="020F0502020204030204" pitchFamily="34" charset="0"/>
                          </a:rPr>
                          <m:t>(</m:t>
                        </m:r>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r>
                          <a:rPr lang="it-IT" sz="2000">
                            <a:latin typeface="Cambria Math" panose="02040503050406030204" pitchFamily="18" charset="0"/>
                            <a:ea typeface="Calibri" panose="020F0502020204030204" pitchFamily="34" charset="0"/>
                            <a:cs typeface="Calibri" panose="020F0502020204030204" pitchFamily="34" charset="0"/>
                          </a:rPr>
                          <m:t>)</m:t>
                        </m:r>
                      </m:e>
                    </m:func>
                    <m:r>
                      <a:rPr lang="it-IT" sz="2000">
                        <a:latin typeface="Cambria Math" panose="02040503050406030204" pitchFamily="18" charset="0"/>
                        <a:ea typeface="Calibri" panose="020F0502020204030204" pitchFamily="34" charset="0"/>
                        <a:cs typeface="Calibri" panose="020F0502020204030204" pitchFamily="34" charset="0"/>
                      </a:rPr>
                      <m:t>+</m:t>
                    </m:r>
                    <m:r>
                      <m:rPr>
                        <m:sty m:val="p"/>
                      </m:rPr>
                      <a:rPr lang="it-IT" sz="2000">
                        <a:latin typeface="Cambria Math" panose="02040503050406030204" pitchFamily="18" charset="0"/>
                        <a:ea typeface="Calibri" panose="020F0502020204030204" pitchFamily="34" charset="0"/>
                        <a:cs typeface="Calibri" panose="020F0502020204030204" pitchFamily="34" charset="0"/>
                      </a:rPr>
                      <m:t>c</m:t>
                    </m:r>
                  </m:oMath>
                </a14:m>
                <a:endParaRPr lang="it-IT" sz="20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Arial" panose="020B0604020202020204" pitchFamily="34" charset="0"/>
                  <a:buChar char="•"/>
                </a:pPr>
                <a14:m>
                  <m:oMath xmlns:m="http://schemas.openxmlformats.org/officeDocument/2006/math">
                    <m:r>
                      <m:rPr>
                        <m:sty m:val="p"/>
                      </m:rPr>
                      <a:rPr lang="it-IT" sz="2000">
                        <a:latin typeface="Cambria Math" panose="02040503050406030204" pitchFamily="18" charset="0"/>
                        <a:ea typeface="Calibri" panose="020F0502020204030204" pitchFamily="34" charset="0"/>
                        <a:cs typeface="Calibri" panose="020F0502020204030204" pitchFamily="34" charset="0"/>
                      </a:rPr>
                      <m:t>r</m:t>
                    </m:r>
                    <m:d>
                      <m:dPr>
                        <m:ctrlPr>
                          <a:rPr lang="it-IT" sz="2000" i="1">
                            <a:latin typeface="Cambria Math" panose="02040503050406030204" pitchFamily="18" charset="0"/>
                            <a:ea typeface="Calibri" panose="020F0502020204030204" pitchFamily="34" charset="0"/>
                            <a:cs typeface="Calibri" panose="020F0502020204030204" pitchFamily="34" charset="0"/>
                          </a:rPr>
                        </m:ctrlPr>
                      </m:dPr>
                      <m:e>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e>
                    </m:d>
                    <m:r>
                      <a:rPr lang="it-IT" sz="2000" b="1">
                        <a:latin typeface="Cambria Math" panose="02040503050406030204" pitchFamily="18" charset="0"/>
                        <a:ea typeface="Calibri" panose="020F0502020204030204" pitchFamily="34" charset="0"/>
                        <a:cs typeface="Calibri" panose="020F0502020204030204" pitchFamily="34" charset="0"/>
                      </a:rPr>
                      <m:t>=</m:t>
                    </m:r>
                    <m:sSub>
                      <m:sSubPr>
                        <m:ctrlPr>
                          <a:rPr lang="it-IT" sz="2000" i="1">
                            <a:latin typeface="Cambria Math" panose="02040503050406030204" pitchFamily="18" charset="0"/>
                            <a:ea typeface="Calibri" panose="020F0502020204030204" pitchFamily="34" charset="0"/>
                            <a:cs typeface="Calibri" panose="020F0502020204030204" pitchFamily="34" charset="0"/>
                          </a:rPr>
                        </m:ctrlPr>
                      </m:sSubPr>
                      <m:e>
                        <m:r>
                          <m:rPr>
                            <m:sty m:val="p"/>
                          </m:rPr>
                          <a:rPr lang="it-IT" sz="2000">
                            <a:latin typeface="Cambria Math" panose="02040503050406030204" pitchFamily="18" charset="0"/>
                            <a:ea typeface="Calibri" panose="020F0502020204030204" pitchFamily="34" charset="0"/>
                            <a:cs typeface="Calibri" panose="020F0502020204030204" pitchFamily="34" charset="0"/>
                          </a:rPr>
                          <m:t>r</m:t>
                        </m:r>
                      </m:e>
                      <m:sub>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sub>
                    </m:sSub>
                    <m:sSup>
                      <m:sSupPr>
                        <m:ctrlPr>
                          <a:rPr lang="it-IT" sz="2000" i="1">
                            <a:latin typeface="Cambria Math" panose="02040503050406030204" pitchFamily="18" charset="0"/>
                            <a:ea typeface="Calibri" panose="020F0502020204030204" pitchFamily="34" charset="0"/>
                            <a:cs typeface="Calibri" panose="020F0502020204030204" pitchFamily="34" charset="0"/>
                          </a:rPr>
                        </m:ctrlPr>
                      </m:sSupPr>
                      <m:e>
                        <m:r>
                          <m:rPr>
                            <m:sty m:val="p"/>
                          </m:rPr>
                          <a:rPr lang="it-IT" sz="2000">
                            <a:latin typeface="Cambria Math" panose="02040503050406030204" pitchFamily="18" charset="0"/>
                            <a:ea typeface="Calibri" panose="020F0502020204030204" pitchFamily="34" charset="0"/>
                            <a:cs typeface="Calibri" panose="020F0502020204030204" pitchFamily="34" charset="0"/>
                          </a:rPr>
                          <m:t>cos</m:t>
                        </m:r>
                      </m:e>
                      <m:sup>
                        <m:r>
                          <a:rPr lang="it-IT" sz="2000">
                            <a:latin typeface="Cambria Math" panose="02040503050406030204" pitchFamily="18" charset="0"/>
                            <a:ea typeface="Calibri" panose="020F0502020204030204" pitchFamily="34" charset="0"/>
                            <a:cs typeface="Calibri" panose="020F0502020204030204" pitchFamily="34" charset="0"/>
                          </a:rPr>
                          <m:t>2</m:t>
                        </m:r>
                      </m:sup>
                    </m:sSup>
                    <m:d>
                      <m:dPr>
                        <m:ctrlPr>
                          <a:rPr lang="it-IT" sz="2000" i="1">
                            <a:latin typeface="Cambria Math" panose="02040503050406030204" pitchFamily="18" charset="0"/>
                            <a:ea typeface="Calibri" panose="020F0502020204030204" pitchFamily="34" charset="0"/>
                            <a:cs typeface="Calibri" panose="020F0502020204030204" pitchFamily="34" charset="0"/>
                          </a:rPr>
                        </m:ctrlPr>
                      </m:dPr>
                      <m:e>
                        <m:r>
                          <m:rPr>
                            <m:sty m:val="p"/>
                          </m:rPr>
                          <a:rPr lang="it-IT" sz="2000">
                            <a:latin typeface="Cambria Math" panose="02040503050406030204" pitchFamily="18" charset="0"/>
                            <a:ea typeface="Calibri" panose="020F0502020204030204" pitchFamily="34" charset="0"/>
                            <a:cs typeface="Calibri" panose="020F0502020204030204" pitchFamily="34" charset="0"/>
                          </a:rPr>
                          <m:t>θ</m:t>
                        </m:r>
                      </m:e>
                    </m:d>
                    <m:r>
                      <a:rPr lang="it-IT" sz="2000" b="1">
                        <a:latin typeface="Cambria Math" panose="02040503050406030204" pitchFamily="18" charset="0"/>
                        <a:ea typeface="Calibri" panose="020F0502020204030204" pitchFamily="34" charset="0"/>
                        <a:cs typeface="Calibri" panose="020F0502020204030204" pitchFamily="34" charset="0"/>
                      </a:rPr>
                      <m:t>+</m:t>
                    </m:r>
                    <m:r>
                      <m:rPr>
                        <m:sty m:val="p"/>
                      </m:rPr>
                      <a:rPr lang="it-IT" sz="2000">
                        <a:latin typeface="Cambria Math" panose="02040503050406030204" pitchFamily="18" charset="0"/>
                        <a:ea typeface="Calibri" panose="020F0502020204030204" pitchFamily="34" charset="0"/>
                        <a:cs typeface="Calibri" panose="020F0502020204030204" pitchFamily="34" charset="0"/>
                      </a:rPr>
                      <m:t>c</m:t>
                    </m:r>
                  </m:oMath>
                </a14:m>
                <a:endParaRPr lang="it-IT" sz="20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10" name="Rettangolo 9"/>
              <p:cNvSpPr>
                <a:spLocks noRot="1" noChangeAspect="1" noMove="1" noResize="1" noEditPoints="1" noAdjustHandles="1" noChangeArrowheads="1" noChangeShapeType="1" noTextEdit="1"/>
              </p:cNvSpPr>
              <p:nvPr/>
            </p:nvSpPr>
            <p:spPr>
              <a:xfrm>
                <a:off x="722242" y="2684705"/>
                <a:ext cx="6096000" cy="1415772"/>
              </a:xfrm>
              <a:prstGeom prst="rect">
                <a:avLst/>
              </a:prstGeom>
              <a:blipFill rotWithShape="0">
                <a:blip r:embed="rId3"/>
                <a:stretch>
                  <a:fillRect l="-1000" t="-1717" r="-1100" b="-3863"/>
                </a:stretch>
              </a:blipFill>
            </p:spPr>
            <p:txBody>
              <a:bodyPr/>
              <a:lstStyle/>
              <a:p>
                <a:r>
                  <a:rPr lang="it-IT">
                    <a:noFill/>
                  </a:rPr>
                  <a:t> </a:t>
                </a:r>
              </a:p>
            </p:txBody>
          </p:sp>
        </mc:Fallback>
      </mc:AlternateContent>
      <p:pic>
        <p:nvPicPr>
          <p:cNvPr id="11" name="Immagine 10"/>
          <p:cNvPicPr>
            <a:picLocks noChangeAspect="1"/>
          </p:cNvPicPr>
          <p:nvPr/>
        </p:nvPicPr>
        <p:blipFill rotWithShape="1">
          <a:blip r:embed="rId4" cstate="print">
            <a:extLst>
              <a:ext uri="{28A0092B-C50C-407E-A947-70E740481C1C}">
                <a14:useLocalDpi xmlns:a14="http://schemas.microsoft.com/office/drawing/2010/main" val="0"/>
              </a:ext>
            </a:extLst>
          </a:blip>
          <a:srcRect l="4025"/>
          <a:stretch/>
        </p:blipFill>
        <p:spPr>
          <a:xfrm>
            <a:off x="7050228" y="508052"/>
            <a:ext cx="5050685" cy="3988967"/>
          </a:xfrm>
          <a:prstGeom prst="rect">
            <a:avLst/>
          </a:prstGeom>
        </p:spPr>
      </p:pic>
    </p:spTree>
    <p:extLst>
      <p:ext uri="{BB962C8B-B14F-4D97-AF65-F5344CB8AC3E}">
        <p14:creationId xmlns:p14="http://schemas.microsoft.com/office/powerpoint/2010/main" val="147306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93853" y="202820"/>
            <a:ext cx="3368230" cy="830997"/>
          </a:xfrm>
          <a:prstGeom prst="rect">
            <a:avLst/>
          </a:prstGeom>
          <a:noFill/>
        </p:spPr>
        <p:txBody>
          <a:bodyPr wrap="none" rtlCol="0">
            <a:spAutoFit/>
          </a:bodyPr>
          <a:lstStyle/>
          <a:p>
            <a:r>
              <a:rPr lang="it-IT" sz="4800" dirty="0"/>
              <a:t>Conclusioni</a:t>
            </a:r>
          </a:p>
        </p:txBody>
      </p:sp>
      <p:sp>
        <p:nvSpPr>
          <p:cNvPr id="4" name="Rettangolo 3"/>
          <p:cNvSpPr/>
          <p:nvPr/>
        </p:nvSpPr>
        <p:spPr>
          <a:xfrm>
            <a:off x="-46344" y="2140003"/>
            <a:ext cx="2986310" cy="2308324"/>
          </a:xfrm>
          <a:prstGeom prst="rect">
            <a:avLst/>
          </a:prstGeom>
        </p:spPr>
        <p:txBody>
          <a:bodyPr wrap="square">
            <a:spAutoFit/>
          </a:bodyPr>
          <a:lstStyle/>
          <a:p>
            <a:pPr algn="just"/>
            <a:r>
              <a:rPr lang="it-IT" dirty="0"/>
              <a:t>La diminuzione della frequenza di incidenza dei muoni è simmetrica verso est e verso ovest, in quanto i raggi cosmici primari sono isotropi, cioè giungono uniformemente da tutte le angolazioni.</a:t>
            </a:r>
          </a:p>
        </p:txBody>
      </p:sp>
      <p:sp>
        <p:nvSpPr>
          <p:cNvPr id="5" name="Rettangolo 4"/>
          <p:cNvSpPr/>
          <p:nvPr/>
        </p:nvSpPr>
        <p:spPr>
          <a:xfrm>
            <a:off x="9352180" y="2140003"/>
            <a:ext cx="2759821" cy="2585323"/>
          </a:xfrm>
          <a:prstGeom prst="rect">
            <a:avLst/>
          </a:prstGeom>
        </p:spPr>
        <p:txBody>
          <a:bodyPr wrap="square">
            <a:spAutoFit/>
          </a:bodyPr>
          <a:lstStyle/>
          <a:p>
            <a:pPr algn="just"/>
            <a:r>
              <a:rPr lang="it-IT" dirty="0"/>
              <a:t>Analizzando dati, tabelle e grafici siamo giunti alla conclusione che i muoni che percorrono più strati di atmosfera hanno una probabilità maggiore di scontrarsi con altri nuclei o di decadere spontaneamente.</a:t>
            </a:r>
          </a:p>
        </p:txBody>
      </p:sp>
      <p:sp>
        <p:nvSpPr>
          <p:cNvPr id="7" name="Rettangolo 6"/>
          <p:cNvSpPr/>
          <p:nvPr/>
        </p:nvSpPr>
        <p:spPr>
          <a:xfrm>
            <a:off x="144112" y="5533810"/>
            <a:ext cx="12067712" cy="1200329"/>
          </a:xfrm>
          <a:prstGeom prst="rect">
            <a:avLst/>
          </a:prstGeom>
        </p:spPr>
        <p:txBody>
          <a:bodyPr wrap="square">
            <a:spAutoFit/>
          </a:bodyPr>
          <a:lstStyle/>
          <a:p>
            <a:pPr algn="just"/>
            <a:r>
              <a:rPr lang="it-IT" dirty="0"/>
              <a:t>L’anomalia osservata tra le misurazioni effettuate inclinando lo strumento a 15° est e quelle effettuate inclinandolo a 15° ovest è dovuta alla presenza del campo magnetico terrestre che, in conformità delle equazioni di Maxwell, devia la traiettoria delle particelle cariche. Nel nostro caso i muoni, che sono carichi negativamente, vengono deviati in modo tale da aumentare il flusso di muoni da ovest.</a:t>
            </a:r>
          </a:p>
        </p:txBody>
      </p:sp>
      <p:pic>
        <p:nvPicPr>
          <p:cNvPr id="10" name="Immagine 9"/>
          <p:cNvPicPr>
            <a:picLocks noChangeAspect="1"/>
          </p:cNvPicPr>
          <p:nvPr/>
        </p:nvPicPr>
        <p:blipFill rotWithShape="1">
          <a:blip r:embed="rId2"/>
          <a:srcRect l="12815" t="27314" r="28787" b="11715"/>
          <a:stretch/>
        </p:blipFill>
        <p:spPr>
          <a:xfrm>
            <a:off x="3042549" y="1681485"/>
            <a:ext cx="6209485" cy="3646718"/>
          </a:xfrm>
          <a:prstGeom prst="rect">
            <a:avLst/>
          </a:prstGeom>
        </p:spPr>
      </p:pic>
    </p:spTree>
    <p:extLst>
      <p:ext uri="{BB962C8B-B14F-4D97-AF65-F5344CB8AC3E}">
        <p14:creationId xmlns:p14="http://schemas.microsoft.com/office/powerpoint/2010/main" val="20536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theme/theme1.xml><?xml version="1.0" encoding="utf-8"?>
<a:theme xmlns:a="http://schemas.openxmlformats.org/drawingml/2006/main" name="Progetto scientifico 16x9">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0793003_TF02922647_TF02922647.potx" id="{D3D5E2BF-E8A9-496E-B1A8-300F8DE295C0}" vid="{AF4B2C3D-F97C-4089-88A2-87B35FBB8947}"/>
    </a:ext>
  </a:extLst>
</a:theme>
</file>

<file path=ppt/theme/theme2.xml><?xml version="1.0" encoding="utf-8"?>
<a:theme xmlns:a="http://schemas.openxmlformats.org/drawingml/2006/main" name="Tema di Offic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Tema di Offic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 di progetto scientifico (widescreen)</Template>
  <TotalTime>493</TotalTime>
  <Words>761</Words>
  <Application>Microsoft Office PowerPoint</Application>
  <PresentationFormat>Widescreen</PresentationFormat>
  <Paragraphs>39</Paragraphs>
  <Slides>10</Slides>
  <Notes>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vt:i4>
      </vt:variant>
    </vt:vector>
  </HeadingPairs>
  <TitlesOfParts>
    <vt:vector size="14" baseType="lpstr">
      <vt:lpstr>Arial</vt:lpstr>
      <vt:lpstr>Calibri</vt:lpstr>
      <vt:lpstr>Cambria Math</vt:lpstr>
      <vt:lpstr>Progetto scientifico 16x9</vt:lpstr>
      <vt:lpstr>International Cosmic Day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questa CONSAPEVOLE doccia di muoni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Cosmic Day</dc:title>
  <dc:creator>Grazia Crotone</dc:creator>
  <cp:lastModifiedBy>Grazia Crotone</cp:lastModifiedBy>
  <cp:revision>43</cp:revision>
  <dcterms:created xsi:type="dcterms:W3CDTF">2020-01-19T15:32:06Z</dcterms:created>
  <dcterms:modified xsi:type="dcterms:W3CDTF">2020-01-23T17:52:52Z</dcterms:modified>
</cp:coreProperties>
</file>