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9" r:id="rId3"/>
    <p:sldId id="258" r:id="rId4"/>
    <p:sldId id="260" r:id="rId5"/>
    <p:sldId id="261" r:id="rId6"/>
    <p:sldId id="262" r:id="rId7"/>
    <p:sldId id="264" r:id="rId8"/>
    <p:sldId id="265"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D7A46-18F4-40E8-8C02-727106CA48A9}" v="570" dt="2020-01-22T19:34:22.706"/>
    <p1510:client id="{598764E9-8DED-40B8-AA1D-C56D0B766312}" v="4910" dt="2020-01-22T16:40:06.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1/22/2020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1014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32967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00914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97370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7441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84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1/22/2020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5744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62895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5167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3709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1/22/2020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3975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5757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1/22/2020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6200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1/22/2020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70457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1/22/2020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33655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4113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1/22/2020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0704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1/22/2020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15600717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hyperlink" Target="https://lucadifino.wordpress.com/2011/09/26/la-radiazione-nellatmosfera-misurata-da-stratospera/"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2668F1A4-6DBB-4F0B-A679-6EE548363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B8DBF1C0-B8F1-4AAC-8704-256BA0E9D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pic>
        <p:nvPicPr>
          <p:cNvPr id="4" name="Picture 3">
            <a:extLst>
              <a:ext uri="{FF2B5EF4-FFF2-40B4-BE49-F238E27FC236}">
                <a16:creationId xmlns:a16="http://schemas.microsoft.com/office/drawing/2014/main" id="{07ACF98B-89DC-408D-A252-0551FC11CD3F}"/>
              </a:ext>
            </a:extLst>
          </p:cNvPr>
          <p:cNvPicPr>
            <a:picLocks noChangeAspect="1"/>
          </p:cNvPicPr>
          <p:nvPr/>
        </p:nvPicPr>
        <p:blipFill rotWithShape="1">
          <a:blip r:embed="rId2">
            <a:alphaModFix amt="35000"/>
          </a:blip>
          <a:srcRect t="2347" r="2" b="4215"/>
          <a:stretch/>
        </p:blipFill>
        <p:spPr>
          <a:xfrm>
            <a:off x="474133" y="474133"/>
            <a:ext cx="11243734" cy="5909733"/>
          </a:xfrm>
          <a:prstGeom prst="rect">
            <a:avLst/>
          </a:prstGeom>
        </p:spPr>
      </p:pic>
      <p:sp>
        <p:nvSpPr>
          <p:cNvPr id="2" name="Titolo 1"/>
          <p:cNvSpPr>
            <a:spLocks noGrp="1"/>
          </p:cNvSpPr>
          <p:nvPr>
            <p:ph type="ctrTitle"/>
          </p:nvPr>
        </p:nvSpPr>
        <p:spPr>
          <a:xfrm>
            <a:off x="1154954" y="2099733"/>
            <a:ext cx="8827245" cy="2677648"/>
          </a:xfrm>
        </p:spPr>
        <p:txBody>
          <a:bodyPr vert="horz" lIns="91440" tIns="45720" rIns="91440" bIns="45720" rtlCol="0">
            <a:normAutofit/>
          </a:bodyPr>
          <a:lstStyle/>
          <a:p>
            <a:r>
              <a:rPr lang="de-DE">
                <a:solidFill>
                  <a:srgbClr val="FFFFFF"/>
                </a:solidFill>
              </a:rPr>
              <a:t>Considerazioni</a:t>
            </a:r>
            <a:r>
              <a:rPr lang="de-DE" dirty="0">
                <a:solidFill>
                  <a:srgbClr val="FFFFFF"/>
                </a:solidFill>
              </a:rPr>
              <a:t> sul </a:t>
            </a:r>
            <a:r>
              <a:rPr lang="de-DE">
                <a:solidFill>
                  <a:srgbClr val="FFFFFF"/>
                </a:solidFill>
              </a:rPr>
              <a:t>flusso</a:t>
            </a:r>
            <a:r>
              <a:rPr lang="de-DE" dirty="0">
                <a:solidFill>
                  <a:srgbClr val="FFFFFF"/>
                </a:solidFill>
              </a:rPr>
              <a:t> die </a:t>
            </a:r>
            <a:r>
              <a:rPr lang="de-DE">
                <a:solidFill>
                  <a:srgbClr val="FFFFFF"/>
                </a:solidFill>
              </a:rPr>
              <a:t>raggi</a:t>
            </a:r>
            <a:r>
              <a:rPr lang="de-DE" dirty="0">
                <a:solidFill>
                  <a:srgbClr val="FFFFFF"/>
                </a:solidFill>
              </a:rPr>
              <a:t> </a:t>
            </a:r>
            <a:r>
              <a:rPr lang="de-DE">
                <a:solidFill>
                  <a:srgbClr val="FFFFFF"/>
                </a:solidFill>
              </a:rPr>
              <a:t>cosmici</a:t>
            </a:r>
            <a:r>
              <a:rPr lang="de-DE" dirty="0">
                <a:solidFill>
                  <a:srgbClr val="FFFFFF"/>
                </a:solidFill>
              </a:rPr>
              <a:t> e la </a:t>
            </a:r>
            <a:r>
              <a:rPr lang="de-DE">
                <a:solidFill>
                  <a:srgbClr val="FFFFFF"/>
                </a:solidFill>
              </a:rPr>
              <a:t>distribuzione</a:t>
            </a:r>
          </a:p>
        </p:txBody>
      </p:sp>
      <p:sp>
        <p:nvSpPr>
          <p:cNvPr id="3" name="Sottotitolo 2"/>
          <p:cNvSpPr>
            <a:spLocks noGrp="1"/>
          </p:cNvSpPr>
          <p:nvPr>
            <p:ph type="subTitle" idx="1"/>
          </p:nvPr>
        </p:nvSpPr>
        <p:spPr>
          <a:xfrm>
            <a:off x="1154954" y="4949908"/>
            <a:ext cx="8827245" cy="861420"/>
          </a:xfrm>
        </p:spPr>
        <p:txBody>
          <a:bodyPr vert="horz" lIns="91440" tIns="45720" rIns="91440" bIns="45720" rtlCol="0">
            <a:normAutofit/>
          </a:bodyPr>
          <a:lstStyle/>
          <a:p>
            <a:r>
              <a:rPr lang="de-DE" sz="1400" dirty="0">
                <a:solidFill>
                  <a:srgbClr val="FFFFFF"/>
                </a:solidFill>
              </a:rPr>
              <a:t>Alice </a:t>
            </a:r>
            <a:r>
              <a:rPr lang="de-DE" sz="1400" dirty="0" err="1">
                <a:solidFill>
                  <a:srgbClr val="FFFFFF"/>
                </a:solidFill>
              </a:rPr>
              <a:t>Ciancetta</a:t>
            </a:r>
            <a:r>
              <a:rPr lang="de-DE" sz="1400" dirty="0">
                <a:solidFill>
                  <a:srgbClr val="FFFFFF"/>
                </a:solidFill>
              </a:rPr>
              <a:t> &amp; Emanuele </a:t>
            </a:r>
            <a:r>
              <a:rPr lang="de-DE" sz="1400" dirty="0" err="1">
                <a:solidFill>
                  <a:srgbClr val="FFFFFF"/>
                </a:solidFill>
              </a:rPr>
              <a:t>Fiorile</a:t>
            </a:r>
            <a:endParaRPr lang="it-IT" sz="1400" dirty="0" err="1">
              <a:solidFill>
                <a:srgbClr val="FFFFFF"/>
              </a:solidFill>
            </a:endParaRPr>
          </a:p>
          <a:p>
            <a:r>
              <a:rPr lang="de-DE" sz="1400" dirty="0">
                <a:solidFill>
                  <a:srgbClr val="FFFFFF"/>
                </a:solidFill>
              </a:rPr>
              <a:t>Liceo </a:t>
            </a:r>
            <a:r>
              <a:rPr lang="de-DE" sz="1400" dirty="0" err="1">
                <a:solidFill>
                  <a:srgbClr val="FFFFFF"/>
                </a:solidFill>
              </a:rPr>
              <a:t>scientifico</a:t>
            </a:r>
            <a:r>
              <a:rPr lang="de-DE" sz="1400" dirty="0">
                <a:solidFill>
                  <a:srgbClr val="FFFFFF"/>
                </a:solidFill>
              </a:rPr>
              <a:t> </a:t>
            </a:r>
            <a:r>
              <a:rPr lang="de-DE" sz="1400" dirty="0" err="1">
                <a:solidFill>
                  <a:srgbClr val="FFFFFF"/>
                </a:solidFill>
              </a:rPr>
              <a:t>statale</a:t>
            </a:r>
            <a:r>
              <a:rPr lang="de-DE" sz="1400" dirty="0">
                <a:solidFill>
                  <a:srgbClr val="FFFFFF"/>
                </a:solidFill>
              </a:rPr>
              <a:t> "Galileo </a:t>
            </a:r>
            <a:r>
              <a:rPr lang="de-DE" sz="1400" dirty="0" err="1">
                <a:solidFill>
                  <a:srgbClr val="FFFFFF"/>
                </a:solidFill>
              </a:rPr>
              <a:t>galilei</a:t>
            </a:r>
            <a:r>
              <a:rPr lang="de-DE" sz="1400" dirty="0">
                <a:solidFill>
                  <a:srgbClr val="FFFFFF"/>
                </a:solidFill>
              </a:rPr>
              <a:t>" - </a:t>
            </a:r>
            <a:r>
              <a:rPr lang="de-DE" sz="1400" dirty="0" err="1">
                <a:solidFill>
                  <a:srgbClr val="FFFFFF"/>
                </a:solidFill>
              </a:rPr>
              <a:t>pescara</a:t>
            </a:r>
            <a:endParaRPr lang="de-DE" sz="1400">
              <a:solidFill>
                <a:srgbClr val="FFFFFF"/>
              </a:solidFill>
            </a:endParaRPr>
          </a:p>
        </p:txBody>
      </p:sp>
      <p:sp>
        <p:nvSpPr>
          <p:cNvPr id="16" name="Rectangle 12">
            <a:extLst>
              <a:ext uri="{FF2B5EF4-FFF2-40B4-BE49-F238E27FC236}">
                <a16:creationId xmlns:a16="http://schemas.microsoft.com/office/drawing/2014/main" id="{B70F7E59-C971-4F55-8E3A-1E583B65F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2583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7" name="Rectangle 4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51" name="Group 5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noFill/>
        </p:grpSpPr>
        <p:sp>
          <p:nvSpPr>
            <p:cNvPr id="52" name="Rectangle 5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olo 1">
            <a:extLst>
              <a:ext uri="{FF2B5EF4-FFF2-40B4-BE49-F238E27FC236}">
                <a16:creationId xmlns:a16="http://schemas.microsoft.com/office/drawing/2014/main" id="{3EBECE04-04BB-4883-8CCD-FEAA87272444}"/>
              </a:ext>
            </a:extLst>
          </p:cNvPr>
          <p:cNvSpPr>
            <a:spLocks noGrp="1"/>
          </p:cNvSpPr>
          <p:nvPr>
            <p:ph type="title"/>
          </p:nvPr>
        </p:nvSpPr>
        <p:spPr>
          <a:xfrm>
            <a:off x="1128166" y="634189"/>
            <a:ext cx="9230185" cy="1069909"/>
          </a:xfrm>
        </p:spPr>
        <p:txBody>
          <a:bodyPr vert="horz" lIns="91440" tIns="45720" rIns="91440" bIns="45720" rtlCol="0" anchor="ctr">
            <a:normAutofit/>
          </a:bodyPr>
          <a:lstStyle/>
          <a:p>
            <a:pPr algn="r"/>
            <a:r>
              <a:rPr lang="en-US" sz="4000" dirty="0">
                <a:solidFill>
                  <a:schemeClr val="tx1"/>
                </a:solidFill>
              </a:rPr>
              <a:t>International Cosmic Day 2019</a:t>
            </a:r>
          </a:p>
        </p:txBody>
      </p:sp>
      <p:sp>
        <p:nvSpPr>
          <p:cNvPr id="4" name="Segnaposto testo 3">
            <a:extLst>
              <a:ext uri="{FF2B5EF4-FFF2-40B4-BE49-F238E27FC236}">
                <a16:creationId xmlns:a16="http://schemas.microsoft.com/office/drawing/2014/main" id="{5974BA57-FD1D-4384-B0DA-A515ACE85086}"/>
              </a:ext>
            </a:extLst>
          </p:cNvPr>
          <p:cNvSpPr>
            <a:spLocks noGrp="1"/>
          </p:cNvSpPr>
          <p:nvPr>
            <p:ph type="body" sz="half" idx="2"/>
          </p:nvPr>
        </p:nvSpPr>
        <p:spPr>
          <a:xfrm>
            <a:off x="1128166" y="1713194"/>
            <a:ext cx="7501400" cy="891631"/>
          </a:xfrm>
        </p:spPr>
        <p:txBody>
          <a:bodyPr vert="horz" lIns="91440" tIns="45720" rIns="91440" bIns="45720" rtlCol="0" anchor="t">
            <a:normAutofit fontScale="92500"/>
          </a:bodyPr>
          <a:lstStyle/>
          <a:p>
            <a:pPr>
              <a:spcBef>
                <a:spcPts val="0"/>
              </a:spcBef>
              <a:buFont typeface="Wingdings 3" charset="2"/>
              <a:buChar char=""/>
            </a:pPr>
            <a:r>
              <a:rPr lang="en-US" sz="1600" dirty="0">
                <a:solidFill>
                  <a:schemeClr val="tx1"/>
                </a:solidFill>
              </a:rPr>
              <a:t>Il 6 </a:t>
            </a:r>
            <a:r>
              <a:rPr lang="en-US" sz="1600" dirty="0" err="1">
                <a:solidFill>
                  <a:schemeClr val="tx1"/>
                </a:solidFill>
              </a:rPr>
              <a:t>novembre</a:t>
            </a:r>
            <a:r>
              <a:rPr lang="en-US" sz="1600" dirty="0">
                <a:solidFill>
                  <a:schemeClr val="tx1"/>
                </a:solidFill>
              </a:rPr>
              <a:t> 2019, </a:t>
            </a:r>
            <a:r>
              <a:rPr lang="en-US" sz="1600" dirty="0" err="1">
                <a:solidFill>
                  <a:schemeClr val="tx1"/>
                </a:solidFill>
              </a:rPr>
              <a:t>prendendo</a:t>
            </a:r>
            <a:r>
              <a:rPr lang="en-US" sz="1600" dirty="0">
                <a:solidFill>
                  <a:schemeClr val="tx1"/>
                </a:solidFill>
              </a:rPr>
              <a:t> </a:t>
            </a:r>
            <a:r>
              <a:rPr lang="en-US" sz="1600" dirty="0" err="1">
                <a:solidFill>
                  <a:schemeClr val="tx1"/>
                </a:solidFill>
              </a:rPr>
              <a:t>parte</a:t>
            </a:r>
            <a:r>
              <a:rPr lang="en-US" sz="1600" dirty="0">
                <a:solidFill>
                  <a:schemeClr val="tx1"/>
                </a:solidFill>
              </a:rPr>
              <a:t> all' VIII </a:t>
            </a:r>
            <a:r>
              <a:rPr lang="en-US" sz="1600" dirty="0" err="1">
                <a:solidFill>
                  <a:schemeClr val="tx1"/>
                </a:solidFill>
              </a:rPr>
              <a:t>edizione</a:t>
            </a:r>
            <a:r>
              <a:rPr lang="en-US" sz="1600" dirty="0">
                <a:solidFill>
                  <a:schemeClr val="tx1"/>
                </a:solidFill>
              </a:rPr>
              <a:t> </a:t>
            </a:r>
            <a:r>
              <a:rPr lang="en-US" sz="1600" dirty="0" err="1">
                <a:solidFill>
                  <a:schemeClr val="tx1"/>
                </a:solidFill>
              </a:rPr>
              <a:t>dell'International</a:t>
            </a:r>
            <a:r>
              <a:rPr lang="en-US" sz="1600" dirty="0">
                <a:solidFill>
                  <a:schemeClr val="tx1"/>
                </a:solidFill>
              </a:rPr>
              <a:t> Cosmic Day, </a:t>
            </a:r>
            <a:r>
              <a:rPr lang="en-US" sz="1600" dirty="0" err="1">
                <a:solidFill>
                  <a:schemeClr val="tx1"/>
                </a:solidFill>
              </a:rPr>
              <a:t>abbiamo</a:t>
            </a:r>
            <a:r>
              <a:rPr lang="en-US" sz="1600" dirty="0">
                <a:solidFill>
                  <a:schemeClr val="tx1"/>
                </a:solidFill>
              </a:rPr>
              <a:t> </a:t>
            </a:r>
            <a:r>
              <a:rPr lang="en-US" sz="1600" dirty="0" err="1">
                <a:solidFill>
                  <a:schemeClr val="tx1"/>
                </a:solidFill>
              </a:rPr>
              <a:t>potuto</a:t>
            </a:r>
            <a:r>
              <a:rPr lang="en-US" sz="1600" dirty="0">
                <a:solidFill>
                  <a:schemeClr val="tx1"/>
                </a:solidFill>
              </a:rPr>
              <a:t> </a:t>
            </a:r>
            <a:r>
              <a:rPr lang="en-US" sz="1600" dirty="0" err="1">
                <a:solidFill>
                  <a:schemeClr val="tx1"/>
                </a:solidFill>
              </a:rPr>
              <a:t>analizzare</a:t>
            </a:r>
            <a:r>
              <a:rPr lang="en-US" sz="1600" dirty="0">
                <a:solidFill>
                  <a:schemeClr val="tx1"/>
                </a:solidFill>
              </a:rPr>
              <a:t> un </a:t>
            </a:r>
            <a:r>
              <a:rPr lang="en-US" sz="1600" dirty="0" err="1">
                <a:solidFill>
                  <a:schemeClr val="tx1"/>
                </a:solidFill>
              </a:rPr>
              <a:t>fenomeno</a:t>
            </a:r>
            <a:r>
              <a:rPr lang="en-US" sz="1600" dirty="0">
                <a:solidFill>
                  <a:schemeClr val="tx1"/>
                </a:solidFill>
              </a:rPr>
              <a:t> </a:t>
            </a:r>
            <a:r>
              <a:rPr lang="en-US" sz="1600" dirty="0" err="1">
                <a:solidFill>
                  <a:schemeClr val="tx1"/>
                </a:solidFill>
              </a:rPr>
              <a:t>che</a:t>
            </a:r>
            <a:r>
              <a:rPr lang="en-US" sz="1600" dirty="0">
                <a:solidFill>
                  <a:schemeClr val="tx1"/>
                </a:solidFill>
              </a:rPr>
              <a:t> da </a:t>
            </a:r>
            <a:r>
              <a:rPr lang="en-US" sz="1600" dirty="0" err="1">
                <a:solidFill>
                  <a:schemeClr val="tx1"/>
                </a:solidFill>
              </a:rPr>
              <a:t>molti</a:t>
            </a:r>
            <a:r>
              <a:rPr lang="en-US" sz="1600" dirty="0">
                <a:solidFill>
                  <a:schemeClr val="tx1"/>
                </a:solidFill>
              </a:rPr>
              <a:t> </a:t>
            </a:r>
            <a:r>
              <a:rPr lang="en-US" sz="1600" dirty="0" err="1">
                <a:solidFill>
                  <a:schemeClr val="tx1"/>
                </a:solidFill>
              </a:rPr>
              <a:t>anni</a:t>
            </a:r>
            <a:r>
              <a:rPr lang="en-US" sz="1600" dirty="0">
                <a:solidFill>
                  <a:schemeClr val="tx1"/>
                </a:solidFill>
              </a:rPr>
              <a:t> </a:t>
            </a:r>
            <a:r>
              <a:rPr lang="en-US" sz="1600" dirty="0" err="1">
                <a:solidFill>
                  <a:schemeClr val="tx1"/>
                </a:solidFill>
              </a:rPr>
              <a:t>interessa</a:t>
            </a:r>
            <a:r>
              <a:rPr lang="en-US" sz="1600" dirty="0">
                <a:solidFill>
                  <a:schemeClr val="tx1"/>
                </a:solidFill>
              </a:rPr>
              <a:t> </a:t>
            </a:r>
            <a:r>
              <a:rPr lang="en-US" sz="1600" dirty="0" err="1">
                <a:solidFill>
                  <a:schemeClr val="tx1"/>
                </a:solidFill>
              </a:rPr>
              <a:t>il</a:t>
            </a:r>
            <a:r>
              <a:rPr lang="en-US" sz="1600" dirty="0">
                <a:solidFill>
                  <a:schemeClr val="tx1"/>
                </a:solidFill>
              </a:rPr>
              <a:t> </a:t>
            </a:r>
            <a:r>
              <a:rPr lang="en-US" sz="1600" dirty="0" err="1">
                <a:solidFill>
                  <a:schemeClr val="tx1"/>
                </a:solidFill>
              </a:rPr>
              <a:t>mondo</a:t>
            </a:r>
            <a:r>
              <a:rPr lang="en-US" sz="1600" dirty="0">
                <a:solidFill>
                  <a:schemeClr val="tx1"/>
                </a:solidFill>
              </a:rPr>
              <a:t> </a:t>
            </a:r>
            <a:r>
              <a:rPr lang="en-US" sz="1600" dirty="0" err="1">
                <a:solidFill>
                  <a:schemeClr val="tx1"/>
                </a:solidFill>
              </a:rPr>
              <a:t>dell'astrofisica</a:t>
            </a:r>
            <a:r>
              <a:rPr lang="en-US" sz="1600" dirty="0">
                <a:solidFill>
                  <a:schemeClr val="tx1"/>
                </a:solidFill>
              </a:rPr>
              <a:t> </a:t>
            </a:r>
            <a:r>
              <a:rPr lang="en-US" sz="1600" dirty="0" err="1">
                <a:solidFill>
                  <a:schemeClr val="tx1"/>
                </a:solidFill>
              </a:rPr>
              <a:t>particellare</a:t>
            </a:r>
            <a:r>
              <a:rPr lang="en-US" sz="1600" dirty="0">
                <a:solidFill>
                  <a:schemeClr val="tx1"/>
                </a:solidFill>
              </a:rPr>
              <a:t>: </a:t>
            </a:r>
            <a:r>
              <a:rPr lang="en-US" sz="1600" dirty="0" err="1">
                <a:solidFill>
                  <a:schemeClr val="tx1"/>
                </a:solidFill>
              </a:rPr>
              <a:t>i</a:t>
            </a:r>
            <a:r>
              <a:rPr lang="en-US" sz="1600" dirty="0">
                <a:solidFill>
                  <a:schemeClr val="tx1"/>
                </a:solidFill>
              </a:rPr>
              <a:t> </a:t>
            </a:r>
            <a:r>
              <a:rPr lang="en-US" sz="1600" dirty="0" err="1">
                <a:solidFill>
                  <a:schemeClr val="tx1"/>
                </a:solidFill>
              </a:rPr>
              <a:t>raggi</a:t>
            </a:r>
            <a:r>
              <a:rPr lang="en-US" sz="1600" dirty="0">
                <a:solidFill>
                  <a:schemeClr val="tx1"/>
                </a:solidFill>
              </a:rPr>
              <a:t> </a:t>
            </a:r>
            <a:r>
              <a:rPr lang="en-US" sz="1600" dirty="0" err="1">
                <a:solidFill>
                  <a:schemeClr val="tx1"/>
                </a:solidFill>
              </a:rPr>
              <a:t>cosmici</a:t>
            </a:r>
            <a:r>
              <a:rPr lang="en-US" sz="1600" dirty="0">
                <a:solidFill>
                  <a:schemeClr val="tx1"/>
                </a:solidFill>
              </a:rPr>
              <a:t>.</a:t>
            </a:r>
          </a:p>
        </p:txBody>
      </p:sp>
      <p:sp>
        <p:nvSpPr>
          <p:cNvPr id="5" name="CasellaDiTesto 4">
            <a:extLst>
              <a:ext uri="{FF2B5EF4-FFF2-40B4-BE49-F238E27FC236}">
                <a16:creationId xmlns:a16="http://schemas.microsoft.com/office/drawing/2014/main" id="{7C1F0AB7-3251-4FA7-9AB2-002FD19ADB91}"/>
              </a:ext>
            </a:extLst>
          </p:cNvPr>
          <p:cNvSpPr txBox="1"/>
          <p:nvPr/>
        </p:nvSpPr>
        <p:spPr>
          <a:xfrm>
            <a:off x="1130063" y="2610926"/>
            <a:ext cx="635191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400" dirty="0">
                <a:ea typeface="+mn-lt"/>
                <a:cs typeface="+mn-lt"/>
              </a:rPr>
              <a:t>Con l'utilizzo di un telescopio per raggi cosmici abbiamo effettuato numerose misurazioni della quantità di particelle che effettivamente giungono sulla superficie terrestre prima del decadimento. Variando l'inclinazione del telescopio abbiamo constatato come i valori mutassero in relazione all'angolo di Zenith: minore è la porzione di atmosfera da attraversare, maggiore è il numero di particelle che tocca il suolo terrestre.</a:t>
            </a:r>
            <a:endParaRPr lang="en-US" sz="1400">
              <a:ea typeface="+mn-lt"/>
              <a:cs typeface="+mn-lt"/>
            </a:endParaRPr>
          </a:p>
          <a:p>
            <a:endParaRPr lang="it-IT" sz="1400" dirty="0">
              <a:ea typeface="+mn-lt"/>
              <a:cs typeface="+mn-lt"/>
            </a:endParaRPr>
          </a:p>
          <a:p>
            <a:r>
              <a:rPr lang="it-IT" sz="1400" dirty="0">
                <a:ea typeface="+mn-lt"/>
                <a:cs typeface="+mn-lt"/>
              </a:rPr>
              <a:t>Abbiamo dunque deciso di focalizzare l'attenzione sugli aspetti puramente probabilistici che riguardano il flusso e la distribuzione dei muoni. La possibilità che la particella sopravviva decresce, infatti, in modo esponenziale, in relazione alla maggiore distanza di percorrenza e alla schermatura del pianeta. Tuttavia, viaggiando la particella a velocità prossima a quella della luce, è necessario prendere in considerazione la teoria della relatività, secondo la quale il tempo di vita medio aumenta in tali condizioni.</a:t>
            </a:r>
            <a:endParaRPr lang="it-IT"/>
          </a:p>
        </p:txBody>
      </p:sp>
    </p:spTree>
    <p:extLst>
      <p:ext uri="{BB962C8B-B14F-4D97-AF65-F5344CB8AC3E}">
        <p14:creationId xmlns:p14="http://schemas.microsoft.com/office/powerpoint/2010/main" val="14410537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8" name="Group 5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2" name="Rectangle 5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Oval 5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Oval 5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Oval 5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6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9" name="Rectangle 6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olo 1">
            <a:extLst>
              <a:ext uri="{FF2B5EF4-FFF2-40B4-BE49-F238E27FC236}">
                <a16:creationId xmlns:a16="http://schemas.microsoft.com/office/drawing/2014/main" id="{6E9A5CC4-C19E-4E39-919C-F5EFEEEF251A}"/>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sz="3200" dirty="0" err="1"/>
              <a:t>Studi</a:t>
            </a:r>
            <a:r>
              <a:rPr lang="en-US" sz="3200" dirty="0"/>
              <a:t> </a:t>
            </a:r>
            <a:r>
              <a:rPr lang="en-US" sz="3200" dirty="0" err="1"/>
              <a:t>sull'origine</a:t>
            </a:r>
            <a:r>
              <a:rPr lang="en-US" sz="3200" dirty="0"/>
              <a:t> </a:t>
            </a:r>
            <a:r>
              <a:rPr lang="en-US" sz="3200" dirty="0" err="1"/>
              <a:t>dei</a:t>
            </a:r>
            <a:r>
              <a:rPr lang="en-US" sz="3200" dirty="0"/>
              <a:t> </a:t>
            </a:r>
            <a:r>
              <a:rPr lang="en-US" sz="3200" dirty="0" err="1"/>
              <a:t>muoni</a:t>
            </a:r>
            <a:endParaRPr lang="en-US" sz="3200"/>
          </a:p>
        </p:txBody>
      </p:sp>
      <p:sp>
        <p:nvSpPr>
          <p:cNvPr id="4" name="Segnaposto testo 3">
            <a:extLst>
              <a:ext uri="{FF2B5EF4-FFF2-40B4-BE49-F238E27FC236}">
                <a16:creationId xmlns:a16="http://schemas.microsoft.com/office/drawing/2014/main" id="{8EA58876-7B45-4107-B54C-B3791F476638}"/>
              </a:ext>
            </a:extLst>
          </p:cNvPr>
          <p:cNvSpPr>
            <a:spLocks noGrp="1"/>
          </p:cNvSpPr>
          <p:nvPr>
            <p:ph type="body" sz="half" idx="2"/>
          </p:nvPr>
        </p:nvSpPr>
        <p:spPr>
          <a:xfrm>
            <a:off x="507973" y="2272821"/>
            <a:ext cx="6117752" cy="3991393"/>
          </a:xfrm>
        </p:spPr>
        <p:txBody>
          <a:bodyPr vert="horz" lIns="91440" tIns="45720" rIns="91440" bIns="45720" rtlCol="0" anchor="ctr">
            <a:normAutofit fontScale="85000" lnSpcReduction="10000"/>
          </a:bodyPr>
          <a:lstStyle/>
          <a:p>
            <a:pPr>
              <a:lnSpc>
                <a:spcPct val="110000"/>
              </a:lnSpc>
              <a:spcBef>
                <a:spcPts val="0"/>
              </a:spcBef>
              <a:buFont typeface="Wingdings 3" charset="2"/>
              <a:buChar char=""/>
            </a:pPr>
            <a:r>
              <a:rPr lang="en-US" sz="1200" dirty="0">
                <a:solidFill>
                  <a:schemeClr val="tx1">
                    <a:lumMod val="75000"/>
                    <a:lumOff val="25000"/>
                  </a:schemeClr>
                </a:solidFill>
              </a:rPr>
              <a:t>I</a:t>
            </a:r>
            <a:r>
              <a:rPr lang="en-US" sz="1800" dirty="0">
                <a:solidFill>
                  <a:schemeClr val="tx1">
                    <a:lumMod val="75000"/>
                    <a:lumOff val="25000"/>
                  </a:schemeClr>
                </a:solidFill>
              </a:rPr>
              <a:t> </a:t>
            </a:r>
            <a:r>
              <a:rPr lang="en-US" sz="1800" dirty="0" err="1">
                <a:solidFill>
                  <a:schemeClr val="tx1">
                    <a:lumMod val="75000"/>
                    <a:lumOff val="25000"/>
                  </a:schemeClr>
                </a:solidFill>
              </a:rPr>
              <a:t>raggi</a:t>
            </a:r>
            <a:r>
              <a:rPr lang="en-US" sz="1800" dirty="0">
                <a:solidFill>
                  <a:schemeClr val="tx1">
                    <a:lumMod val="75000"/>
                    <a:lumOff val="25000"/>
                  </a:schemeClr>
                </a:solidFill>
              </a:rPr>
              <a:t> </a:t>
            </a:r>
            <a:r>
              <a:rPr lang="en-US" sz="1800" dirty="0" err="1">
                <a:solidFill>
                  <a:schemeClr val="tx1">
                    <a:lumMod val="75000"/>
                    <a:lumOff val="25000"/>
                  </a:schemeClr>
                </a:solidFill>
              </a:rPr>
              <a:t>cosmici</a:t>
            </a:r>
            <a:r>
              <a:rPr lang="en-US" sz="1800" dirty="0">
                <a:solidFill>
                  <a:schemeClr val="tx1">
                    <a:lumMod val="75000"/>
                    <a:lumOff val="25000"/>
                  </a:schemeClr>
                </a:solidFill>
              </a:rPr>
              <a:t> </a:t>
            </a:r>
            <a:r>
              <a:rPr lang="en-US" sz="1800" dirty="0" err="1">
                <a:solidFill>
                  <a:schemeClr val="tx1">
                    <a:lumMod val="75000"/>
                    <a:lumOff val="25000"/>
                  </a:schemeClr>
                </a:solidFill>
              </a:rPr>
              <a:t>sono</a:t>
            </a:r>
            <a:r>
              <a:rPr lang="en-US" sz="1800" dirty="0">
                <a:solidFill>
                  <a:schemeClr val="tx1">
                    <a:lumMod val="75000"/>
                    <a:lumOff val="25000"/>
                  </a:schemeClr>
                </a:solidFill>
              </a:rPr>
              <a:t> </a:t>
            </a:r>
            <a:r>
              <a:rPr lang="en-US" sz="1800" dirty="0" err="1">
                <a:solidFill>
                  <a:schemeClr val="tx1">
                    <a:lumMod val="75000"/>
                    <a:lumOff val="25000"/>
                  </a:schemeClr>
                </a:solidFill>
              </a:rPr>
              <a:t>particelle</a:t>
            </a:r>
            <a:r>
              <a:rPr lang="en-US" sz="1800" dirty="0">
                <a:solidFill>
                  <a:schemeClr val="tx1">
                    <a:lumMod val="75000"/>
                    <a:lumOff val="25000"/>
                  </a:schemeClr>
                </a:solidFill>
              </a:rPr>
              <a:t> </a:t>
            </a:r>
            <a:r>
              <a:rPr lang="en-US" sz="1800" dirty="0" err="1">
                <a:solidFill>
                  <a:schemeClr val="tx1">
                    <a:lumMod val="75000"/>
                    <a:lumOff val="25000"/>
                  </a:schemeClr>
                </a:solidFill>
              </a:rPr>
              <a:t>subatomiche</a:t>
            </a:r>
            <a:r>
              <a:rPr lang="en-US" sz="1800" dirty="0">
                <a:solidFill>
                  <a:schemeClr val="tx1">
                    <a:lumMod val="75000"/>
                    <a:lumOff val="25000"/>
                  </a:schemeClr>
                </a:solidFill>
              </a:rPr>
              <a:t> </a:t>
            </a:r>
            <a:r>
              <a:rPr lang="en-US" sz="1800" dirty="0" err="1">
                <a:solidFill>
                  <a:schemeClr val="tx1">
                    <a:lumMod val="75000"/>
                    <a:lumOff val="25000"/>
                  </a:schemeClr>
                </a:solidFill>
              </a:rPr>
              <a:t>elettricamente</a:t>
            </a:r>
            <a:r>
              <a:rPr lang="en-US" sz="1800" dirty="0">
                <a:solidFill>
                  <a:schemeClr val="tx1">
                    <a:lumMod val="75000"/>
                    <a:lumOff val="25000"/>
                  </a:schemeClr>
                </a:solidFill>
              </a:rPr>
              <a:t> </a:t>
            </a:r>
            <a:r>
              <a:rPr lang="en-US" sz="1800" dirty="0" err="1">
                <a:solidFill>
                  <a:schemeClr val="tx1">
                    <a:lumMod val="75000"/>
                    <a:lumOff val="25000"/>
                  </a:schemeClr>
                </a:solidFill>
              </a:rPr>
              <a:t>cariche</a:t>
            </a:r>
            <a:r>
              <a:rPr lang="en-US" sz="1800" dirty="0">
                <a:solidFill>
                  <a:schemeClr val="tx1">
                    <a:lumMod val="75000"/>
                    <a:lumOff val="25000"/>
                  </a:schemeClr>
                </a:solidFill>
              </a:rPr>
              <a:t> </a:t>
            </a:r>
            <a:r>
              <a:rPr lang="en-US" sz="1800" dirty="0" err="1">
                <a:solidFill>
                  <a:schemeClr val="tx1">
                    <a:lumMod val="75000"/>
                    <a:lumOff val="25000"/>
                  </a:schemeClr>
                </a:solidFill>
              </a:rPr>
              <a:t>provenienti</a:t>
            </a:r>
            <a:r>
              <a:rPr lang="en-US" sz="1800" dirty="0">
                <a:solidFill>
                  <a:schemeClr val="tx1">
                    <a:lumMod val="75000"/>
                    <a:lumOff val="25000"/>
                  </a:schemeClr>
                </a:solidFill>
              </a:rPr>
              <a:t> </a:t>
            </a:r>
            <a:r>
              <a:rPr lang="en-US" sz="1800" dirty="0" err="1">
                <a:solidFill>
                  <a:schemeClr val="tx1">
                    <a:lumMod val="75000"/>
                    <a:lumOff val="25000"/>
                  </a:schemeClr>
                </a:solidFill>
              </a:rPr>
              <a:t>dallo</a:t>
            </a:r>
            <a:r>
              <a:rPr lang="en-US" sz="1800" dirty="0">
                <a:solidFill>
                  <a:schemeClr val="tx1">
                    <a:lumMod val="75000"/>
                    <a:lumOff val="25000"/>
                  </a:schemeClr>
                </a:solidFill>
              </a:rPr>
              <a:t> </a:t>
            </a:r>
            <a:r>
              <a:rPr lang="en-US" sz="1800" dirty="0" err="1">
                <a:solidFill>
                  <a:schemeClr val="tx1">
                    <a:lumMod val="75000"/>
                    <a:lumOff val="25000"/>
                  </a:schemeClr>
                </a:solidFill>
              </a:rPr>
              <a:t>spazio</a:t>
            </a:r>
            <a:r>
              <a:rPr lang="en-US" sz="1800" dirty="0">
                <a:solidFill>
                  <a:schemeClr val="tx1">
                    <a:lumMod val="75000"/>
                    <a:lumOff val="25000"/>
                  </a:schemeClr>
                </a:solidFill>
              </a:rPr>
              <a:t>.</a:t>
            </a:r>
            <a:endParaRPr lang="it-IT" dirty="0">
              <a:solidFill>
                <a:schemeClr val="tx1">
                  <a:lumMod val="75000"/>
                  <a:lumOff val="25000"/>
                </a:schemeClr>
              </a:solidFill>
            </a:endParaRPr>
          </a:p>
          <a:p>
            <a:pPr>
              <a:lnSpc>
                <a:spcPct val="110000"/>
              </a:lnSpc>
              <a:spcBef>
                <a:spcPts val="0"/>
              </a:spcBef>
            </a:pPr>
            <a:r>
              <a:rPr lang="en-US" sz="1800" dirty="0">
                <a:solidFill>
                  <a:schemeClr val="tx1">
                    <a:lumMod val="75000"/>
                    <a:lumOff val="25000"/>
                  </a:schemeClr>
                </a:solidFill>
              </a:rPr>
              <a:t>Per </a:t>
            </a:r>
            <a:r>
              <a:rPr lang="en-US" sz="1800" dirty="0" err="1">
                <a:solidFill>
                  <a:schemeClr val="tx1">
                    <a:lumMod val="75000"/>
                    <a:lumOff val="25000"/>
                  </a:schemeClr>
                </a:solidFill>
              </a:rPr>
              <a:t>il</a:t>
            </a:r>
            <a:r>
              <a:rPr lang="en-US" sz="1800" dirty="0">
                <a:solidFill>
                  <a:schemeClr val="tx1">
                    <a:lumMod val="75000"/>
                    <a:lumOff val="25000"/>
                  </a:schemeClr>
                </a:solidFill>
              </a:rPr>
              <a:t> 90% </a:t>
            </a:r>
            <a:r>
              <a:rPr lang="en-US" sz="1800" dirty="0" err="1">
                <a:solidFill>
                  <a:schemeClr val="tx1">
                    <a:lumMod val="75000"/>
                    <a:lumOff val="25000"/>
                  </a:schemeClr>
                </a:solidFill>
              </a:rPr>
              <a:t>sono</a:t>
            </a:r>
            <a:r>
              <a:rPr lang="en-US" sz="1800" dirty="0">
                <a:solidFill>
                  <a:schemeClr val="tx1">
                    <a:lumMod val="75000"/>
                    <a:lumOff val="25000"/>
                  </a:schemeClr>
                </a:solidFill>
              </a:rPr>
              <a:t> </a:t>
            </a:r>
            <a:r>
              <a:rPr lang="en-US" sz="1800" dirty="0" err="1">
                <a:solidFill>
                  <a:schemeClr val="tx1">
                    <a:lumMod val="75000"/>
                    <a:lumOff val="25000"/>
                  </a:schemeClr>
                </a:solidFill>
              </a:rPr>
              <a:t>particelle</a:t>
            </a:r>
            <a:r>
              <a:rPr lang="en-US" sz="1800" dirty="0">
                <a:solidFill>
                  <a:schemeClr val="tx1">
                    <a:lumMod val="75000"/>
                    <a:lumOff val="25000"/>
                  </a:schemeClr>
                </a:solidFill>
              </a:rPr>
              <a:t> con </a:t>
            </a:r>
            <a:r>
              <a:rPr lang="en-US" sz="1800" dirty="0" err="1">
                <a:solidFill>
                  <a:schemeClr val="tx1">
                    <a:lumMod val="75000"/>
                    <a:lumOff val="25000"/>
                  </a:schemeClr>
                </a:solidFill>
              </a:rPr>
              <a:t>carica</a:t>
            </a:r>
            <a:r>
              <a:rPr lang="en-US" sz="1800" dirty="0">
                <a:solidFill>
                  <a:schemeClr val="tx1">
                    <a:lumMod val="75000"/>
                    <a:lumOff val="25000"/>
                  </a:schemeClr>
                </a:solidFill>
              </a:rPr>
              <a:t> </a:t>
            </a:r>
            <a:r>
              <a:rPr lang="en-US" sz="1800" dirty="0" err="1">
                <a:solidFill>
                  <a:schemeClr val="tx1">
                    <a:lumMod val="75000"/>
                    <a:lumOff val="25000"/>
                  </a:schemeClr>
                </a:solidFill>
              </a:rPr>
              <a:t>positiva</a:t>
            </a:r>
            <a:r>
              <a:rPr lang="en-US" sz="1800" dirty="0">
                <a:solidFill>
                  <a:schemeClr val="tx1">
                    <a:lumMod val="75000"/>
                    <a:lumOff val="25000"/>
                  </a:schemeClr>
                </a:solidFill>
              </a:rPr>
              <a:t>, ma </a:t>
            </a:r>
            <a:r>
              <a:rPr lang="en-US" sz="1800" dirty="0" err="1">
                <a:solidFill>
                  <a:schemeClr val="tx1">
                    <a:lumMod val="75000"/>
                    <a:lumOff val="25000"/>
                  </a:schemeClr>
                </a:solidFill>
              </a:rPr>
              <a:t>includono</a:t>
            </a:r>
            <a:r>
              <a:rPr lang="en-US" sz="1800" dirty="0">
                <a:solidFill>
                  <a:schemeClr val="tx1">
                    <a:lumMod val="75000"/>
                    <a:lumOff val="25000"/>
                  </a:schemeClr>
                </a:solidFill>
              </a:rPr>
              <a:t> </a:t>
            </a:r>
            <a:r>
              <a:rPr lang="en-US" sz="1800" dirty="0" err="1">
                <a:solidFill>
                  <a:schemeClr val="tx1">
                    <a:lumMod val="75000"/>
                    <a:lumOff val="25000"/>
                  </a:schemeClr>
                </a:solidFill>
              </a:rPr>
              <a:t>anche</a:t>
            </a:r>
            <a:r>
              <a:rPr lang="en-US" sz="1800" dirty="0">
                <a:solidFill>
                  <a:schemeClr val="tx1">
                    <a:lumMod val="75000"/>
                    <a:lumOff val="25000"/>
                  </a:schemeClr>
                </a:solidFill>
              </a:rPr>
              <a:t> </a:t>
            </a:r>
            <a:r>
              <a:rPr lang="en-US" sz="1800" dirty="0" err="1">
                <a:solidFill>
                  <a:schemeClr val="tx1">
                    <a:lumMod val="75000"/>
                    <a:lumOff val="25000"/>
                  </a:schemeClr>
                </a:solidFill>
              </a:rPr>
              <a:t>elettroni</a:t>
            </a:r>
            <a:r>
              <a:rPr lang="en-US" sz="1800" dirty="0">
                <a:solidFill>
                  <a:schemeClr val="tx1">
                    <a:lumMod val="75000"/>
                    <a:lumOff val="25000"/>
                  </a:schemeClr>
                </a:solidFill>
              </a:rPr>
              <a:t>, </a:t>
            </a:r>
            <a:r>
              <a:rPr lang="en-US" sz="1800" dirty="0" err="1">
                <a:solidFill>
                  <a:schemeClr val="tx1">
                    <a:lumMod val="75000"/>
                    <a:lumOff val="25000"/>
                  </a:schemeClr>
                </a:solidFill>
              </a:rPr>
              <a:t>leptoni</a:t>
            </a:r>
            <a:r>
              <a:rPr lang="en-US" sz="1800" dirty="0">
                <a:solidFill>
                  <a:schemeClr val="tx1">
                    <a:lumMod val="75000"/>
                    <a:lumOff val="25000"/>
                  </a:schemeClr>
                </a:solidFill>
              </a:rPr>
              <a:t> e, in </a:t>
            </a:r>
            <a:r>
              <a:rPr lang="en-US" sz="1800" dirty="0" err="1">
                <a:solidFill>
                  <a:schemeClr val="tx1">
                    <a:lumMod val="75000"/>
                    <a:lumOff val="25000"/>
                  </a:schemeClr>
                </a:solidFill>
              </a:rPr>
              <a:t>particolar</a:t>
            </a:r>
            <a:r>
              <a:rPr lang="en-US" sz="1800" dirty="0">
                <a:solidFill>
                  <a:schemeClr val="tx1">
                    <a:lumMod val="75000"/>
                    <a:lumOff val="25000"/>
                  </a:schemeClr>
                </a:solidFill>
              </a:rPr>
              <a:t>, </a:t>
            </a:r>
            <a:r>
              <a:rPr lang="en-US" sz="1800" dirty="0" err="1">
                <a:solidFill>
                  <a:schemeClr val="tx1">
                    <a:lumMod val="75000"/>
                    <a:lumOff val="25000"/>
                  </a:schemeClr>
                </a:solidFill>
              </a:rPr>
              <a:t>muoni</a:t>
            </a:r>
            <a:r>
              <a:rPr lang="en-US" sz="1800" dirty="0">
                <a:solidFill>
                  <a:schemeClr val="tx1">
                    <a:lumMod val="75000"/>
                    <a:lumOff val="25000"/>
                  </a:schemeClr>
                </a:solidFill>
              </a:rPr>
              <a:t>, </a:t>
            </a:r>
            <a:r>
              <a:rPr lang="en-US" sz="1800" dirty="0" err="1">
                <a:solidFill>
                  <a:schemeClr val="tx1">
                    <a:lumMod val="75000"/>
                    <a:lumOff val="25000"/>
                  </a:schemeClr>
                </a:solidFill>
              </a:rPr>
              <a:t>dotati</a:t>
            </a:r>
            <a:r>
              <a:rPr lang="en-US" sz="1800" dirty="0">
                <a:solidFill>
                  <a:schemeClr val="tx1">
                    <a:lumMod val="75000"/>
                    <a:lumOff val="25000"/>
                  </a:schemeClr>
                </a:solidFill>
              </a:rPr>
              <a:t> di </a:t>
            </a:r>
            <a:r>
              <a:rPr lang="en-US" sz="1800" dirty="0" err="1">
                <a:solidFill>
                  <a:schemeClr val="tx1">
                    <a:lumMod val="75000"/>
                    <a:lumOff val="25000"/>
                  </a:schemeClr>
                </a:solidFill>
              </a:rPr>
              <a:t>carica</a:t>
            </a:r>
            <a:r>
              <a:rPr lang="en-US" sz="1800" dirty="0">
                <a:solidFill>
                  <a:schemeClr val="tx1">
                    <a:lumMod val="75000"/>
                    <a:lumOff val="25000"/>
                  </a:schemeClr>
                </a:solidFill>
              </a:rPr>
              <a:t> </a:t>
            </a:r>
            <a:r>
              <a:rPr lang="en-US" sz="1800" dirty="0" err="1">
                <a:solidFill>
                  <a:schemeClr val="tx1">
                    <a:lumMod val="75000"/>
                    <a:lumOff val="25000"/>
                  </a:schemeClr>
                </a:solidFill>
              </a:rPr>
              <a:t>negativa</a:t>
            </a:r>
            <a:r>
              <a:rPr lang="en-US" sz="1800" dirty="0">
                <a:solidFill>
                  <a:schemeClr val="tx1">
                    <a:lumMod val="75000"/>
                    <a:lumOff val="25000"/>
                  </a:schemeClr>
                </a:solidFill>
              </a:rPr>
              <a:t> e </a:t>
            </a:r>
            <a:r>
              <a:rPr lang="en-US" sz="1800" dirty="0" err="1">
                <a:solidFill>
                  <a:schemeClr val="tx1">
                    <a:lumMod val="75000"/>
                    <a:lumOff val="25000"/>
                  </a:schemeClr>
                </a:solidFill>
              </a:rPr>
              <a:t>appartenenti</a:t>
            </a:r>
            <a:r>
              <a:rPr lang="en-US" sz="1800" dirty="0">
                <a:solidFill>
                  <a:schemeClr val="tx1">
                    <a:lumMod val="75000"/>
                    <a:lumOff val="25000"/>
                  </a:schemeClr>
                </a:solidFill>
              </a:rPr>
              <a:t> ad una </a:t>
            </a:r>
            <a:r>
              <a:rPr lang="en-US" sz="1800" dirty="0" err="1">
                <a:solidFill>
                  <a:schemeClr val="tx1">
                    <a:lumMod val="75000"/>
                    <a:lumOff val="25000"/>
                  </a:schemeClr>
                </a:solidFill>
              </a:rPr>
              <a:t>seconda</a:t>
            </a:r>
            <a:r>
              <a:rPr lang="en-US" sz="1800" dirty="0">
                <a:solidFill>
                  <a:schemeClr val="tx1">
                    <a:lumMod val="75000"/>
                    <a:lumOff val="25000"/>
                  </a:schemeClr>
                </a:solidFill>
              </a:rPr>
              <a:t> </a:t>
            </a:r>
            <a:r>
              <a:rPr lang="en-US" sz="1800" dirty="0" err="1">
                <a:solidFill>
                  <a:schemeClr val="tx1">
                    <a:lumMod val="75000"/>
                    <a:lumOff val="25000"/>
                  </a:schemeClr>
                </a:solidFill>
              </a:rPr>
              <a:t>generazione</a:t>
            </a:r>
            <a:r>
              <a:rPr lang="en-US" sz="1800" dirty="0">
                <a:solidFill>
                  <a:schemeClr val="tx1">
                    <a:lumMod val="75000"/>
                    <a:lumOff val="25000"/>
                  </a:schemeClr>
                </a:solidFill>
              </a:rPr>
              <a:t> di </a:t>
            </a:r>
            <a:r>
              <a:rPr lang="en-US" sz="1800" dirty="0" err="1">
                <a:solidFill>
                  <a:schemeClr val="tx1">
                    <a:lumMod val="75000"/>
                    <a:lumOff val="25000"/>
                  </a:schemeClr>
                </a:solidFill>
              </a:rPr>
              <a:t>particelle</a:t>
            </a:r>
            <a:r>
              <a:rPr lang="en-US" sz="1800" dirty="0">
                <a:solidFill>
                  <a:schemeClr val="tx1">
                    <a:lumMod val="75000"/>
                    <a:lumOff val="25000"/>
                  </a:schemeClr>
                </a:solidFill>
              </a:rPr>
              <a:t>, </a:t>
            </a:r>
            <a:r>
              <a:rPr lang="en-US" sz="1800" dirty="0" err="1">
                <a:solidFill>
                  <a:schemeClr val="tx1">
                    <a:lumMod val="75000"/>
                    <a:lumOff val="25000"/>
                  </a:schemeClr>
                </a:solidFill>
              </a:rPr>
              <a:t>generata</a:t>
            </a:r>
            <a:r>
              <a:rPr lang="en-US" sz="1800" dirty="0">
                <a:solidFill>
                  <a:schemeClr val="tx1">
                    <a:lumMod val="75000"/>
                    <a:lumOff val="25000"/>
                  </a:schemeClr>
                </a:solidFill>
              </a:rPr>
              <a:t> in </a:t>
            </a:r>
            <a:r>
              <a:rPr lang="en-US" sz="1800" dirty="0" err="1">
                <a:solidFill>
                  <a:schemeClr val="tx1">
                    <a:lumMod val="75000"/>
                    <a:lumOff val="25000"/>
                  </a:schemeClr>
                </a:solidFill>
              </a:rPr>
              <a:t>seguito</a:t>
            </a:r>
            <a:r>
              <a:rPr lang="en-US" sz="1800" dirty="0">
                <a:solidFill>
                  <a:schemeClr val="tx1">
                    <a:lumMod val="75000"/>
                    <a:lumOff val="25000"/>
                  </a:schemeClr>
                </a:solidFill>
              </a:rPr>
              <a:t> al </a:t>
            </a:r>
            <a:r>
              <a:rPr lang="en-US" sz="1800" dirty="0" err="1">
                <a:solidFill>
                  <a:schemeClr val="tx1">
                    <a:lumMod val="75000"/>
                    <a:lumOff val="25000"/>
                  </a:schemeClr>
                </a:solidFill>
              </a:rPr>
              <a:t>contatto</a:t>
            </a:r>
            <a:r>
              <a:rPr lang="en-US" sz="1800" dirty="0">
                <a:solidFill>
                  <a:schemeClr val="tx1">
                    <a:lumMod val="75000"/>
                    <a:lumOff val="25000"/>
                  </a:schemeClr>
                </a:solidFill>
              </a:rPr>
              <a:t> </a:t>
            </a:r>
            <a:r>
              <a:rPr lang="en-US" sz="1800" dirty="0" err="1">
                <a:solidFill>
                  <a:schemeClr val="tx1">
                    <a:lumMod val="75000"/>
                    <a:lumOff val="25000"/>
                  </a:schemeClr>
                </a:solidFill>
              </a:rPr>
              <a:t>della</a:t>
            </a:r>
            <a:r>
              <a:rPr lang="en-US" sz="1800" dirty="0">
                <a:solidFill>
                  <a:schemeClr val="tx1">
                    <a:lumMod val="75000"/>
                    <a:lumOff val="25000"/>
                  </a:schemeClr>
                </a:solidFill>
              </a:rPr>
              <a:t> prima con </a:t>
            </a:r>
            <a:r>
              <a:rPr lang="en-US" sz="1800" dirty="0" err="1">
                <a:solidFill>
                  <a:schemeClr val="tx1">
                    <a:lumMod val="75000"/>
                    <a:lumOff val="25000"/>
                  </a:schemeClr>
                </a:solidFill>
              </a:rPr>
              <a:t>l'atmosfera</a:t>
            </a:r>
            <a:r>
              <a:rPr lang="en-US" sz="1800" dirty="0">
                <a:solidFill>
                  <a:schemeClr val="tx1">
                    <a:lumMod val="75000"/>
                    <a:lumOff val="25000"/>
                  </a:schemeClr>
                </a:solidFill>
              </a:rPr>
              <a:t> </a:t>
            </a:r>
            <a:r>
              <a:rPr lang="en-US" sz="1800" dirty="0" err="1">
                <a:solidFill>
                  <a:schemeClr val="tx1">
                    <a:lumMod val="75000"/>
                    <a:lumOff val="25000"/>
                  </a:schemeClr>
                </a:solidFill>
              </a:rPr>
              <a:t>terrestre</a:t>
            </a:r>
            <a:r>
              <a:rPr lang="en-US" sz="1800" dirty="0">
                <a:solidFill>
                  <a:schemeClr val="tx1">
                    <a:lumMod val="75000"/>
                    <a:lumOff val="25000"/>
                  </a:schemeClr>
                </a:solidFill>
              </a:rPr>
              <a:t>.</a:t>
            </a:r>
          </a:p>
          <a:p>
            <a:pPr>
              <a:lnSpc>
                <a:spcPct val="110000"/>
              </a:lnSpc>
              <a:spcBef>
                <a:spcPts val="0"/>
              </a:spcBef>
              <a:buFont typeface="Wingdings 3" charset="2"/>
              <a:buChar char=""/>
            </a:pPr>
            <a:endParaRPr lang="en-US" sz="1800" dirty="0">
              <a:solidFill>
                <a:schemeClr val="tx1">
                  <a:lumMod val="75000"/>
                  <a:lumOff val="25000"/>
                </a:schemeClr>
              </a:solidFill>
            </a:endParaRPr>
          </a:p>
          <a:p>
            <a:pPr>
              <a:lnSpc>
                <a:spcPct val="110000"/>
              </a:lnSpc>
              <a:spcBef>
                <a:spcPts val="0"/>
              </a:spcBef>
              <a:buFont typeface="Wingdings 3" charset="2"/>
              <a:buChar char=""/>
            </a:pPr>
            <a:r>
              <a:rPr lang="en-US" sz="1800" err="1">
                <a:solidFill>
                  <a:schemeClr val="tx1">
                    <a:lumMod val="75000"/>
                    <a:lumOff val="25000"/>
                  </a:schemeClr>
                </a:solidFill>
              </a:rPr>
              <a:t>L'indagine</a:t>
            </a:r>
            <a:r>
              <a:rPr lang="en-US" sz="1800" dirty="0">
                <a:solidFill>
                  <a:schemeClr val="tx1">
                    <a:lumMod val="75000"/>
                    <a:lumOff val="25000"/>
                  </a:schemeClr>
                </a:solidFill>
              </a:rPr>
              <a:t> circa la </a:t>
            </a:r>
            <a:r>
              <a:rPr lang="en-US" sz="1800" err="1">
                <a:solidFill>
                  <a:schemeClr val="tx1">
                    <a:lumMod val="75000"/>
                    <a:lumOff val="25000"/>
                  </a:schemeClr>
                </a:solidFill>
              </a:rPr>
              <a:t>derivazione</a:t>
            </a:r>
            <a:r>
              <a:rPr lang="en-US" sz="1800" dirty="0">
                <a:solidFill>
                  <a:schemeClr val="tx1">
                    <a:lumMod val="75000"/>
                    <a:lumOff val="25000"/>
                  </a:schemeClr>
                </a:solidFill>
              </a:rPr>
              <a:t> di </a:t>
            </a:r>
            <a:r>
              <a:rPr lang="en-US" sz="1800" err="1">
                <a:solidFill>
                  <a:schemeClr val="tx1">
                    <a:lumMod val="75000"/>
                    <a:lumOff val="25000"/>
                  </a:schemeClr>
                </a:solidFill>
              </a:rPr>
              <a:t>questi</a:t>
            </a:r>
            <a:r>
              <a:rPr lang="en-US" sz="1800" dirty="0">
                <a:solidFill>
                  <a:schemeClr val="tx1">
                    <a:lumMod val="75000"/>
                    <a:lumOff val="25000"/>
                  </a:schemeClr>
                </a:solidFill>
              </a:rPr>
              <a:t> nuclei </a:t>
            </a:r>
            <a:r>
              <a:rPr lang="en-US" sz="1800" err="1">
                <a:solidFill>
                  <a:schemeClr val="tx1">
                    <a:lumMod val="75000"/>
                    <a:lumOff val="25000"/>
                  </a:schemeClr>
                </a:solidFill>
              </a:rPr>
              <a:t>atomici</a:t>
            </a:r>
            <a:r>
              <a:rPr lang="en-US" sz="1800" dirty="0">
                <a:solidFill>
                  <a:schemeClr val="tx1">
                    <a:lumMod val="75000"/>
                    <a:lumOff val="25000"/>
                  </a:schemeClr>
                </a:solidFill>
              </a:rPr>
              <a:t> </a:t>
            </a:r>
            <a:r>
              <a:rPr lang="en-US" sz="1800" err="1">
                <a:solidFill>
                  <a:schemeClr val="tx1">
                    <a:lumMod val="75000"/>
                    <a:lumOff val="25000"/>
                  </a:schemeClr>
                </a:solidFill>
              </a:rPr>
              <a:t>ebbe</a:t>
            </a:r>
            <a:r>
              <a:rPr lang="en-US" sz="1800" dirty="0">
                <a:solidFill>
                  <a:schemeClr val="tx1">
                    <a:lumMod val="75000"/>
                    <a:lumOff val="25000"/>
                  </a:schemeClr>
                </a:solidFill>
              </a:rPr>
              <a:t> </a:t>
            </a:r>
            <a:r>
              <a:rPr lang="en-US" sz="1800" err="1">
                <a:solidFill>
                  <a:schemeClr val="tx1">
                    <a:lumMod val="75000"/>
                    <a:lumOff val="25000"/>
                  </a:schemeClr>
                </a:solidFill>
              </a:rPr>
              <a:t>inizio</a:t>
            </a:r>
            <a:r>
              <a:rPr lang="en-US" sz="1800" dirty="0">
                <a:solidFill>
                  <a:schemeClr val="tx1">
                    <a:lumMod val="75000"/>
                    <a:lumOff val="25000"/>
                  </a:schemeClr>
                </a:solidFill>
              </a:rPr>
              <a:t> </a:t>
            </a:r>
            <a:r>
              <a:rPr lang="en-US" sz="1800" err="1">
                <a:solidFill>
                  <a:schemeClr val="tx1">
                    <a:lumMod val="75000"/>
                    <a:lumOff val="25000"/>
                  </a:schemeClr>
                </a:solidFill>
              </a:rPr>
              <a:t>quando</a:t>
            </a:r>
            <a:r>
              <a:rPr lang="en-US" sz="1800" dirty="0">
                <a:solidFill>
                  <a:schemeClr val="tx1">
                    <a:lumMod val="75000"/>
                    <a:lumOff val="25000"/>
                  </a:schemeClr>
                </a:solidFill>
              </a:rPr>
              <a:t> </a:t>
            </a:r>
            <a:r>
              <a:rPr lang="en-US" sz="1800" err="1">
                <a:solidFill>
                  <a:schemeClr val="tx1">
                    <a:lumMod val="75000"/>
                    <a:lumOff val="25000"/>
                  </a:schemeClr>
                </a:solidFill>
              </a:rPr>
              <a:t>gli</a:t>
            </a:r>
            <a:r>
              <a:rPr lang="en-US" sz="1800" dirty="0">
                <a:solidFill>
                  <a:schemeClr val="tx1">
                    <a:lumMod val="75000"/>
                    <a:lumOff val="25000"/>
                  </a:schemeClr>
                </a:solidFill>
              </a:rPr>
              <a:t> </a:t>
            </a:r>
            <a:r>
              <a:rPr lang="en-US" sz="1800" err="1">
                <a:solidFill>
                  <a:schemeClr val="tx1">
                    <a:lumMod val="75000"/>
                    <a:lumOff val="25000"/>
                  </a:schemeClr>
                </a:solidFill>
              </a:rPr>
              <a:t>scienziati</a:t>
            </a:r>
            <a:r>
              <a:rPr lang="en-US" sz="1800" dirty="0">
                <a:solidFill>
                  <a:schemeClr val="tx1">
                    <a:lumMod val="75000"/>
                    <a:lumOff val="25000"/>
                  </a:schemeClr>
                </a:solidFill>
              </a:rPr>
              <a:t> </a:t>
            </a:r>
            <a:r>
              <a:rPr lang="en-US" sz="1800" err="1">
                <a:solidFill>
                  <a:schemeClr val="tx1">
                    <a:lumMod val="75000"/>
                    <a:lumOff val="25000"/>
                  </a:schemeClr>
                </a:solidFill>
              </a:rPr>
              <a:t>notarono</a:t>
            </a:r>
            <a:r>
              <a:rPr lang="en-US" sz="1800" dirty="0">
                <a:solidFill>
                  <a:schemeClr val="tx1">
                    <a:lumMod val="75000"/>
                    <a:lumOff val="25000"/>
                  </a:schemeClr>
                </a:solidFill>
              </a:rPr>
              <a:t> come un </a:t>
            </a:r>
            <a:r>
              <a:rPr lang="en-US" sz="1800" err="1">
                <a:solidFill>
                  <a:schemeClr val="tx1">
                    <a:lumMod val="75000"/>
                    <a:lumOff val="25000"/>
                  </a:schemeClr>
                </a:solidFill>
              </a:rPr>
              <a:t>elettroscopio</a:t>
            </a:r>
            <a:r>
              <a:rPr lang="en-US" sz="1800" dirty="0">
                <a:solidFill>
                  <a:schemeClr val="tx1">
                    <a:lumMod val="75000"/>
                    <a:lumOff val="25000"/>
                  </a:schemeClr>
                </a:solidFill>
              </a:rPr>
              <a:t> </a:t>
            </a:r>
            <a:r>
              <a:rPr lang="en-US" sz="1800" err="1">
                <a:solidFill>
                  <a:schemeClr val="tx1">
                    <a:lumMod val="75000"/>
                    <a:lumOff val="25000"/>
                  </a:schemeClr>
                </a:solidFill>
              </a:rPr>
              <a:t>perdesse</a:t>
            </a:r>
            <a:r>
              <a:rPr lang="en-US" sz="1800" dirty="0">
                <a:solidFill>
                  <a:schemeClr val="tx1">
                    <a:lumMod val="75000"/>
                    <a:lumOff val="25000"/>
                  </a:schemeClr>
                </a:solidFill>
              </a:rPr>
              <a:t> </a:t>
            </a:r>
            <a:r>
              <a:rPr lang="en-US" sz="1800" err="1">
                <a:solidFill>
                  <a:schemeClr val="tx1">
                    <a:lumMod val="75000"/>
                    <a:lumOff val="25000"/>
                  </a:schemeClr>
                </a:solidFill>
              </a:rPr>
              <a:t>gradualmente</a:t>
            </a:r>
            <a:r>
              <a:rPr lang="en-US" sz="1800" dirty="0">
                <a:solidFill>
                  <a:schemeClr val="tx1">
                    <a:lumMod val="75000"/>
                    <a:lumOff val="25000"/>
                  </a:schemeClr>
                </a:solidFill>
              </a:rPr>
              <a:t> la </a:t>
            </a:r>
            <a:r>
              <a:rPr lang="en-US" sz="1800" err="1">
                <a:solidFill>
                  <a:schemeClr val="tx1">
                    <a:lumMod val="75000"/>
                    <a:lumOff val="25000"/>
                  </a:schemeClr>
                </a:solidFill>
              </a:rPr>
              <a:t>sua</a:t>
            </a:r>
            <a:r>
              <a:rPr lang="en-US" sz="1800" dirty="0">
                <a:solidFill>
                  <a:schemeClr val="tx1">
                    <a:lumMod val="75000"/>
                    <a:lumOff val="25000"/>
                  </a:schemeClr>
                </a:solidFill>
              </a:rPr>
              <a:t> </a:t>
            </a:r>
            <a:r>
              <a:rPr lang="en-US" sz="1800" err="1">
                <a:solidFill>
                  <a:schemeClr val="tx1">
                    <a:lumMod val="75000"/>
                    <a:lumOff val="25000"/>
                  </a:schemeClr>
                </a:solidFill>
              </a:rPr>
              <a:t>carica</a:t>
            </a:r>
            <a:r>
              <a:rPr lang="en-US" sz="1800" dirty="0">
                <a:solidFill>
                  <a:schemeClr val="tx1">
                    <a:lumMod val="75000"/>
                    <a:lumOff val="25000"/>
                  </a:schemeClr>
                </a:solidFill>
              </a:rPr>
              <a:t>, se </a:t>
            </a:r>
            <a:r>
              <a:rPr lang="en-US" sz="1800" err="1">
                <a:solidFill>
                  <a:schemeClr val="tx1">
                    <a:lumMod val="75000"/>
                    <a:lumOff val="25000"/>
                  </a:schemeClr>
                </a:solidFill>
              </a:rPr>
              <a:t>pur</a:t>
            </a:r>
            <a:r>
              <a:rPr lang="en-US" sz="1800" dirty="0">
                <a:solidFill>
                  <a:schemeClr val="tx1">
                    <a:lumMod val="75000"/>
                    <a:lumOff val="25000"/>
                  </a:schemeClr>
                </a:solidFill>
              </a:rPr>
              <a:t> ben </a:t>
            </a:r>
            <a:r>
              <a:rPr lang="en-US" sz="1800" err="1">
                <a:solidFill>
                  <a:schemeClr val="tx1">
                    <a:lumMod val="75000"/>
                    <a:lumOff val="25000"/>
                  </a:schemeClr>
                </a:solidFill>
              </a:rPr>
              <a:t>isolato</a:t>
            </a:r>
            <a:r>
              <a:rPr lang="en-US" sz="1800" dirty="0">
                <a:solidFill>
                  <a:schemeClr val="tx1">
                    <a:lumMod val="75000"/>
                    <a:lumOff val="25000"/>
                  </a:schemeClr>
                </a:solidFill>
              </a:rPr>
              <a:t>.</a:t>
            </a:r>
          </a:p>
          <a:p>
            <a:pPr>
              <a:lnSpc>
                <a:spcPct val="110000"/>
              </a:lnSpc>
              <a:spcBef>
                <a:spcPts val="0"/>
              </a:spcBef>
            </a:pPr>
            <a:r>
              <a:rPr lang="en-US" sz="1800" dirty="0">
                <a:solidFill>
                  <a:schemeClr val="tx1">
                    <a:lumMod val="75000"/>
                    <a:lumOff val="25000"/>
                  </a:schemeClr>
                </a:solidFill>
              </a:rPr>
              <a:t>Tra </a:t>
            </a:r>
            <a:r>
              <a:rPr lang="en-US" sz="1800" err="1">
                <a:solidFill>
                  <a:schemeClr val="tx1">
                    <a:lumMod val="75000"/>
                    <a:lumOff val="25000"/>
                  </a:schemeClr>
                </a:solidFill>
              </a:rPr>
              <a:t>il</a:t>
            </a:r>
            <a:r>
              <a:rPr lang="en-US" sz="1800" dirty="0">
                <a:solidFill>
                  <a:schemeClr val="tx1">
                    <a:lumMod val="75000"/>
                    <a:lumOff val="25000"/>
                  </a:schemeClr>
                </a:solidFill>
              </a:rPr>
              <a:t> 1901 e </a:t>
            </a:r>
            <a:r>
              <a:rPr lang="en-US" sz="1800" err="1">
                <a:solidFill>
                  <a:schemeClr val="tx1">
                    <a:lumMod val="75000"/>
                    <a:lumOff val="25000"/>
                  </a:schemeClr>
                </a:solidFill>
              </a:rPr>
              <a:t>il</a:t>
            </a:r>
            <a:r>
              <a:rPr lang="en-US" sz="1800" dirty="0">
                <a:solidFill>
                  <a:schemeClr val="tx1">
                    <a:lumMod val="75000"/>
                    <a:lumOff val="25000"/>
                  </a:schemeClr>
                </a:solidFill>
              </a:rPr>
              <a:t> 1903, </a:t>
            </a:r>
            <a:r>
              <a:rPr lang="en-US" sz="1800" err="1">
                <a:solidFill>
                  <a:schemeClr val="tx1">
                    <a:lumMod val="75000"/>
                    <a:lumOff val="25000"/>
                  </a:schemeClr>
                </a:solidFill>
              </a:rPr>
              <a:t>si</a:t>
            </a:r>
            <a:r>
              <a:rPr lang="en-US" sz="1800" dirty="0">
                <a:solidFill>
                  <a:schemeClr val="tx1">
                    <a:lumMod val="75000"/>
                    <a:lumOff val="25000"/>
                  </a:schemeClr>
                </a:solidFill>
              </a:rPr>
              <a:t> </a:t>
            </a:r>
            <a:r>
              <a:rPr lang="en-US" sz="1800" err="1">
                <a:solidFill>
                  <a:schemeClr val="tx1">
                    <a:lumMod val="75000"/>
                    <a:lumOff val="25000"/>
                  </a:schemeClr>
                </a:solidFill>
              </a:rPr>
              <a:t>evidenziò</a:t>
            </a:r>
            <a:r>
              <a:rPr lang="en-US" sz="1800" dirty="0">
                <a:solidFill>
                  <a:schemeClr val="tx1">
                    <a:lumMod val="75000"/>
                    <a:lumOff val="25000"/>
                  </a:schemeClr>
                </a:solidFill>
              </a:rPr>
              <a:t> </a:t>
            </a:r>
            <a:r>
              <a:rPr lang="en-US" sz="1800" err="1">
                <a:solidFill>
                  <a:schemeClr val="tx1">
                    <a:lumMod val="75000"/>
                    <a:lumOff val="25000"/>
                  </a:schemeClr>
                </a:solidFill>
              </a:rPr>
              <a:t>infatti</a:t>
            </a:r>
            <a:r>
              <a:rPr lang="en-US" sz="1800" dirty="0">
                <a:solidFill>
                  <a:schemeClr val="tx1">
                    <a:lumMod val="75000"/>
                    <a:lumOff val="25000"/>
                  </a:schemeClr>
                </a:solidFill>
              </a:rPr>
              <a:t> come lo </a:t>
            </a:r>
            <a:r>
              <a:rPr lang="en-US" sz="1800" err="1">
                <a:solidFill>
                  <a:schemeClr val="tx1">
                    <a:lumMod val="75000"/>
                    <a:lumOff val="25000"/>
                  </a:schemeClr>
                </a:solidFill>
              </a:rPr>
              <a:t>strumento</a:t>
            </a:r>
            <a:r>
              <a:rPr lang="en-US" sz="1800" dirty="0">
                <a:solidFill>
                  <a:schemeClr val="tx1">
                    <a:lumMod val="75000"/>
                    <a:lumOff val="25000"/>
                  </a:schemeClr>
                </a:solidFill>
              </a:rPr>
              <a:t>, </a:t>
            </a:r>
            <a:r>
              <a:rPr lang="en-US" sz="1800" err="1">
                <a:solidFill>
                  <a:schemeClr val="tx1">
                    <a:lumMod val="75000"/>
                    <a:lumOff val="25000"/>
                  </a:schemeClr>
                </a:solidFill>
              </a:rPr>
              <a:t>nonostante</a:t>
            </a:r>
            <a:r>
              <a:rPr lang="en-US" sz="1800" dirty="0">
                <a:solidFill>
                  <a:schemeClr val="tx1">
                    <a:lumMod val="75000"/>
                    <a:lumOff val="25000"/>
                  </a:schemeClr>
                </a:solidFill>
              </a:rPr>
              <a:t> fosse </a:t>
            </a:r>
            <a:r>
              <a:rPr lang="en-US" sz="1800" err="1">
                <a:solidFill>
                  <a:schemeClr val="tx1">
                    <a:lumMod val="75000"/>
                    <a:lumOff val="25000"/>
                  </a:schemeClr>
                </a:solidFill>
              </a:rPr>
              <a:t>schermato</a:t>
            </a:r>
            <a:r>
              <a:rPr lang="en-US" sz="1800" dirty="0">
                <a:solidFill>
                  <a:schemeClr val="tx1">
                    <a:lumMod val="75000"/>
                    <a:lumOff val="25000"/>
                  </a:schemeClr>
                </a:solidFill>
              </a:rPr>
              <a:t> </a:t>
            </a:r>
            <a:r>
              <a:rPr lang="en-US" sz="1800" err="1">
                <a:solidFill>
                  <a:schemeClr val="tx1">
                    <a:lumMod val="75000"/>
                    <a:lumOff val="25000"/>
                  </a:schemeClr>
                </a:solidFill>
              </a:rPr>
              <a:t>dalla</a:t>
            </a:r>
            <a:r>
              <a:rPr lang="en-US" sz="1800" dirty="0">
                <a:solidFill>
                  <a:schemeClr val="tx1">
                    <a:lumMod val="75000"/>
                    <a:lumOff val="25000"/>
                  </a:schemeClr>
                </a:solidFill>
              </a:rPr>
              <a:t> </a:t>
            </a:r>
            <a:r>
              <a:rPr lang="en-US" sz="1800" err="1">
                <a:solidFill>
                  <a:schemeClr val="tx1">
                    <a:lumMod val="75000"/>
                    <a:lumOff val="25000"/>
                  </a:schemeClr>
                </a:solidFill>
              </a:rPr>
              <a:t>radiazione</a:t>
            </a:r>
            <a:r>
              <a:rPr lang="en-US" sz="1800" dirty="0">
                <a:solidFill>
                  <a:schemeClr val="tx1">
                    <a:lumMod val="75000"/>
                    <a:lumOff val="25000"/>
                  </a:schemeClr>
                </a:solidFill>
              </a:rPr>
              <a:t> </a:t>
            </a:r>
            <a:r>
              <a:rPr lang="en-US" sz="1800" err="1">
                <a:solidFill>
                  <a:schemeClr val="tx1">
                    <a:lumMod val="75000"/>
                    <a:lumOff val="25000"/>
                  </a:schemeClr>
                </a:solidFill>
              </a:rPr>
              <a:t>naturale</a:t>
            </a:r>
            <a:r>
              <a:rPr lang="en-US" sz="1800" dirty="0">
                <a:solidFill>
                  <a:schemeClr val="tx1">
                    <a:lumMod val="75000"/>
                    <a:lumOff val="25000"/>
                  </a:schemeClr>
                </a:solidFill>
              </a:rPr>
              <a:t> </a:t>
            </a:r>
            <a:r>
              <a:rPr lang="en-US" sz="1800" err="1">
                <a:solidFill>
                  <a:schemeClr val="tx1">
                    <a:lumMod val="75000"/>
                    <a:lumOff val="25000"/>
                  </a:schemeClr>
                </a:solidFill>
              </a:rPr>
              <a:t>terrestre</a:t>
            </a:r>
            <a:r>
              <a:rPr lang="en-US" sz="1800" dirty="0">
                <a:solidFill>
                  <a:schemeClr val="tx1">
                    <a:lumMod val="75000"/>
                    <a:lumOff val="25000"/>
                  </a:schemeClr>
                </a:solidFill>
              </a:rPr>
              <a:t>, </a:t>
            </a:r>
            <a:r>
              <a:rPr lang="en-US" sz="1800" err="1">
                <a:solidFill>
                  <a:schemeClr val="tx1">
                    <a:lumMod val="75000"/>
                    <a:lumOff val="25000"/>
                  </a:schemeClr>
                </a:solidFill>
              </a:rPr>
              <a:t>tendesse</a:t>
            </a:r>
            <a:r>
              <a:rPr lang="en-US" sz="1800" dirty="0">
                <a:solidFill>
                  <a:schemeClr val="tx1">
                    <a:lumMod val="75000"/>
                    <a:lumOff val="25000"/>
                  </a:schemeClr>
                </a:solidFill>
              </a:rPr>
              <a:t> a </a:t>
            </a:r>
            <a:r>
              <a:rPr lang="en-US" sz="1800" err="1">
                <a:solidFill>
                  <a:schemeClr val="tx1">
                    <a:lumMod val="75000"/>
                    <a:lumOff val="25000"/>
                  </a:schemeClr>
                </a:solidFill>
              </a:rPr>
              <a:t>scaricarsi</a:t>
            </a:r>
            <a:r>
              <a:rPr lang="en-US" sz="1800" dirty="0">
                <a:solidFill>
                  <a:schemeClr val="tx1">
                    <a:lumMod val="75000"/>
                    <a:lumOff val="25000"/>
                  </a:schemeClr>
                </a:solidFill>
              </a:rPr>
              <a:t>, </a:t>
            </a:r>
            <a:r>
              <a:rPr lang="en-US" sz="1800" err="1">
                <a:solidFill>
                  <a:schemeClr val="tx1">
                    <a:lumMod val="75000"/>
                    <a:lumOff val="25000"/>
                  </a:schemeClr>
                </a:solidFill>
              </a:rPr>
              <a:t>deducendo</a:t>
            </a:r>
            <a:r>
              <a:rPr lang="en-US" sz="1800" dirty="0">
                <a:solidFill>
                  <a:schemeClr val="tx1">
                    <a:lumMod val="75000"/>
                    <a:lumOff val="25000"/>
                  </a:schemeClr>
                </a:solidFill>
              </a:rPr>
              <a:t> </a:t>
            </a:r>
            <a:r>
              <a:rPr lang="en-US" sz="1800" err="1">
                <a:solidFill>
                  <a:schemeClr val="tx1">
                    <a:lumMod val="75000"/>
                    <a:lumOff val="25000"/>
                  </a:schemeClr>
                </a:solidFill>
              </a:rPr>
              <a:t>quindi</a:t>
            </a:r>
            <a:r>
              <a:rPr lang="en-US" sz="1800" dirty="0">
                <a:solidFill>
                  <a:schemeClr val="tx1">
                    <a:lumMod val="75000"/>
                    <a:lumOff val="25000"/>
                  </a:schemeClr>
                </a:solidFill>
              </a:rPr>
              <a:t> </a:t>
            </a:r>
            <a:r>
              <a:rPr lang="en-US" sz="1800" err="1">
                <a:solidFill>
                  <a:schemeClr val="tx1">
                    <a:lumMod val="75000"/>
                    <a:lumOff val="25000"/>
                  </a:schemeClr>
                </a:solidFill>
              </a:rPr>
              <a:t>il</a:t>
            </a:r>
            <a:r>
              <a:rPr lang="en-US" sz="1800" dirty="0">
                <a:solidFill>
                  <a:schemeClr val="tx1">
                    <a:lumMod val="75000"/>
                    <a:lumOff val="25000"/>
                  </a:schemeClr>
                </a:solidFill>
              </a:rPr>
              <a:t> </a:t>
            </a:r>
            <a:r>
              <a:rPr lang="en-US" sz="1800" err="1">
                <a:solidFill>
                  <a:schemeClr val="tx1">
                    <a:lumMod val="75000"/>
                    <a:lumOff val="25000"/>
                  </a:schemeClr>
                </a:solidFill>
              </a:rPr>
              <a:t>contributo</a:t>
            </a:r>
            <a:r>
              <a:rPr lang="en-US" sz="1800" dirty="0">
                <a:solidFill>
                  <a:schemeClr val="tx1">
                    <a:lumMod val="75000"/>
                    <a:lumOff val="25000"/>
                  </a:schemeClr>
                </a:solidFill>
              </a:rPr>
              <a:t> di una </a:t>
            </a:r>
            <a:r>
              <a:rPr lang="en-US" sz="1800" err="1">
                <a:solidFill>
                  <a:schemeClr val="tx1">
                    <a:lumMod val="75000"/>
                    <a:lumOff val="25000"/>
                  </a:schemeClr>
                </a:solidFill>
              </a:rPr>
              <a:t>radiazione</a:t>
            </a:r>
            <a:r>
              <a:rPr lang="en-US" sz="1800" dirty="0">
                <a:solidFill>
                  <a:schemeClr val="tx1">
                    <a:lumMod val="75000"/>
                    <a:lumOff val="25000"/>
                  </a:schemeClr>
                </a:solidFill>
              </a:rPr>
              <a:t> </a:t>
            </a:r>
            <a:r>
              <a:rPr lang="en-US" sz="1800" err="1">
                <a:solidFill>
                  <a:schemeClr val="tx1">
                    <a:lumMod val="75000"/>
                    <a:lumOff val="25000"/>
                  </a:schemeClr>
                </a:solidFill>
              </a:rPr>
              <a:t>altamente</a:t>
            </a:r>
            <a:r>
              <a:rPr lang="en-US" sz="1800" dirty="0">
                <a:solidFill>
                  <a:schemeClr val="tx1">
                    <a:lumMod val="75000"/>
                    <a:lumOff val="25000"/>
                  </a:schemeClr>
                </a:solidFill>
              </a:rPr>
              <a:t> </a:t>
            </a:r>
            <a:r>
              <a:rPr lang="en-US" sz="1800" err="1">
                <a:solidFill>
                  <a:schemeClr val="tx1">
                    <a:lumMod val="75000"/>
                    <a:lumOff val="25000"/>
                  </a:schemeClr>
                </a:solidFill>
              </a:rPr>
              <a:t>penetrante</a:t>
            </a:r>
            <a:r>
              <a:rPr lang="en-US" sz="1800" dirty="0">
                <a:solidFill>
                  <a:schemeClr val="tx1">
                    <a:lumMod val="75000"/>
                    <a:lumOff val="25000"/>
                  </a:schemeClr>
                </a:solidFill>
              </a:rPr>
              <a:t>, </a:t>
            </a:r>
            <a:r>
              <a:rPr lang="en-US" sz="1800" err="1">
                <a:solidFill>
                  <a:schemeClr val="tx1">
                    <a:lumMod val="75000"/>
                    <a:lumOff val="25000"/>
                  </a:schemeClr>
                </a:solidFill>
              </a:rPr>
              <a:t>necessariamente</a:t>
            </a:r>
            <a:r>
              <a:rPr lang="en-US" sz="1800" dirty="0">
                <a:solidFill>
                  <a:schemeClr val="tx1">
                    <a:lumMod val="75000"/>
                    <a:lumOff val="25000"/>
                  </a:schemeClr>
                </a:solidFill>
              </a:rPr>
              <a:t> di </a:t>
            </a:r>
            <a:r>
              <a:rPr lang="en-US" sz="1800" err="1">
                <a:solidFill>
                  <a:schemeClr val="tx1">
                    <a:lumMod val="75000"/>
                    <a:lumOff val="25000"/>
                  </a:schemeClr>
                </a:solidFill>
              </a:rPr>
              <a:t>origine</a:t>
            </a:r>
            <a:r>
              <a:rPr lang="en-US" sz="1800" dirty="0">
                <a:solidFill>
                  <a:schemeClr val="tx1">
                    <a:lumMod val="75000"/>
                    <a:lumOff val="25000"/>
                  </a:schemeClr>
                </a:solidFill>
              </a:rPr>
              <a:t> </a:t>
            </a:r>
            <a:r>
              <a:rPr lang="en-US" sz="1800" err="1">
                <a:solidFill>
                  <a:schemeClr val="tx1">
                    <a:lumMod val="75000"/>
                    <a:lumOff val="25000"/>
                  </a:schemeClr>
                </a:solidFill>
              </a:rPr>
              <a:t>extraterrestre</a:t>
            </a:r>
            <a:r>
              <a:rPr lang="en-US" sz="1800" dirty="0">
                <a:solidFill>
                  <a:schemeClr val="tx1">
                    <a:lumMod val="75000"/>
                    <a:lumOff val="25000"/>
                  </a:schemeClr>
                </a:solidFill>
              </a:rPr>
              <a:t>.</a:t>
            </a:r>
          </a:p>
        </p:txBody>
      </p:sp>
      <p:pic>
        <p:nvPicPr>
          <p:cNvPr id="46" name="Immagine 46" descr="Immagine che contiene acqua, oceano, uomo, montagna&#10;&#10;Descrizione generata con affidabilità molto elevata">
            <a:extLst>
              <a:ext uri="{FF2B5EF4-FFF2-40B4-BE49-F238E27FC236}">
                <a16:creationId xmlns:a16="http://schemas.microsoft.com/office/drawing/2014/main" id="{D9A91C72-7865-4726-82D9-FDAE30809053}"/>
              </a:ext>
            </a:extLst>
          </p:cNvPr>
          <p:cNvPicPr>
            <a:picLocks noGrp="1" noChangeAspect="1"/>
          </p:cNvPicPr>
          <p:nvPr>
            <p:ph type="pic" idx="1"/>
          </p:nvPr>
        </p:nvPicPr>
        <p:blipFill rotWithShape="1">
          <a:blip r:embed="rId3"/>
          <a:srcRect t="12475" r="3" b="3"/>
          <a:stretch/>
        </p:blipFill>
        <p:spPr>
          <a:xfrm>
            <a:off x="7115034" y="2775951"/>
            <a:ext cx="4014346" cy="283712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9648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Shape 2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a:extLst>
              <a:ext uri="{FF2B5EF4-FFF2-40B4-BE49-F238E27FC236}">
                <a16:creationId xmlns:a16="http://schemas.microsoft.com/office/drawing/2014/main" id="{A4EAE889-C992-4F89-B471-D097A9C402D2}"/>
              </a:ext>
            </a:extLst>
          </p:cNvPr>
          <p:cNvSpPr>
            <a:spLocks noGrp="1"/>
          </p:cNvSpPr>
          <p:nvPr>
            <p:ph type="title"/>
          </p:nvPr>
        </p:nvSpPr>
        <p:spPr>
          <a:xfrm>
            <a:off x="666125" y="714875"/>
            <a:ext cx="3617945" cy="862082"/>
          </a:xfrm>
        </p:spPr>
        <p:txBody>
          <a:bodyPr vert="horz" lIns="91440" tIns="45720" rIns="91440" bIns="45720" rtlCol="0" anchor="ctr">
            <a:noAutofit/>
          </a:bodyPr>
          <a:lstStyle/>
          <a:p>
            <a:pPr algn="ctr">
              <a:lnSpc>
                <a:spcPct val="90000"/>
              </a:lnSpc>
            </a:pPr>
            <a:r>
              <a:rPr lang="en-US" sz="3200" dirty="0" err="1">
                <a:solidFill>
                  <a:schemeClr val="tx1"/>
                </a:solidFill>
              </a:rPr>
              <a:t>Studi</a:t>
            </a:r>
            <a:r>
              <a:rPr lang="en-US" sz="3200" dirty="0">
                <a:solidFill>
                  <a:schemeClr val="tx1"/>
                </a:solidFill>
              </a:rPr>
              <a:t> </a:t>
            </a:r>
            <a:r>
              <a:rPr lang="en-US" sz="3200" dirty="0" err="1">
                <a:solidFill>
                  <a:schemeClr val="tx1"/>
                </a:solidFill>
              </a:rPr>
              <a:t>sull'origine</a:t>
            </a:r>
            <a:br>
              <a:rPr lang="en-US" sz="3200" dirty="0"/>
            </a:br>
            <a:r>
              <a:rPr lang="en-US" sz="3200" dirty="0" err="1">
                <a:solidFill>
                  <a:schemeClr val="tx1"/>
                </a:solidFill>
              </a:rPr>
              <a:t>dei</a:t>
            </a:r>
            <a:r>
              <a:rPr lang="en-US" sz="3200" dirty="0">
                <a:solidFill>
                  <a:schemeClr val="tx1"/>
                </a:solidFill>
              </a:rPr>
              <a:t> </a:t>
            </a:r>
            <a:r>
              <a:rPr lang="en-US" sz="3200" dirty="0" err="1">
                <a:solidFill>
                  <a:schemeClr val="tx1"/>
                </a:solidFill>
              </a:rPr>
              <a:t>muoni</a:t>
            </a:r>
            <a:endParaRPr lang="it-IT"/>
          </a:p>
        </p:txBody>
      </p:sp>
      <p:pic>
        <p:nvPicPr>
          <p:cNvPr id="5" name="Immagine 5" descr="Immagine che contiene fotografia, esterni, uomo, vecchio&#10;&#10;Descrizione generata con affidabilità molto elevata">
            <a:extLst>
              <a:ext uri="{FF2B5EF4-FFF2-40B4-BE49-F238E27FC236}">
                <a16:creationId xmlns:a16="http://schemas.microsoft.com/office/drawing/2014/main" id="{2B315058-978D-4098-BCF2-5D514DF31AA2}"/>
              </a:ext>
            </a:extLst>
          </p:cNvPr>
          <p:cNvPicPr>
            <a:picLocks noGrp="1" noChangeAspect="1"/>
          </p:cNvPicPr>
          <p:nvPr>
            <p:ph type="pic" idx="1"/>
          </p:nvPr>
        </p:nvPicPr>
        <p:blipFill rotWithShape="1">
          <a:blip r:embed="rId3"/>
          <a:srcRect l="6308" r="6309" b="1"/>
          <a:stretch/>
        </p:blipFill>
        <p:spPr>
          <a:xfrm>
            <a:off x="5194607" y="803751"/>
            <a:ext cx="6391533" cy="5250498"/>
          </a:xfrm>
          <a:prstGeom prst="rect">
            <a:avLst/>
          </a:prstGeom>
        </p:spPr>
      </p:pic>
      <p:sp>
        <p:nvSpPr>
          <p:cNvPr id="29" name="Rectangle 2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Segnaposto testo 3">
            <a:extLst>
              <a:ext uri="{FF2B5EF4-FFF2-40B4-BE49-F238E27FC236}">
                <a16:creationId xmlns:a16="http://schemas.microsoft.com/office/drawing/2014/main" id="{C0CC6B3D-CBD0-406D-8BC4-49DA92781FE1}"/>
              </a:ext>
            </a:extLst>
          </p:cNvPr>
          <p:cNvSpPr>
            <a:spLocks noGrp="1"/>
          </p:cNvSpPr>
          <p:nvPr>
            <p:ph type="body" sz="half" idx="2"/>
          </p:nvPr>
        </p:nvSpPr>
        <p:spPr>
          <a:xfrm>
            <a:off x="666125" y="1775844"/>
            <a:ext cx="3622556" cy="4229578"/>
          </a:xfrm>
        </p:spPr>
        <p:txBody>
          <a:bodyPr vert="horz" lIns="91440" tIns="45720" rIns="91440" bIns="45720" rtlCol="0" anchor="t">
            <a:noAutofit/>
          </a:bodyPr>
          <a:lstStyle/>
          <a:p>
            <a:pPr>
              <a:spcBef>
                <a:spcPts val="0"/>
              </a:spcBef>
            </a:pPr>
            <a:r>
              <a:rPr lang="en-US" dirty="0" err="1">
                <a:solidFill>
                  <a:schemeClr val="tx1"/>
                </a:solidFill>
              </a:rPr>
              <a:t>L'ipotesi</a:t>
            </a:r>
            <a:r>
              <a:rPr lang="en-US" dirty="0">
                <a:solidFill>
                  <a:schemeClr val="tx1"/>
                </a:solidFill>
              </a:rPr>
              <a:t> </a:t>
            </a:r>
            <a:r>
              <a:rPr lang="en-US" dirty="0" err="1">
                <a:solidFill>
                  <a:schemeClr val="tx1"/>
                </a:solidFill>
              </a:rPr>
              <a:t>fu</a:t>
            </a:r>
            <a:r>
              <a:rPr lang="en-US" dirty="0">
                <a:solidFill>
                  <a:schemeClr val="tx1"/>
                </a:solidFill>
              </a:rPr>
              <a:t> </a:t>
            </a:r>
            <a:r>
              <a:rPr lang="en-US" dirty="0" err="1">
                <a:solidFill>
                  <a:schemeClr val="tx1"/>
                </a:solidFill>
              </a:rPr>
              <a:t>confermata</a:t>
            </a:r>
            <a:r>
              <a:rPr lang="en-US" dirty="0">
                <a:solidFill>
                  <a:schemeClr val="tx1"/>
                </a:solidFill>
              </a:rPr>
              <a:t> </a:t>
            </a:r>
            <a:r>
              <a:rPr lang="en-US" dirty="0" err="1">
                <a:solidFill>
                  <a:schemeClr val="tx1"/>
                </a:solidFill>
              </a:rPr>
              <a:t>dagli</a:t>
            </a:r>
            <a:r>
              <a:rPr lang="en-US" dirty="0">
                <a:solidFill>
                  <a:schemeClr val="tx1"/>
                </a:solidFill>
              </a:rPr>
              <a:t> </a:t>
            </a:r>
            <a:r>
              <a:rPr lang="en-US" dirty="0" err="1">
                <a:solidFill>
                  <a:schemeClr val="tx1"/>
                </a:solidFill>
              </a:rPr>
              <a:t>studi</a:t>
            </a:r>
            <a:r>
              <a:rPr lang="en-US" dirty="0">
                <a:solidFill>
                  <a:schemeClr val="tx1"/>
                </a:solidFill>
              </a:rPr>
              <a:t>, </a:t>
            </a:r>
            <a:r>
              <a:rPr lang="en-US" dirty="0" err="1">
                <a:solidFill>
                  <a:schemeClr val="tx1"/>
                </a:solidFill>
              </a:rPr>
              <a:t>contemporanei</a:t>
            </a:r>
            <a:r>
              <a:rPr lang="en-US" dirty="0">
                <a:solidFill>
                  <a:schemeClr val="tx1"/>
                </a:solidFill>
              </a:rPr>
              <a:t> e </a:t>
            </a:r>
            <a:r>
              <a:rPr lang="en-US" dirty="0" err="1">
                <a:solidFill>
                  <a:schemeClr val="tx1"/>
                </a:solidFill>
              </a:rPr>
              <a:t>indipendenti</a:t>
            </a:r>
            <a:r>
              <a:rPr lang="en-US" dirty="0">
                <a:solidFill>
                  <a:schemeClr val="tx1"/>
                </a:solidFill>
              </a:rPr>
              <a:t>, di Victor Franz Hess e di Domenico Pacini.</a:t>
            </a:r>
            <a:endParaRPr lang="it-IT">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Il primo </a:t>
            </a:r>
            <a:r>
              <a:rPr lang="en-US" dirty="0" err="1">
                <a:solidFill>
                  <a:schemeClr val="tx1"/>
                </a:solidFill>
              </a:rPr>
              <a:t>registrò</a:t>
            </a:r>
            <a:r>
              <a:rPr lang="en-US" dirty="0">
                <a:solidFill>
                  <a:schemeClr val="tx1"/>
                </a:solidFill>
              </a:rPr>
              <a:t> </a:t>
            </a:r>
            <a:r>
              <a:rPr lang="en-US" dirty="0" err="1">
                <a:solidFill>
                  <a:schemeClr val="tx1"/>
                </a:solidFill>
              </a:rPr>
              <a:t>l'aumento</a:t>
            </a:r>
            <a:r>
              <a:rPr lang="en-US" dirty="0">
                <a:solidFill>
                  <a:schemeClr val="tx1"/>
                </a:solidFill>
              </a:rPr>
              <a:t> </a:t>
            </a:r>
            <a:r>
              <a:rPr lang="en-US" dirty="0" err="1">
                <a:solidFill>
                  <a:schemeClr val="tx1"/>
                </a:solidFill>
              </a:rPr>
              <a:t>dell'intensità</a:t>
            </a:r>
            <a:r>
              <a:rPr lang="en-US" dirty="0">
                <a:solidFill>
                  <a:schemeClr val="tx1"/>
                </a:solidFill>
              </a:rPr>
              <a:t> con </a:t>
            </a:r>
            <a:r>
              <a:rPr lang="en-US" dirty="0" err="1">
                <a:solidFill>
                  <a:schemeClr val="tx1"/>
                </a:solidFill>
              </a:rPr>
              <a:t>l'altezza</a:t>
            </a:r>
            <a:r>
              <a:rPr lang="en-US" dirty="0">
                <a:solidFill>
                  <a:schemeClr val="tx1"/>
                </a:solidFill>
              </a:rPr>
              <a:t> per mezzo di un </a:t>
            </a:r>
            <a:r>
              <a:rPr lang="en-US" dirty="0" err="1">
                <a:solidFill>
                  <a:schemeClr val="tx1"/>
                </a:solidFill>
              </a:rPr>
              <a:t>pallone</a:t>
            </a:r>
            <a:r>
              <a:rPr lang="en-US" dirty="0">
                <a:solidFill>
                  <a:schemeClr val="tx1"/>
                </a:solidFill>
              </a:rPr>
              <a:t> </a:t>
            </a:r>
            <a:r>
              <a:rPr lang="en-US" dirty="0" err="1">
                <a:solidFill>
                  <a:schemeClr val="tx1"/>
                </a:solidFill>
              </a:rPr>
              <a:t>aerostatico</a:t>
            </a:r>
            <a:r>
              <a:rPr lang="en-US" dirty="0">
                <a:solidFill>
                  <a:schemeClr val="tx1"/>
                </a:solidFill>
              </a:rPr>
              <a:t>; </a:t>
            </a:r>
            <a:r>
              <a:rPr lang="en-US" dirty="0" err="1">
                <a:solidFill>
                  <a:schemeClr val="tx1"/>
                </a:solidFill>
              </a:rPr>
              <a:t>il</a:t>
            </a:r>
            <a:r>
              <a:rPr lang="en-US" dirty="0">
                <a:solidFill>
                  <a:schemeClr val="tx1"/>
                </a:solidFill>
              </a:rPr>
              <a:t> secondo </a:t>
            </a:r>
            <a:r>
              <a:rPr lang="en-US" dirty="0" err="1">
                <a:solidFill>
                  <a:schemeClr val="tx1"/>
                </a:solidFill>
              </a:rPr>
              <a:t>misurò</a:t>
            </a:r>
            <a:r>
              <a:rPr lang="en-US" dirty="0">
                <a:solidFill>
                  <a:schemeClr val="tx1"/>
                </a:solidFill>
              </a:rPr>
              <a:t> una </a:t>
            </a:r>
            <a:r>
              <a:rPr lang="en-US" dirty="0" err="1">
                <a:solidFill>
                  <a:schemeClr val="tx1"/>
                </a:solidFill>
              </a:rPr>
              <a:t>diminuzione</a:t>
            </a:r>
            <a:r>
              <a:rPr lang="en-US" dirty="0">
                <a:solidFill>
                  <a:schemeClr val="tx1"/>
                </a:solidFill>
              </a:rPr>
              <a:t> </a:t>
            </a:r>
            <a:r>
              <a:rPr lang="en-US" dirty="0" err="1">
                <a:solidFill>
                  <a:schemeClr val="tx1"/>
                </a:solidFill>
              </a:rPr>
              <a:t>della</a:t>
            </a:r>
            <a:r>
              <a:rPr lang="en-US" dirty="0">
                <a:solidFill>
                  <a:schemeClr val="tx1"/>
                </a:solidFill>
              </a:rPr>
              <a:t> </a:t>
            </a:r>
            <a:r>
              <a:rPr lang="en-US" dirty="0" err="1">
                <a:solidFill>
                  <a:schemeClr val="tx1"/>
                </a:solidFill>
              </a:rPr>
              <a:t>stessa</a:t>
            </a:r>
            <a:r>
              <a:rPr lang="en-US" dirty="0">
                <a:solidFill>
                  <a:schemeClr val="tx1"/>
                </a:solidFill>
              </a:rPr>
              <a:t> </a:t>
            </a:r>
            <a:r>
              <a:rPr lang="en-US" dirty="0" err="1">
                <a:solidFill>
                  <a:schemeClr val="tx1"/>
                </a:solidFill>
              </a:rPr>
              <a:t>all'aumentare</a:t>
            </a:r>
            <a:r>
              <a:rPr lang="en-US" dirty="0">
                <a:solidFill>
                  <a:schemeClr val="tx1"/>
                </a:solidFill>
              </a:rPr>
              <a:t> </a:t>
            </a:r>
            <a:r>
              <a:rPr lang="en-US" dirty="0" err="1">
                <a:solidFill>
                  <a:schemeClr val="tx1"/>
                </a:solidFill>
              </a:rPr>
              <a:t>della</a:t>
            </a:r>
            <a:r>
              <a:rPr lang="en-US" dirty="0">
                <a:solidFill>
                  <a:schemeClr val="tx1"/>
                </a:solidFill>
              </a:rPr>
              <a:t> </a:t>
            </a:r>
            <a:r>
              <a:rPr lang="en-US" dirty="0" err="1">
                <a:solidFill>
                  <a:schemeClr val="tx1"/>
                </a:solidFill>
              </a:rPr>
              <a:t>profondità</a:t>
            </a:r>
            <a:r>
              <a:rPr lang="en-US" dirty="0">
                <a:solidFill>
                  <a:schemeClr val="tx1"/>
                </a:solidFill>
              </a:rPr>
              <a:t> </a:t>
            </a:r>
            <a:r>
              <a:rPr lang="en-US" dirty="0" err="1">
                <a:solidFill>
                  <a:schemeClr val="tx1"/>
                </a:solidFill>
              </a:rPr>
              <a:t>delle</a:t>
            </a:r>
            <a:r>
              <a:rPr lang="en-US" dirty="0">
                <a:solidFill>
                  <a:schemeClr val="tx1"/>
                </a:solidFill>
              </a:rPr>
              <a:t> </a:t>
            </a:r>
            <a:r>
              <a:rPr lang="en-US" dirty="0" err="1">
                <a:solidFill>
                  <a:schemeClr val="tx1"/>
                </a:solidFill>
              </a:rPr>
              <a:t>acque</a:t>
            </a:r>
            <a:r>
              <a:rPr lang="en-US" dirty="0">
                <a:solidFill>
                  <a:schemeClr val="tx1"/>
                </a:solidFill>
              </a:rPr>
              <a:t> marine di Livorno.</a:t>
            </a:r>
            <a:endParaRPr lang="en-US">
              <a:solidFill>
                <a:schemeClr val="tx1"/>
              </a:solidFill>
            </a:endParaRPr>
          </a:p>
          <a:p>
            <a:pPr>
              <a:spcBef>
                <a:spcPts val="0"/>
              </a:spcBef>
            </a:pPr>
            <a:endParaRPr lang="en-US" dirty="0">
              <a:solidFill>
                <a:schemeClr val="tx1"/>
              </a:solidFill>
            </a:endParaRPr>
          </a:p>
          <a:p>
            <a:pPr>
              <a:spcBef>
                <a:spcPts val="0"/>
              </a:spcBef>
            </a:pPr>
            <a:r>
              <a:rPr lang="en-US" dirty="0" err="1">
                <a:solidFill>
                  <a:schemeClr val="tx1"/>
                </a:solidFill>
              </a:rPr>
              <a:t>Attualmente</a:t>
            </a:r>
            <a:r>
              <a:rPr lang="en-US" dirty="0">
                <a:solidFill>
                  <a:schemeClr val="tx1"/>
                </a:solidFill>
              </a:rPr>
              <a:t> è </a:t>
            </a:r>
            <a:r>
              <a:rPr lang="en-US" dirty="0" err="1">
                <a:solidFill>
                  <a:schemeClr val="tx1"/>
                </a:solidFill>
              </a:rPr>
              <a:t>possibile</a:t>
            </a:r>
            <a:r>
              <a:rPr lang="en-US" dirty="0">
                <a:solidFill>
                  <a:schemeClr val="tx1"/>
                </a:solidFill>
              </a:rPr>
              <a:t> </a:t>
            </a:r>
            <a:r>
              <a:rPr lang="en-US" dirty="0" err="1">
                <a:solidFill>
                  <a:schemeClr val="tx1"/>
                </a:solidFill>
              </a:rPr>
              <a:t>effettuare</a:t>
            </a:r>
            <a:r>
              <a:rPr lang="en-US" dirty="0">
                <a:solidFill>
                  <a:schemeClr val="tx1"/>
                </a:solidFill>
              </a:rPr>
              <a:t> </a:t>
            </a:r>
            <a:r>
              <a:rPr lang="en-US" dirty="0" err="1">
                <a:solidFill>
                  <a:schemeClr val="tx1"/>
                </a:solidFill>
              </a:rPr>
              <a:t>misurazioni</a:t>
            </a:r>
            <a:r>
              <a:rPr lang="en-US" dirty="0">
                <a:solidFill>
                  <a:schemeClr val="tx1"/>
                </a:solidFill>
              </a:rPr>
              <a:t> </a:t>
            </a:r>
            <a:r>
              <a:rPr lang="en-US" dirty="0" err="1">
                <a:solidFill>
                  <a:schemeClr val="tx1"/>
                </a:solidFill>
              </a:rPr>
              <a:t>dei</a:t>
            </a:r>
            <a:r>
              <a:rPr lang="en-US" dirty="0">
                <a:solidFill>
                  <a:schemeClr val="tx1"/>
                </a:solidFill>
              </a:rPr>
              <a:t> </a:t>
            </a:r>
            <a:r>
              <a:rPr lang="en-US" dirty="0" err="1">
                <a:solidFill>
                  <a:schemeClr val="tx1"/>
                </a:solidFill>
              </a:rPr>
              <a:t>raggi</a:t>
            </a:r>
            <a:r>
              <a:rPr lang="en-US" dirty="0">
                <a:solidFill>
                  <a:schemeClr val="tx1"/>
                </a:solidFill>
              </a:rPr>
              <a:t> </a:t>
            </a:r>
            <a:r>
              <a:rPr lang="en-US" dirty="0" err="1">
                <a:solidFill>
                  <a:schemeClr val="tx1"/>
                </a:solidFill>
              </a:rPr>
              <a:t>cosmici</a:t>
            </a:r>
            <a:r>
              <a:rPr lang="en-US" dirty="0">
                <a:solidFill>
                  <a:schemeClr val="tx1"/>
                </a:solidFill>
              </a:rPr>
              <a:t> </a:t>
            </a:r>
            <a:r>
              <a:rPr lang="en-US" dirty="0" err="1">
                <a:solidFill>
                  <a:schemeClr val="tx1"/>
                </a:solidFill>
              </a:rPr>
              <a:t>attraverso</a:t>
            </a:r>
            <a:r>
              <a:rPr lang="en-US" dirty="0">
                <a:solidFill>
                  <a:schemeClr val="tx1"/>
                </a:solidFill>
              </a:rPr>
              <a:t> </a:t>
            </a:r>
            <a:r>
              <a:rPr lang="en-US" dirty="0" err="1">
                <a:solidFill>
                  <a:schemeClr val="tx1"/>
                </a:solidFill>
              </a:rPr>
              <a:t>strumenti</a:t>
            </a:r>
            <a:r>
              <a:rPr lang="en-US" dirty="0">
                <a:solidFill>
                  <a:schemeClr val="tx1"/>
                </a:solidFill>
              </a:rPr>
              <a:t> come:</a:t>
            </a:r>
            <a:endParaRPr lang="en-US">
              <a:solidFill>
                <a:schemeClr val="tx1"/>
              </a:solidFill>
            </a:endParaRPr>
          </a:p>
          <a:p>
            <a:pPr marL="285750" indent="-285750">
              <a:spcBef>
                <a:spcPts val="0"/>
              </a:spcBef>
              <a:buFont typeface="Wingdings 3" charset="2"/>
              <a:buChar char=""/>
            </a:pPr>
            <a:r>
              <a:rPr lang="en-US" dirty="0" err="1">
                <a:solidFill>
                  <a:schemeClr val="tx1"/>
                </a:solidFill>
              </a:rPr>
              <a:t>Camere</a:t>
            </a:r>
            <a:r>
              <a:rPr lang="en-US" dirty="0">
                <a:solidFill>
                  <a:schemeClr val="tx1"/>
                </a:solidFill>
              </a:rPr>
              <a:t> a </a:t>
            </a:r>
            <a:r>
              <a:rPr lang="en-US" dirty="0" err="1">
                <a:solidFill>
                  <a:schemeClr val="tx1"/>
                </a:solidFill>
              </a:rPr>
              <a:t>nebbia</a:t>
            </a:r>
            <a:r>
              <a:rPr lang="en-US" dirty="0">
                <a:solidFill>
                  <a:schemeClr val="tx1"/>
                </a:solidFill>
              </a:rPr>
              <a:t>;</a:t>
            </a:r>
          </a:p>
          <a:p>
            <a:pPr marL="285750" indent="-285750">
              <a:spcBef>
                <a:spcPts val="0"/>
              </a:spcBef>
              <a:buFont typeface="Wingdings 3" charset="2"/>
              <a:buChar char=""/>
            </a:pPr>
            <a:r>
              <a:rPr lang="en-US" dirty="0" err="1">
                <a:solidFill>
                  <a:schemeClr val="tx1"/>
                </a:solidFill>
              </a:rPr>
              <a:t>Tubi</a:t>
            </a:r>
            <a:r>
              <a:rPr lang="en-US" dirty="0">
                <a:solidFill>
                  <a:schemeClr val="tx1"/>
                </a:solidFill>
              </a:rPr>
              <a:t> a drift;</a:t>
            </a:r>
          </a:p>
          <a:p>
            <a:pPr marL="285750" indent="-285750">
              <a:spcBef>
                <a:spcPts val="0"/>
              </a:spcBef>
              <a:buFont typeface="Wingdings 3" charset="2"/>
              <a:buChar char=""/>
            </a:pPr>
            <a:r>
              <a:rPr lang="en-US" dirty="0">
                <a:solidFill>
                  <a:schemeClr val="tx1"/>
                </a:solidFill>
              </a:rPr>
              <a:t>RPC;</a:t>
            </a:r>
          </a:p>
          <a:p>
            <a:pPr marL="285750" indent="-285750">
              <a:spcBef>
                <a:spcPts val="0"/>
              </a:spcBef>
              <a:buFont typeface="Wingdings 3" charset="2"/>
              <a:buChar char=""/>
            </a:pPr>
            <a:r>
              <a:rPr lang="en-US" dirty="0" err="1">
                <a:solidFill>
                  <a:schemeClr val="tx1"/>
                </a:solidFill>
              </a:rPr>
              <a:t>Emulsioni</a:t>
            </a:r>
            <a:r>
              <a:rPr lang="en-US" dirty="0">
                <a:solidFill>
                  <a:schemeClr val="tx1"/>
                </a:solidFill>
              </a:rPr>
              <a:t> </a:t>
            </a:r>
            <a:r>
              <a:rPr lang="en-US" dirty="0" err="1">
                <a:solidFill>
                  <a:schemeClr val="tx1"/>
                </a:solidFill>
              </a:rPr>
              <a:t>fotografiche</a:t>
            </a:r>
            <a:r>
              <a:rPr lang="en-US" dirty="0">
                <a:solidFill>
                  <a:schemeClr val="tx1"/>
                </a:solidFill>
              </a:rPr>
              <a:t>;</a:t>
            </a:r>
          </a:p>
          <a:p>
            <a:pPr marL="285750" indent="-285750">
              <a:spcBef>
                <a:spcPts val="0"/>
              </a:spcBef>
              <a:buFont typeface="Wingdings 3" charset="2"/>
              <a:buChar char=""/>
            </a:pPr>
            <a:r>
              <a:rPr lang="en-US" dirty="0" err="1">
                <a:solidFill>
                  <a:schemeClr val="tx1"/>
                </a:solidFill>
              </a:rPr>
              <a:t>Elettroscopi</a:t>
            </a:r>
            <a:r>
              <a:rPr lang="en-US" dirty="0">
                <a:solidFill>
                  <a:schemeClr val="tx1"/>
                </a:solidFill>
              </a:rPr>
              <a:t>.</a:t>
            </a:r>
          </a:p>
        </p:txBody>
      </p:sp>
      <p:sp>
        <p:nvSpPr>
          <p:cNvPr id="3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264835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4" name="Freeform: Shape 2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a:extLst>
              <a:ext uri="{FF2B5EF4-FFF2-40B4-BE49-F238E27FC236}">
                <a16:creationId xmlns:a16="http://schemas.microsoft.com/office/drawing/2014/main" id="{DA59B534-5FB9-41F1-A0BD-CD26ACF718F7}"/>
              </a:ext>
            </a:extLst>
          </p:cNvPr>
          <p:cNvSpPr>
            <a:spLocks noGrp="1"/>
          </p:cNvSpPr>
          <p:nvPr>
            <p:ph type="title"/>
          </p:nvPr>
        </p:nvSpPr>
        <p:spPr>
          <a:xfrm>
            <a:off x="982427" y="686121"/>
            <a:ext cx="3215379" cy="919591"/>
          </a:xfrm>
        </p:spPr>
        <p:txBody>
          <a:bodyPr vert="horz" lIns="91440" tIns="45720" rIns="91440" bIns="45720" rtlCol="0" anchor="ctr">
            <a:noAutofit/>
          </a:bodyPr>
          <a:lstStyle/>
          <a:p>
            <a:pPr algn="ctr">
              <a:lnSpc>
                <a:spcPct val="90000"/>
              </a:lnSpc>
            </a:pPr>
            <a:r>
              <a:rPr lang="en-US" sz="3200" dirty="0" err="1">
                <a:solidFill>
                  <a:schemeClr val="tx1"/>
                </a:solidFill>
              </a:rPr>
              <a:t>Apparato</a:t>
            </a:r>
            <a:r>
              <a:rPr lang="en-US" sz="3200" dirty="0">
                <a:solidFill>
                  <a:schemeClr val="tx1"/>
                </a:solidFill>
              </a:rPr>
              <a:t> </a:t>
            </a:r>
            <a:r>
              <a:rPr lang="en-US" sz="3200" dirty="0" err="1">
                <a:solidFill>
                  <a:schemeClr val="tx1"/>
                </a:solidFill>
              </a:rPr>
              <a:t>sperimentale</a:t>
            </a:r>
            <a:endParaRPr lang="it-IT"/>
          </a:p>
        </p:txBody>
      </p:sp>
      <p:pic>
        <p:nvPicPr>
          <p:cNvPr id="5" name="Immagine 5" descr="Immagine che contiene sedendo, computer, segnale, portatile&#10;&#10;Descrizione generata con affidabilità molto elevata">
            <a:extLst>
              <a:ext uri="{FF2B5EF4-FFF2-40B4-BE49-F238E27FC236}">
                <a16:creationId xmlns:a16="http://schemas.microsoft.com/office/drawing/2014/main" id="{15CAC2E3-F914-4C0B-ABE9-56898A3E607D}"/>
              </a:ext>
            </a:extLst>
          </p:cNvPr>
          <p:cNvPicPr>
            <a:picLocks noGrp="1" noChangeAspect="1"/>
          </p:cNvPicPr>
          <p:nvPr>
            <p:ph type="pic" idx="1"/>
          </p:nvPr>
        </p:nvPicPr>
        <p:blipFill rotWithShape="1">
          <a:blip r:embed="rId3"/>
          <a:srcRect r="1" b="9052"/>
          <a:stretch/>
        </p:blipFill>
        <p:spPr>
          <a:xfrm>
            <a:off x="5194607" y="803751"/>
            <a:ext cx="6391533" cy="5250498"/>
          </a:xfrm>
          <a:prstGeom prst="rect">
            <a:avLst/>
          </a:prstGeom>
        </p:spPr>
      </p:pic>
      <p:sp>
        <p:nvSpPr>
          <p:cNvPr id="29" name="Rectangle 2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Segnaposto testo 3">
            <a:extLst>
              <a:ext uri="{FF2B5EF4-FFF2-40B4-BE49-F238E27FC236}">
                <a16:creationId xmlns:a16="http://schemas.microsoft.com/office/drawing/2014/main" id="{B5B2F97A-F370-4F29-95C2-3BC2E10E8701}"/>
              </a:ext>
            </a:extLst>
          </p:cNvPr>
          <p:cNvSpPr>
            <a:spLocks noGrp="1"/>
          </p:cNvSpPr>
          <p:nvPr>
            <p:ph type="body" sz="half" idx="2"/>
          </p:nvPr>
        </p:nvSpPr>
        <p:spPr>
          <a:xfrm>
            <a:off x="896163" y="1919618"/>
            <a:ext cx="3392518" cy="3812635"/>
          </a:xfrm>
        </p:spPr>
        <p:txBody>
          <a:bodyPr vert="horz" lIns="91440" tIns="45720" rIns="91440" bIns="45720" rtlCol="0" anchor="t">
            <a:normAutofit/>
          </a:bodyPr>
          <a:lstStyle/>
          <a:p>
            <a:pPr>
              <a:spcBef>
                <a:spcPts val="0"/>
              </a:spcBef>
            </a:pPr>
            <a:r>
              <a:rPr lang="en-US" dirty="0">
                <a:solidFill>
                  <a:schemeClr val="tx1"/>
                </a:solidFill>
              </a:rPr>
              <a:t>Il </a:t>
            </a:r>
            <a:r>
              <a:rPr lang="en-US" dirty="0" err="1">
                <a:solidFill>
                  <a:schemeClr val="tx1"/>
                </a:solidFill>
              </a:rPr>
              <a:t>telescopio</a:t>
            </a:r>
            <a:r>
              <a:rPr lang="en-US" dirty="0">
                <a:solidFill>
                  <a:schemeClr val="tx1"/>
                </a:solidFill>
              </a:rPr>
              <a:t> per </a:t>
            </a:r>
            <a:r>
              <a:rPr lang="en-US" dirty="0" err="1">
                <a:solidFill>
                  <a:schemeClr val="tx1"/>
                </a:solidFill>
              </a:rPr>
              <a:t>raggi</a:t>
            </a:r>
            <a:r>
              <a:rPr lang="en-US" dirty="0">
                <a:solidFill>
                  <a:schemeClr val="tx1"/>
                </a:solidFill>
              </a:rPr>
              <a:t> </a:t>
            </a:r>
            <a:r>
              <a:rPr lang="en-US" dirty="0" err="1">
                <a:solidFill>
                  <a:schemeClr val="tx1"/>
                </a:solidFill>
              </a:rPr>
              <a:t>cosmici</a:t>
            </a:r>
            <a:r>
              <a:rPr lang="en-US" dirty="0">
                <a:solidFill>
                  <a:schemeClr val="tx1"/>
                </a:solidFill>
              </a:rPr>
              <a:t> è </a:t>
            </a:r>
            <a:r>
              <a:rPr lang="en-US" dirty="0" err="1">
                <a:solidFill>
                  <a:schemeClr val="tx1"/>
                </a:solidFill>
              </a:rPr>
              <a:t>formato</a:t>
            </a:r>
            <a:r>
              <a:rPr lang="en-US" dirty="0">
                <a:solidFill>
                  <a:schemeClr val="tx1"/>
                </a:solidFill>
              </a:rPr>
              <a:t> da </a:t>
            </a:r>
            <a:r>
              <a:rPr lang="en-US" dirty="0" err="1">
                <a:solidFill>
                  <a:schemeClr val="tx1"/>
                </a:solidFill>
              </a:rPr>
              <a:t>rivelatori</a:t>
            </a:r>
            <a:r>
              <a:rPr lang="en-US" dirty="0">
                <a:solidFill>
                  <a:schemeClr val="tx1"/>
                </a:solidFill>
              </a:rPr>
              <a:t>, </a:t>
            </a:r>
            <a:r>
              <a:rPr lang="en-US" dirty="0" err="1">
                <a:solidFill>
                  <a:schemeClr val="tx1"/>
                </a:solidFill>
              </a:rPr>
              <a:t>il</a:t>
            </a:r>
            <a:r>
              <a:rPr lang="en-US" dirty="0">
                <a:solidFill>
                  <a:schemeClr val="tx1"/>
                </a:solidFill>
              </a:rPr>
              <a:t> cui </a:t>
            </a:r>
            <a:r>
              <a:rPr lang="en-US" dirty="0" err="1">
                <a:solidFill>
                  <a:schemeClr val="tx1"/>
                </a:solidFill>
              </a:rPr>
              <a:t>obiettivo</a:t>
            </a:r>
            <a:r>
              <a:rPr lang="en-US" dirty="0">
                <a:solidFill>
                  <a:schemeClr val="tx1"/>
                </a:solidFill>
              </a:rPr>
              <a:t> è </a:t>
            </a:r>
            <a:r>
              <a:rPr lang="en-US" dirty="0" err="1">
                <a:solidFill>
                  <a:schemeClr val="tx1"/>
                </a:solidFill>
              </a:rPr>
              <a:t>quello</a:t>
            </a:r>
            <a:r>
              <a:rPr lang="en-US" dirty="0">
                <a:solidFill>
                  <a:schemeClr val="tx1"/>
                </a:solidFill>
              </a:rPr>
              <a:t> di </a:t>
            </a:r>
            <a:r>
              <a:rPr lang="en-US" dirty="0" err="1">
                <a:solidFill>
                  <a:schemeClr val="tx1"/>
                </a:solidFill>
              </a:rPr>
              <a:t>segnalare</a:t>
            </a:r>
            <a:r>
              <a:rPr lang="en-US" dirty="0">
                <a:solidFill>
                  <a:schemeClr val="tx1"/>
                </a:solidFill>
              </a:rPr>
              <a:t> la </a:t>
            </a:r>
            <a:r>
              <a:rPr lang="en-US" dirty="0" err="1">
                <a:solidFill>
                  <a:schemeClr val="tx1"/>
                </a:solidFill>
              </a:rPr>
              <a:t>traccia</a:t>
            </a:r>
            <a:r>
              <a:rPr lang="en-US" dirty="0">
                <a:solidFill>
                  <a:schemeClr val="tx1"/>
                </a:solidFill>
              </a:rPr>
              <a:t> </a:t>
            </a:r>
            <a:r>
              <a:rPr lang="en-US" dirty="0" err="1">
                <a:solidFill>
                  <a:schemeClr val="tx1"/>
                </a:solidFill>
              </a:rPr>
              <a:t>della</a:t>
            </a:r>
            <a:r>
              <a:rPr lang="en-US" dirty="0">
                <a:solidFill>
                  <a:schemeClr val="tx1"/>
                </a:solidFill>
              </a:rPr>
              <a:t> </a:t>
            </a:r>
            <a:r>
              <a:rPr lang="en-US" dirty="0" err="1">
                <a:solidFill>
                  <a:schemeClr val="tx1"/>
                </a:solidFill>
              </a:rPr>
              <a:t>radiazione</a:t>
            </a:r>
            <a:r>
              <a:rPr lang="en-US" dirty="0">
                <a:solidFill>
                  <a:schemeClr val="tx1"/>
                </a:solidFill>
              </a:rPr>
              <a:t> </a:t>
            </a:r>
            <a:r>
              <a:rPr lang="en-US" dirty="0" err="1">
                <a:solidFill>
                  <a:schemeClr val="tx1"/>
                </a:solidFill>
              </a:rPr>
              <a:t>cosmica</a:t>
            </a:r>
            <a:r>
              <a:rPr lang="en-US" dirty="0">
                <a:solidFill>
                  <a:schemeClr val="tx1"/>
                </a:solidFill>
              </a:rPr>
              <a:t> </a:t>
            </a:r>
            <a:r>
              <a:rPr lang="en-US" dirty="0" err="1">
                <a:solidFill>
                  <a:schemeClr val="tx1"/>
                </a:solidFill>
              </a:rPr>
              <a:t>invisibile</a:t>
            </a:r>
            <a:r>
              <a:rPr lang="en-US" dirty="0">
                <a:solidFill>
                  <a:schemeClr val="tx1"/>
                </a:solidFill>
              </a:rPr>
              <a:t> </a:t>
            </a:r>
            <a:r>
              <a:rPr lang="en-US" dirty="0" err="1">
                <a:solidFill>
                  <a:schemeClr val="tx1"/>
                </a:solidFill>
              </a:rPr>
              <a:t>più</a:t>
            </a:r>
            <a:r>
              <a:rPr lang="en-US" dirty="0">
                <a:solidFill>
                  <a:schemeClr val="tx1"/>
                </a:solidFill>
              </a:rPr>
              <a:t> </a:t>
            </a:r>
            <a:r>
              <a:rPr lang="en-US" dirty="0" err="1">
                <a:solidFill>
                  <a:schemeClr val="tx1"/>
                </a:solidFill>
              </a:rPr>
              <a:t>penetrante</a:t>
            </a:r>
            <a:r>
              <a:rPr lang="en-US" dirty="0">
                <a:solidFill>
                  <a:schemeClr val="tx1"/>
                </a:solidFill>
              </a:rPr>
              <a:t>.</a:t>
            </a:r>
            <a:endParaRPr lang="it-IT" dirty="0">
              <a:solidFill>
                <a:schemeClr val="tx1"/>
              </a:solidFill>
            </a:endParaRPr>
          </a:p>
          <a:p>
            <a:pPr>
              <a:spcBef>
                <a:spcPts val="0"/>
              </a:spcBef>
            </a:pPr>
            <a:endParaRPr lang="en-US" dirty="0">
              <a:solidFill>
                <a:schemeClr val="tx1"/>
              </a:solidFill>
            </a:endParaRPr>
          </a:p>
          <a:p>
            <a:pPr>
              <a:spcBef>
                <a:spcPts val="0"/>
              </a:spcBef>
            </a:pPr>
            <a:r>
              <a:rPr lang="en-US" dirty="0">
                <a:solidFill>
                  <a:schemeClr val="tx1"/>
                </a:solidFill>
              </a:rPr>
              <a:t>In </a:t>
            </a:r>
            <a:r>
              <a:rPr lang="en-US" dirty="0" err="1">
                <a:solidFill>
                  <a:schemeClr val="tx1"/>
                </a:solidFill>
              </a:rPr>
              <a:t>particolare</a:t>
            </a:r>
            <a:r>
              <a:rPr lang="en-US" dirty="0">
                <a:solidFill>
                  <a:schemeClr val="tx1"/>
                </a:solidFill>
              </a:rPr>
              <a:t> lo </a:t>
            </a:r>
            <a:r>
              <a:rPr lang="en-US" dirty="0" err="1">
                <a:solidFill>
                  <a:schemeClr val="tx1"/>
                </a:solidFill>
              </a:rPr>
              <a:t>scintillatore</a:t>
            </a:r>
            <a:r>
              <a:rPr lang="en-US" dirty="0">
                <a:solidFill>
                  <a:schemeClr val="tx1"/>
                </a:solidFill>
              </a:rPr>
              <a:t> </a:t>
            </a:r>
            <a:r>
              <a:rPr lang="en-US" dirty="0" err="1">
                <a:solidFill>
                  <a:schemeClr val="tx1"/>
                </a:solidFill>
              </a:rPr>
              <a:t>plastico</a:t>
            </a:r>
            <a:r>
              <a:rPr lang="en-US" dirty="0">
                <a:solidFill>
                  <a:schemeClr val="tx1"/>
                </a:solidFill>
              </a:rPr>
              <a:t> </a:t>
            </a:r>
            <a:r>
              <a:rPr lang="en-US" dirty="0" err="1">
                <a:solidFill>
                  <a:schemeClr val="tx1"/>
                </a:solidFill>
              </a:rPr>
              <a:t>permette</a:t>
            </a:r>
            <a:r>
              <a:rPr lang="en-US" dirty="0">
                <a:solidFill>
                  <a:schemeClr val="tx1"/>
                </a:solidFill>
              </a:rPr>
              <a:t> </a:t>
            </a:r>
            <a:r>
              <a:rPr lang="en-US" dirty="0" err="1">
                <a:solidFill>
                  <a:schemeClr val="tx1"/>
                </a:solidFill>
              </a:rPr>
              <a:t>l'osservazione</a:t>
            </a:r>
            <a:r>
              <a:rPr lang="en-US" dirty="0">
                <a:solidFill>
                  <a:schemeClr val="tx1"/>
                </a:solidFill>
              </a:rPr>
              <a:t> </a:t>
            </a:r>
            <a:r>
              <a:rPr lang="en-US" dirty="0" err="1">
                <a:solidFill>
                  <a:schemeClr val="tx1"/>
                </a:solidFill>
              </a:rPr>
              <a:t>dei</a:t>
            </a:r>
            <a:r>
              <a:rPr lang="en-US" dirty="0">
                <a:solidFill>
                  <a:schemeClr val="tx1"/>
                </a:solidFill>
              </a:rPr>
              <a:t> </a:t>
            </a:r>
            <a:r>
              <a:rPr lang="en-US" dirty="0" err="1">
                <a:solidFill>
                  <a:schemeClr val="tx1"/>
                </a:solidFill>
              </a:rPr>
              <a:t>muoni</a:t>
            </a:r>
            <a:r>
              <a:rPr lang="en-US" dirty="0">
                <a:solidFill>
                  <a:schemeClr val="tx1"/>
                </a:solidFill>
              </a:rPr>
              <a:t>.</a:t>
            </a:r>
            <a:endParaRPr lang="en-US">
              <a:solidFill>
                <a:schemeClr val="tx1"/>
              </a:solidFill>
            </a:endParaRPr>
          </a:p>
          <a:p>
            <a:pPr>
              <a:spcBef>
                <a:spcPts val="0"/>
              </a:spcBef>
            </a:pPr>
            <a:r>
              <a:rPr lang="en-US" dirty="0" err="1">
                <a:solidFill>
                  <a:schemeClr val="tx1"/>
                </a:solidFill>
              </a:rPr>
              <a:t>Alla</a:t>
            </a:r>
            <a:r>
              <a:rPr lang="en-US" dirty="0">
                <a:solidFill>
                  <a:schemeClr val="tx1"/>
                </a:solidFill>
              </a:rPr>
              <a:t> base del </a:t>
            </a:r>
            <a:r>
              <a:rPr lang="en-US" dirty="0" err="1">
                <a:solidFill>
                  <a:schemeClr val="tx1"/>
                </a:solidFill>
              </a:rPr>
              <a:t>funzionamento</a:t>
            </a:r>
            <a:r>
              <a:rPr lang="en-US" dirty="0">
                <a:solidFill>
                  <a:schemeClr val="tx1"/>
                </a:solidFill>
              </a:rPr>
              <a:t> </a:t>
            </a:r>
            <a:r>
              <a:rPr lang="en-US" dirty="0" err="1">
                <a:solidFill>
                  <a:schemeClr val="tx1"/>
                </a:solidFill>
              </a:rPr>
              <a:t>c'è</a:t>
            </a:r>
            <a:r>
              <a:rPr lang="en-US" dirty="0">
                <a:solidFill>
                  <a:schemeClr val="tx1"/>
                </a:solidFill>
              </a:rPr>
              <a:t> </a:t>
            </a:r>
            <a:r>
              <a:rPr lang="en-US" dirty="0" err="1">
                <a:solidFill>
                  <a:schemeClr val="tx1"/>
                </a:solidFill>
              </a:rPr>
              <a:t>il</a:t>
            </a:r>
            <a:r>
              <a:rPr lang="en-US" dirty="0">
                <a:solidFill>
                  <a:schemeClr val="tx1"/>
                </a:solidFill>
              </a:rPr>
              <a:t> </a:t>
            </a:r>
            <a:r>
              <a:rPr lang="en-US" dirty="0" err="1">
                <a:solidFill>
                  <a:schemeClr val="tx1"/>
                </a:solidFill>
              </a:rPr>
              <a:t>fenomeno</a:t>
            </a:r>
            <a:r>
              <a:rPr lang="en-US" dirty="0">
                <a:solidFill>
                  <a:schemeClr val="tx1"/>
                </a:solidFill>
              </a:rPr>
              <a:t> </a:t>
            </a:r>
            <a:r>
              <a:rPr lang="en-US" dirty="0" err="1">
                <a:solidFill>
                  <a:schemeClr val="tx1"/>
                </a:solidFill>
              </a:rPr>
              <a:t>della</a:t>
            </a:r>
            <a:r>
              <a:rPr lang="en-US" dirty="0">
                <a:solidFill>
                  <a:schemeClr val="tx1"/>
                </a:solidFill>
              </a:rPr>
              <a:t> </a:t>
            </a:r>
            <a:r>
              <a:rPr lang="en-US" dirty="0" err="1">
                <a:solidFill>
                  <a:schemeClr val="tx1"/>
                </a:solidFill>
              </a:rPr>
              <a:t>luminescenza</a:t>
            </a:r>
            <a:r>
              <a:rPr lang="en-US" dirty="0">
                <a:solidFill>
                  <a:schemeClr val="tx1"/>
                </a:solidFill>
              </a:rPr>
              <a:t>.</a:t>
            </a:r>
          </a:p>
          <a:p>
            <a:pPr>
              <a:spcBef>
                <a:spcPts val="0"/>
              </a:spcBef>
            </a:pPr>
            <a:endParaRPr lang="en-US" dirty="0">
              <a:solidFill>
                <a:schemeClr val="tx1"/>
              </a:solidFill>
            </a:endParaRPr>
          </a:p>
          <a:p>
            <a:pPr>
              <a:spcBef>
                <a:spcPts val="0"/>
              </a:spcBef>
            </a:pPr>
            <a:r>
              <a:rPr lang="en-US" dirty="0">
                <a:solidFill>
                  <a:schemeClr val="tx1"/>
                </a:solidFill>
              </a:rPr>
              <a:t>Lo </a:t>
            </a:r>
            <a:r>
              <a:rPr lang="en-US" dirty="0" err="1">
                <a:solidFill>
                  <a:schemeClr val="tx1"/>
                </a:solidFill>
              </a:rPr>
              <a:t>scintillatore</a:t>
            </a:r>
            <a:r>
              <a:rPr lang="en-US" dirty="0">
                <a:solidFill>
                  <a:schemeClr val="tx1"/>
                </a:solidFill>
              </a:rPr>
              <a:t> </a:t>
            </a:r>
            <a:r>
              <a:rPr lang="en-US" dirty="0" err="1">
                <a:solidFill>
                  <a:schemeClr val="tx1"/>
                </a:solidFill>
              </a:rPr>
              <a:t>assorbe</a:t>
            </a:r>
            <a:r>
              <a:rPr lang="en-US" dirty="0">
                <a:solidFill>
                  <a:schemeClr val="tx1"/>
                </a:solidFill>
              </a:rPr>
              <a:t> e </a:t>
            </a:r>
            <a:r>
              <a:rPr lang="en-US" dirty="0" err="1">
                <a:solidFill>
                  <a:schemeClr val="tx1"/>
                </a:solidFill>
              </a:rPr>
              <a:t>riemette</a:t>
            </a:r>
            <a:r>
              <a:rPr lang="en-US" dirty="0">
                <a:solidFill>
                  <a:schemeClr val="tx1"/>
                </a:solidFill>
              </a:rPr>
              <a:t> </a:t>
            </a:r>
            <a:r>
              <a:rPr lang="en-US" dirty="0" err="1">
                <a:solidFill>
                  <a:schemeClr val="tx1"/>
                </a:solidFill>
              </a:rPr>
              <a:t>l'energia</a:t>
            </a:r>
            <a:r>
              <a:rPr lang="en-US" dirty="0">
                <a:solidFill>
                  <a:schemeClr val="tx1"/>
                </a:solidFill>
              </a:rPr>
              <a:t> </a:t>
            </a:r>
            <a:r>
              <a:rPr lang="en-US" dirty="0" err="1">
                <a:solidFill>
                  <a:schemeClr val="tx1"/>
                </a:solidFill>
              </a:rPr>
              <a:t>liberata</a:t>
            </a:r>
            <a:r>
              <a:rPr lang="en-US" dirty="0">
                <a:solidFill>
                  <a:schemeClr val="tx1"/>
                </a:solidFill>
              </a:rPr>
              <a:t> dal </a:t>
            </a:r>
            <a:r>
              <a:rPr lang="en-US" dirty="0" err="1">
                <a:solidFill>
                  <a:schemeClr val="tx1"/>
                </a:solidFill>
              </a:rPr>
              <a:t>muone</a:t>
            </a:r>
            <a:r>
              <a:rPr lang="en-US" dirty="0">
                <a:solidFill>
                  <a:schemeClr val="tx1"/>
                </a:solidFill>
              </a:rPr>
              <a:t> al </a:t>
            </a:r>
            <a:r>
              <a:rPr lang="en-US" dirty="0" err="1">
                <a:solidFill>
                  <a:schemeClr val="tx1"/>
                </a:solidFill>
              </a:rPr>
              <a:t>momento</a:t>
            </a:r>
            <a:r>
              <a:rPr lang="en-US" dirty="0">
                <a:solidFill>
                  <a:schemeClr val="tx1"/>
                </a:solidFill>
              </a:rPr>
              <a:t> </a:t>
            </a:r>
            <a:r>
              <a:rPr lang="en-US" dirty="0" err="1">
                <a:solidFill>
                  <a:schemeClr val="tx1"/>
                </a:solidFill>
              </a:rPr>
              <a:t>dell'interazione</a:t>
            </a:r>
            <a:r>
              <a:rPr lang="en-US" dirty="0">
                <a:solidFill>
                  <a:schemeClr val="tx1"/>
                </a:solidFill>
              </a:rPr>
              <a:t>.</a:t>
            </a:r>
            <a:endParaRPr lang="en-US">
              <a:solidFill>
                <a:schemeClr val="tx1"/>
              </a:solidFill>
            </a:endParaRPr>
          </a:p>
          <a:p>
            <a:pPr>
              <a:spcBef>
                <a:spcPts val="0"/>
              </a:spcBef>
            </a:pPr>
            <a:r>
              <a:rPr lang="en-US" dirty="0">
                <a:solidFill>
                  <a:schemeClr val="tx1"/>
                </a:solidFill>
              </a:rPr>
              <a:t>La luce </a:t>
            </a:r>
            <a:r>
              <a:rPr lang="en-US" dirty="0" err="1">
                <a:solidFill>
                  <a:schemeClr val="tx1"/>
                </a:solidFill>
              </a:rPr>
              <a:t>raccolta</a:t>
            </a:r>
            <a:r>
              <a:rPr lang="en-US" dirty="0">
                <a:solidFill>
                  <a:schemeClr val="tx1"/>
                </a:solidFill>
              </a:rPr>
              <a:t> </a:t>
            </a:r>
            <a:r>
              <a:rPr lang="en-US" dirty="0" err="1">
                <a:solidFill>
                  <a:schemeClr val="tx1"/>
                </a:solidFill>
              </a:rPr>
              <a:t>viene</a:t>
            </a:r>
            <a:r>
              <a:rPr lang="en-US" dirty="0">
                <a:solidFill>
                  <a:schemeClr val="tx1"/>
                </a:solidFill>
              </a:rPr>
              <a:t> poi </a:t>
            </a:r>
            <a:r>
              <a:rPr lang="en-US" dirty="0" err="1">
                <a:solidFill>
                  <a:schemeClr val="tx1"/>
                </a:solidFill>
              </a:rPr>
              <a:t>convertita</a:t>
            </a:r>
            <a:r>
              <a:rPr lang="en-US" dirty="0">
                <a:solidFill>
                  <a:schemeClr val="tx1"/>
                </a:solidFill>
              </a:rPr>
              <a:t> in </a:t>
            </a:r>
            <a:r>
              <a:rPr lang="en-US" dirty="0" err="1">
                <a:solidFill>
                  <a:schemeClr val="tx1"/>
                </a:solidFill>
              </a:rPr>
              <a:t>segnale</a:t>
            </a:r>
            <a:r>
              <a:rPr lang="en-US" dirty="0">
                <a:solidFill>
                  <a:schemeClr val="tx1"/>
                </a:solidFill>
              </a:rPr>
              <a:t> </a:t>
            </a:r>
            <a:r>
              <a:rPr lang="en-US" dirty="0" err="1">
                <a:solidFill>
                  <a:schemeClr val="tx1"/>
                </a:solidFill>
              </a:rPr>
              <a:t>elettrico</a:t>
            </a:r>
            <a:r>
              <a:rPr lang="en-US" dirty="0">
                <a:solidFill>
                  <a:schemeClr val="tx1"/>
                </a:solidFill>
              </a:rPr>
              <a:t> dal silicon </a:t>
            </a:r>
            <a:r>
              <a:rPr lang="en-US" dirty="0" err="1">
                <a:solidFill>
                  <a:schemeClr val="tx1"/>
                </a:solidFill>
              </a:rPr>
              <a:t>photomultipler</a:t>
            </a:r>
            <a:r>
              <a:rPr lang="en-US" dirty="0">
                <a:solidFill>
                  <a:schemeClr val="tx1"/>
                </a:solidFill>
              </a:rPr>
              <a:t>.</a:t>
            </a:r>
          </a:p>
        </p:txBody>
      </p:sp>
      <p:sp>
        <p:nvSpPr>
          <p:cNvPr id="3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20272136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Rectangle 2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5" name="Freeform: Shape 24">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27"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olo 1">
            <a:extLst>
              <a:ext uri="{FF2B5EF4-FFF2-40B4-BE49-F238E27FC236}">
                <a16:creationId xmlns:a16="http://schemas.microsoft.com/office/drawing/2014/main" id="{2F4DDE05-0460-4681-BD45-90367D5FDF1F}"/>
              </a:ext>
            </a:extLst>
          </p:cNvPr>
          <p:cNvSpPr>
            <a:spLocks noGrp="1"/>
          </p:cNvSpPr>
          <p:nvPr>
            <p:ph type="title"/>
          </p:nvPr>
        </p:nvSpPr>
        <p:spPr>
          <a:xfrm>
            <a:off x="1154955" y="973668"/>
            <a:ext cx="2942210" cy="1020232"/>
          </a:xfrm>
        </p:spPr>
        <p:txBody>
          <a:bodyPr vert="horz" lIns="91440" tIns="45720" rIns="91440" bIns="45720" rtlCol="0" anchor="ctr">
            <a:normAutofit fontScale="90000"/>
          </a:bodyPr>
          <a:lstStyle/>
          <a:p>
            <a:r>
              <a:rPr lang="en-US" sz="3600">
                <a:solidFill>
                  <a:schemeClr val="tx1"/>
                </a:solidFill>
              </a:rPr>
              <a:t>Un grafico esplicativo</a:t>
            </a:r>
          </a:p>
        </p:txBody>
      </p:sp>
      <p:pic>
        <p:nvPicPr>
          <p:cNvPr id="5" name="Immagine 5">
            <a:extLst>
              <a:ext uri="{FF2B5EF4-FFF2-40B4-BE49-F238E27FC236}">
                <a16:creationId xmlns:a16="http://schemas.microsoft.com/office/drawing/2014/main" id="{1041D742-6ED1-4E10-8099-4BD1FE591204}"/>
              </a:ext>
            </a:extLst>
          </p:cNvPr>
          <p:cNvPicPr>
            <a:picLocks noGrp="1" noChangeAspect="1"/>
          </p:cNvPicPr>
          <p:nvPr>
            <p:ph idx="1"/>
          </p:nvPr>
        </p:nvPicPr>
        <p:blipFill rotWithShape="1">
          <a:blip r:embed="rId3"/>
          <a:srcRect l="18205" r="20018" b="2"/>
          <a:stretch/>
        </p:blipFill>
        <p:spPr>
          <a:xfrm>
            <a:off x="5194607" y="803751"/>
            <a:ext cx="6391533" cy="5250498"/>
          </a:xfrm>
          <a:prstGeom prst="rect">
            <a:avLst/>
          </a:prstGeom>
        </p:spPr>
      </p:pic>
      <p:sp>
        <p:nvSpPr>
          <p:cNvPr id="29" name="Rectangle 28">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Segnaposto testo 3">
            <a:extLst>
              <a:ext uri="{FF2B5EF4-FFF2-40B4-BE49-F238E27FC236}">
                <a16:creationId xmlns:a16="http://schemas.microsoft.com/office/drawing/2014/main" id="{991DBF7F-54A9-4968-91D4-2238229CE875}"/>
              </a:ext>
            </a:extLst>
          </p:cNvPr>
          <p:cNvSpPr>
            <a:spLocks noGrp="1"/>
          </p:cNvSpPr>
          <p:nvPr>
            <p:ph type="body" sz="half" idx="2"/>
          </p:nvPr>
        </p:nvSpPr>
        <p:spPr>
          <a:xfrm>
            <a:off x="1154955" y="2120900"/>
            <a:ext cx="3133726" cy="3934758"/>
          </a:xfrm>
        </p:spPr>
        <p:txBody>
          <a:bodyPr vert="horz" lIns="91440" tIns="45720" rIns="91440" bIns="45720" rtlCol="0" anchor="t">
            <a:normAutofit fontScale="85000" lnSpcReduction="10000"/>
          </a:bodyPr>
          <a:lstStyle/>
          <a:p>
            <a:pPr>
              <a:buFont typeface="Arial" charset="2"/>
              <a:buChar char="•"/>
            </a:pPr>
            <a:r>
              <a:rPr lang="en-US">
                <a:solidFill>
                  <a:schemeClr val="tx1"/>
                </a:solidFill>
                <a:ea typeface="+mn-lt"/>
                <a:cs typeface="+mn-lt"/>
              </a:rPr>
              <a:t>In tale occasione riteniamo sia interessante focalizzare lo studio sugli aspetti meramente probabilistici che riguardino il flusso e la distribuzione dei muoni: nell’esperimento condotto, questi mutano in funzione dei processi radiativi che intercorrono tra raggi cosmici e particelle che compongono l’atmosfera. La vita media di un muone µ a riposo è </a:t>
            </a:r>
            <a:r>
              <a:rPr lang="en-US" b="1" i="1">
                <a:solidFill>
                  <a:schemeClr val="tx1"/>
                </a:solidFill>
                <a:ea typeface="+mn-lt"/>
                <a:cs typeface="+mn-lt"/>
              </a:rPr>
              <a:t>t’= 2,197 µs</a:t>
            </a:r>
            <a:r>
              <a:rPr lang="en-US">
                <a:solidFill>
                  <a:schemeClr val="tx1"/>
                </a:solidFill>
                <a:ea typeface="+mn-lt"/>
                <a:cs typeface="+mn-lt"/>
              </a:rPr>
              <a:t>. Dato ora tale muone,le probabilità che questo sopravviva  sono pari a                                                                  </a:t>
            </a:r>
            <a:r>
              <a:rPr lang="en-US" dirty="0">
                <a:solidFill>
                  <a:schemeClr val="tx1"/>
                </a:solidFill>
                <a:ea typeface="+mn-lt"/>
                <a:cs typeface="+mn-lt"/>
              </a:rPr>
              <a:t>       </a:t>
            </a:r>
            <a:endParaRPr lang="en-US">
              <a:solidFill>
                <a:schemeClr val="tx1"/>
              </a:solidFill>
            </a:endParaRPr>
          </a:p>
          <a:p>
            <a:pPr>
              <a:buFont typeface="Arial" charset="2"/>
              <a:buChar char="•"/>
            </a:pPr>
            <a:r>
              <a:rPr lang="en-US" dirty="0">
                <a:solidFill>
                  <a:schemeClr val="tx1"/>
                </a:solidFill>
                <a:ea typeface="+mn-lt"/>
                <a:cs typeface="+mn-lt"/>
              </a:rPr>
              <a:t>                     </a:t>
            </a:r>
            <a:r>
              <a:rPr lang="en-US" b="1" i="1">
                <a:solidFill>
                  <a:schemeClr val="tx1"/>
                </a:solidFill>
                <a:ea typeface="+mn-lt"/>
                <a:cs typeface="+mn-lt"/>
              </a:rPr>
              <a:t>P(t)= e^(-t/t’)</a:t>
            </a:r>
            <a:endParaRPr lang="en-US" b="1" i="1" dirty="0">
              <a:solidFill>
                <a:schemeClr val="tx1"/>
              </a:solidFill>
            </a:endParaRPr>
          </a:p>
          <a:p>
            <a:pPr>
              <a:buFont typeface="Arial" charset="2"/>
              <a:buChar char="•"/>
            </a:pPr>
            <a:endParaRPr lang="en-US" dirty="0">
              <a:solidFill>
                <a:schemeClr val="tx1"/>
              </a:solidFill>
            </a:endParaRPr>
          </a:p>
          <a:p>
            <a:pPr>
              <a:buFont typeface="Arial" charset="2"/>
              <a:buChar char="•"/>
            </a:pPr>
            <a:r>
              <a:rPr lang="en-US">
                <a:solidFill>
                  <a:schemeClr val="tx1"/>
                </a:solidFill>
                <a:ea typeface="+mn-lt"/>
                <a:cs typeface="+mn-lt"/>
              </a:rPr>
              <a:t>Il grafico di tale funzione suggerisce intuitivamente la decrescita esponenziale della probabilità, dovuta alla maggiore distanza di percorrenza ed alla schermatura prima citata.</a:t>
            </a:r>
            <a:endParaRPr lang="en-US" dirty="0">
              <a:solidFill>
                <a:schemeClr val="tx1"/>
              </a:solidFill>
            </a:endParaRPr>
          </a:p>
          <a:p>
            <a:pPr>
              <a:buFont typeface="Wingdings 3" charset="2"/>
              <a:buChar char=""/>
            </a:pPr>
            <a:endParaRPr lang="en-US" dirty="0">
              <a:solidFill>
                <a:schemeClr val="tx1"/>
              </a:solidFill>
            </a:endParaRPr>
          </a:p>
        </p:txBody>
      </p:sp>
      <p:sp>
        <p:nvSpPr>
          <p:cNvPr id="35"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34635810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6ADF80-E420-43CE-9F4F-94472FF6A720}"/>
              </a:ext>
            </a:extLst>
          </p:cNvPr>
          <p:cNvSpPr>
            <a:spLocks noGrp="1"/>
          </p:cNvSpPr>
          <p:nvPr>
            <p:ph type="title"/>
          </p:nvPr>
        </p:nvSpPr>
        <p:spPr/>
        <p:txBody>
          <a:bodyPr/>
          <a:lstStyle/>
          <a:p>
            <a:r>
              <a:rPr lang="it-IT" b="1" i="1"/>
              <a:t>Osservazioni intorno ai dati raccolti</a:t>
            </a:r>
          </a:p>
        </p:txBody>
      </p:sp>
      <p:pic>
        <p:nvPicPr>
          <p:cNvPr id="6" name="Immagine 6">
            <a:extLst>
              <a:ext uri="{FF2B5EF4-FFF2-40B4-BE49-F238E27FC236}">
                <a16:creationId xmlns:a16="http://schemas.microsoft.com/office/drawing/2014/main" id="{D69901C8-7B85-4483-B89A-E376A01F9014}"/>
              </a:ext>
            </a:extLst>
          </p:cNvPr>
          <p:cNvPicPr>
            <a:picLocks noGrp="1" noChangeAspect="1"/>
          </p:cNvPicPr>
          <p:nvPr>
            <p:ph idx="1"/>
          </p:nvPr>
        </p:nvPicPr>
        <p:blipFill>
          <a:blip r:embed="rId2"/>
          <a:stretch>
            <a:fillRect/>
          </a:stretch>
        </p:blipFill>
        <p:spPr>
          <a:xfrm>
            <a:off x="6221545" y="2644343"/>
            <a:ext cx="5810250" cy="307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asellaDiTesto 7">
            <a:extLst>
              <a:ext uri="{FF2B5EF4-FFF2-40B4-BE49-F238E27FC236}">
                <a16:creationId xmlns:a16="http://schemas.microsoft.com/office/drawing/2014/main" id="{CBAE7A56-0EC7-440E-8F43-B86ACA8213C8}"/>
              </a:ext>
            </a:extLst>
          </p:cNvPr>
          <p:cNvSpPr txBox="1"/>
          <p:nvPr/>
        </p:nvSpPr>
        <p:spPr>
          <a:xfrm>
            <a:off x="355023" y="2524482"/>
            <a:ext cx="5739246"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Dato ora un numero </a:t>
            </a:r>
            <a:r>
              <a:rPr lang="en-US" sz="1200" b="1" dirty="0"/>
              <a:t>No</a:t>
            </a:r>
            <a:r>
              <a:rPr lang="en-US" sz="1200" dirty="0"/>
              <a:t> di muoni all’istante </a:t>
            </a:r>
            <a:r>
              <a:rPr lang="en-US" sz="1200" b="1" dirty="0"/>
              <a:t>to= 0s</a:t>
            </a:r>
            <a:r>
              <a:rPr lang="en-US" sz="1200" dirty="0"/>
              <a:t>, il numero di muoni sopravvissuti è proporzionale alla probabilità di sopravvivenza come: </a:t>
            </a:r>
            <a:br>
              <a:rPr lang="en-US" sz="1200" dirty="0"/>
            </a:br>
            <a:r>
              <a:rPr lang="en-US" sz="1200" dirty="0"/>
              <a:t> </a:t>
            </a:r>
            <a:br>
              <a:rPr lang="en-US" sz="1200" dirty="0"/>
            </a:br>
            <a:r>
              <a:rPr lang="en-US" sz="1200" dirty="0"/>
              <a:t>                                                </a:t>
            </a:r>
            <a:r>
              <a:rPr lang="en-US" sz="1200" b="1" i="1" dirty="0"/>
              <a:t>N(t)= No e^(-t/t’) </a:t>
            </a:r>
            <a:br>
              <a:rPr lang="en-US" sz="1200" dirty="0"/>
            </a:br>
            <a:r>
              <a:rPr lang="en-US" sz="1200" dirty="0"/>
              <a:t> </a:t>
            </a:r>
            <a:br>
              <a:rPr lang="en-US" sz="1200" dirty="0"/>
            </a:br>
            <a:r>
              <a:rPr lang="en-US" sz="1200" dirty="0"/>
              <a:t>Ora,risulta poco intuitivo che il tempo di decadimento sia tanto breve in quanto,se si formassero a </a:t>
            </a:r>
            <a:r>
              <a:rPr lang="en-US" sz="1200" b="1" dirty="0"/>
              <a:t>6km di altezza</a:t>
            </a:r>
            <a:r>
              <a:rPr lang="en-US" sz="1200" dirty="0"/>
              <a:t> ,non avrebbero tempo di raggiungere il suolo. Tuttavia per </a:t>
            </a:r>
            <a:r>
              <a:rPr lang="en-US" sz="1200" i="1" u="sng" dirty="0"/>
              <a:t>velocità prossime a quelle luminari</a:t>
            </a:r>
            <a:r>
              <a:rPr lang="en-US" sz="1200" dirty="0"/>
              <a:t>( infatti l’energia del muone è di 4GeV al livello del mare), è da prendere in considerazione la legge di dilatazione dei tempi secondo la quale  </a:t>
            </a:r>
            <a:br>
              <a:rPr lang="en-US" sz="1200" dirty="0"/>
            </a:br>
            <a:r>
              <a:rPr lang="en-US" sz="1200" dirty="0"/>
              <a:t> </a:t>
            </a:r>
            <a:br>
              <a:rPr lang="en-US" sz="1200" dirty="0"/>
            </a:br>
            <a:r>
              <a:rPr lang="en-US" sz="1200" dirty="0"/>
              <a:t>                                                     </a:t>
            </a:r>
            <a:r>
              <a:rPr lang="en-US" sz="1200" b="1" i="1" dirty="0"/>
              <a:t> Δt=Δto γ </a:t>
            </a:r>
            <a:r>
              <a:rPr lang="en-US" sz="1200" dirty="0"/>
              <a:t> </a:t>
            </a:r>
            <a:br>
              <a:rPr lang="en-US" sz="1200" dirty="0"/>
            </a:br>
            <a:r>
              <a:rPr lang="en-US" sz="1200" dirty="0"/>
              <a:t> </a:t>
            </a:r>
            <a:br>
              <a:rPr lang="en-US" sz="1200" dirty="0"/>
            </a:br>
            <a:r>
              <a:rPr lang="en-US" sz="1200"/>
              <a:t>Dove gamma è il fattore di Lorentz. Dunque il tempo di decadimento </a:t>
            </a:r>
            <a:r>
              <a:rPr lang="en-US" sz="1200" dirty="0"/>
              <a:t>per l’osservatore terrestre è </a:t>
            </a:r>
            <a:r>
              <a:rPr lang="en-US" sz="1200" b="1" i="1" dirty="0"/>
              <a:t>Δt=1,56 × 10^(-5) s</a:t>
            </a:r>
            <a:r>
              <a:rPr lang="en-US" sz="1200" dirty="0"/>
              <a:t>.</a:t>
            </a:r>
            <a:r>
              <a:rPr lang="en-US" dirty="0"/>
              <a:t> </a:t>
            </a:r>
            <a:br>
              <a:rPr lang="en-US" dirty="0"/>
            </a:br>
            <a:r>
              <a:rPr lang="en-US" dirty="0"/>
              <a:t> </a:t>
            </a:r>
            <a:br>
              <a:rPr lang="en-US" dirty="0"/>
            </a:br>
            <a:r>
              <a:rPr lang="en-US" dirty="0"/>
              <a:t> </a:t>
            </a:r>
          </a:p>
        </p:txBody>
      </p:sp>
    </p:spTree>
    <p:extLst>
      <p:ext uri="{BB962C8B-B14F-4D97-AF65-F5344CB8AC3E}">
        <p14:creationId xmlns:p14="http://schemas.microsoft.com/office/powerpoint/2010/main" val="1992968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pic>
        <p:nvPicPr>
          <p:cNvPr id="5" name="Immagine 5" descr="Immagine che contiene montagna, natura, vista, aeroplano&#10;&#10;Descrizione generata con affidabilità molto elevata">
            <a:extLst>
              <a:ext uri="{FF2B5EF4-FFF2-40B4-BE49-F238E27FC236}">
                <a16:creationId xmlns:a16="http://schemas.microsoft.com/office/drawing/2014/main" id="{4C5A70CB-D43C-4C01-8198-A3F9589319E3}"/>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3542" r="1" b="49742"/>
          <a:stretch/>
        </p:blipFill>
        <p:spPr>
          <a:xfrm>
            <a:off x="477085" y="466162"/>
            <a:ext cx="11237832" cy="3937502"/>
          </a:xfrm>
          <a:custGeom>
            <a:avLst/>
            <a:gdLst>
              <a:gd name="connsiteX0" fmla="*/ 0 w 12191695"/>
              <a:gd name="connsiteY0" fmla="*/ 0 h 5020241"/>
              <a:gd name="connsiteX1" fmla="*/ 12191695 w 12191695"/>
              <a:gd name="connsiteY1" fmla="*/ 0 h 5020241"/>
              <a:gd name="connsiteX2" fmla="*/ 12191695 w 12191695"/>
              <a:gd name="connsiteY2" fmla="*/ 4057991 h 5020241"/>
              <a:gd name="connsiteX3" fmla="*/ 11914945 w 12191695"/>
              <a:gd name="connsiteY3" fmla="*/ 4110187 h 5020241"/>
              <a:gd name="connsiteX4" fmla="*/ 11639412 w 12191695"/>
              <a:gd name="connsiteY4" fmla="*/ 4159931 h 5020241"/>
              <a:gd name="connsiteX5" fmla="*/ 11362661 w 12191695"/>
              <a:gd name="connsiteY5" fmla="*/ 4208624 h 5020241"/>
              <a:gd name="connsiteX6" fmla="*/ 11084690 w 12191695"/>
              <a:gd name="connsiteY6" fmla="*/ 4250310 h 5020241"/>
              <a:gd name="connsiteX7" fmla="*/ 10807939 w 12191695"/>
              <a:gd name="connsiteY7" fmla="*/ 4292347 h 5020241"/>
              <a:gd name="connsiteX8" fmla="*/ 10529968 w 12191695"/>
              <a:gd name="connsiteY8" fmla="*/ 4331582 h 5020241"/>
              <a:gd name="connsiteX9" fmla="*/ 10255655 w 12191695"/>
              <a:gd name="connsiteY9" fmla="*/ 4365211 h 5020241"/>
              <a:gd name="connsiteX10" fmla="*/ 9977684 w 12191695"/>
              <a:gd name="connsiteY10" fmla="*/ 4397089 h 5020241"/>
              <a:gd name="connsiteX11" fmla="*/ 9700933 w 12191695"/>
              <a:gd name="connsiteY11" fmla="*/ 4426165 h 5020241"/>
              <a:gd name="connsiteX12" fmla="*/ 9429058 w 12191695"/>
              <a:gd name="connsiteY12" fmla="*/ 4451387 h 5020241"/>
              <a:gd name="connsiteX13" fmla="*/ 9153526 w 12191695"/>
              <a:gd name="connsiteY13" fmla="*/ 4476609 h 5020241"/>
              <a:gd name="connsiteX14" fmla="*/ 8881651 w 12191695"/>
              <a:gd name="connsiteY14" fmla="*/ 4497628 h 5020241"/>
              <a:gd name="connsiteX15" fmla="*/ 8609776 w 12191695"/>
              <a:gd name="connsiteY15" fmla="*/ 4514092 h 5020241"/>
              <a:gd name="connsiteX16" fmla="*/ 8339121 w 12191695"/>
              <a:gd name="connsiteY16" fmla="*/ 4531258 h 5020241"/>
              <a:gd name="connsiteX17" fmla="*/ 8070903 w 12191695"/>
              <a:gd name="connsiteY17" fmla="*/ 4545620 h 5020241"/>
              <a:gd name="connsiteX18" fmla="*/ 7805124 w 12191695"/>
              <a:gd name="connsiteY18" fmla="*/ 4555779 h 5020241"/>
              <a:gd name="connsiteX19" fmla="*/ 7539345 w 12191695"/>
              <a:gd name="connsiteY19" fmla="*/ 4564537 h 5020241"/>
              <a:gd name="connsiteX20" fmla="*/ 7276005 w 12191695"/>
              <a:gd name="connsiteY20" fmla="*/ 4572944 h 5020241"/>
              <a:gd name="connsiteX21" fmla="*/ 7016322 w 12191695"/>
              <a:gd name="connsiteY21" fmla="*/ 4576798 h 5020241"/>
              <a:gd name="connsiteX22" fmla="*/ 6756639 w 12191695"/>
              <a:gd name="connsiteY22" fmla="*/ 4581001 h 5020241"/>
              <a:gd name="connsiteX23" fmla="*/ 6500613 w 12191695"/>
              <a:gd name="connsiteY23" fmla="*/ 4583103 h 5020241"/>
              <a:gd name="connsiteX24" fmla="*/ 6247026 w 12191695"/>
              <a:gd name="connsiteY24" fmla="*/ 4581001 h 5020241"/>
              <a:gd name="connsiteX25" fmla="*/ 5995877 w 12191695"/>
              <a:gd name="connsiteY25" fmla="*/ 4581001 h 5020241"/>
              <a:gd name="connsiteX26" fmla="*/ 5747167 w 12191695"/>
              <a:gd name="connsiteY26" fmla="*/ 4576798 h 5020241"/>
              <a:gd name="connsiteX27" fmla="*/ 5503333 w 12191695"/>
              <a:gd name="connsiteY27" fmla="*/ 4570492 h 5020241"/>
              <a:gd name="connsiteX28" fmla="*/ 5261938 w 12191695"/>
              <a:gd name="connsiteY28" fmla="*/ 4564537 h 5020241"/>
              <a:gd name="connsiteX29" fmla="*/ 5025418 w 12191695"/>
              <a:gd name="connsiteY29" fmla="*/ 4557881 h 5020241"/>
              <a:gd name="connsiteX30" fmla="*/ 4790118 w 12191695"/>
              <a:gd name="connsiteY30" fmla="*/ 4547722 h 5020241"/>
              <a:gd name="connsiteX31" fmla="*/ 4558477 w 12191695"/>
              <a:gd name="connsiteY31" fmla="*/ 4536862 h 5020241"/>
              <a:gd name="connsiteX32" fmla="*/ 4331710 w 12191695"/>
              <a:gd name="connsiteY32" fmla="*/ 4527054 h 5020241"/>
              <a:gd name="connsiteX33" fmla="*/ 3889152 w 12191695"/>
              <a:gd name="connsiteY33" fmla="*/ 4499379 h 5020241"/>
              <a:gd name="connsiteX34" fmla="*/ 3464881 w 12191695"/>
              <a:gd name="connsiteY34" fmla="*/ 4469954 h 5020241"/>
              <a:gd name="connsiteX35" fmla="*/ 3057678 w 12191695"/>
              <a:gd name="connsiteY35" fmla="*/ 4439126 h 5020241"/>
              <a:gd name="connsiteX36" fmla="*/ 2672421 w 12191695"/>
              <a:gd name="connsiteY36" fmla="*/ 4405147 h 5020241"/>
              <a:gd name="connsiteX37" fmla="*/ 2304232 w 12191695"/>
              <a:gd name="connsiteY37" fmla="*/ 4369765 h 5020241"/>
              <a:gd name="connsiteX38" fmla="*/ 1962864 w 12191695"/>
              <a:gd name="connsiteY38" fmla="*/ 4331582 h 5020241"/>
              <a:gd name="connsiteX39" fmla="*/ 1642223 w 12191695"/>
              <a:gd name="connsiteY39" fmla="*/ 4294099 h 5020241"/>
              <a:gd name="connsiteX40" fmla="*/ 1347183 w 12191695"/>
              <a:gd name="connsiteY40" fmla="*/ 4256616 h 5020241"/>
              <a:gd name="connsiteX41" fmla="*/ 1076528 w 12191695"/>
              <a:gd name="connsiteY41" fmla="*/ 4221235 h 5020241"/>
              <a:gd name="connsiteX42" fmla="*/ 836351 w 12191695"/>
              <a:gd name="connsiteY42" fmla="*/ 4187605 h 5020241"/>
              <a:gd name="connsiteX43" fmla="*/ 619339 w 12191695"/>
              <a:gd name="connsiteY43" fmla="*/ 4155727 h 5020241"/>
              <a:gd name="connsiteX44" fmla="*/ 436464 w 12191695"/>
              <a:gd name="connsiteY44" fmla="*/ 4129104 h 5020241"/>
              <a:gd name="connsiteX45" fmla="*/ 282848 w 12191695"/>
              <a:gd name="connsiteY45" fmla="*/ 4103881 h 5020241"/>
              <a:gd name="connsiteX46" fmla="*/ 71932 w 12191695"/>
              <a:gd name="connsiteY46" fmla="*/ 4067800 h 5020241"/>
              <a:gd name="connsiteX47" fmla="*/ 1 w 12191695"/>
              <a:gd name="connsiteY47" fmla="*/ 4055539 h 5020241"/>
              <a:gd name="connsiteX48" fmla="*/ 1 w 12191695"/>
              <a:gd name="connsiteY48" fmla="*/ 5020241 h 5020241"/>
              <a:gd name="connsiteX49" fmla="*/ 0 w 12191695"/>
              <a:gd name="connsiteY49" fmla="*/ 5020241 h 502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olo 1">
            <a:extLst>
              <a:ext uri="{FF2B5EF4-FFF2-40B4-BE49-F238E27FC236}">
                <a16:creationId xmlns:a16="http://schemas.microsoft.com/office/drawing/2014/main" id="{D47E1BF4-27CC-4C0F-9342-73231333EA6E}"/>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sz="3600">
                <a:solidFill>
                  <a:schemeClr val="tx1"/>
                </a:solidFill>
              </a:rPr>
              <a:t>Stime e calcoli</a:t>
            </a:r>
          </a:p>
        </p:txBody>
      </p:sp>
      <p:sp>
        <p:nvSpPr>
          <p:cNvPr id="4" name="Segnaposto testo 3">
            <a:extLst>
              <a:ext uri="{FF2B5EF4-FFF2-40B4-BE49-F238E27FC236}">
                <a16:creationId xmlns:a16="http://schemas.microsoft.com/office/drawing/2014/main" id="{3C798086-115A-4EED-AF96-002AC45990B9}"/>
              </a:ext>
            </a:extLst>
          </p:cNvPr>
          <p:cNvSpPr>
            <a:spLocks noGrp="1"/>
          </p:cNvSpPr>
          <p:nvPr>
            <p:ph type="body" sz="half" idx="2"/>
          </p:nvPr>
        </p:nvSpPr>
        <p:spPr>
          <a:xfrm>
            <a:off x="6375894" y="4110824"/>
            <a:ext cx="4772509" cy="1908976"/>
          </a:xfrm>
        </p:spPr>
        <p:txBody>
          <a:bodyPr vert="horz" lIns="91440" tIns="45720" rIns="91440" bIns="45720" rtlCol="0" anchor="ctr">
            <a:normAutofit/>
          </a:bodyPr>
          <a:lstStyle/>
          <a:p>
            <a:pPr>
              <a:buFont typeface="Wingdings 3" charset="2"/>
              <a:buChar char=""/>
            </a:pPr>
            <a:r>
              <a:rPr lang="en-US">
                <a:solidFill>
                  <a:schemeClr val="tx1"/>
                </a:solidFill>
              </a:rPr>
              <a:t>Supponiamo una </a:t>
            </a:r>
            <a:r>
              <a:rPr lang="en-US" b="1" i="1">
                <a:solidFill>
                  <a:schemeClr val="tx1"/>
                </a:solidFill>
              </a:rPr>
              <a:t>distanza di 6 km</a:t>
            </a:r>
            <a:r>
              <a:rPr lang="en-US">
                <a:solidFill>
                  <a:schemeClr val="tx1"/>
                </a:solidFill>
              </a:rPr>
              <a:t> per i muoni che colpiscono il telescopio con inclinazione di </a:t>
            </a:r>
            <a:r>
              <a:rPr lang="en-US" b="1">
                <a:solidFill>
                  <a:schemeClr val="tx1"/>
                </a:solidFill>
              </a:rPr>
              <a:t>3°</a:t>
            </a:r>
            <a:r>
              <a:rPr lang="en-US">
                <a:solidFill>
                  <a:schemeClr val="tx1"/>
                </a:solidFill>
              </a:rPr>
              <a:t>: </a:t>
            </a:r>
            <a:r>
              <a:rPr lang="en-US" b="1">
                <a:solidFill>
                  <a:schemeClr val="tx1"/>
                </a:solidFill>
              </a:rPr>
              <a:t>No</a:t>
            </a:r>
            <a:r>
              <a:rPr lang="en-US">
                <a:solidFill>
                  <a:schemeClr val="tx1"/>
                </a:solidFill>
              </a:rPr>
              <a:t> sarebbe </a:t>
            </a:r>
            <a:r>
              <a:rPr lang="en-US" b="1">
                <a:solidFill>
                  <a:schemeClr val="tx1"/>
                </a:solidFill>
              </a:rPr>
              <a:t>uguale a 68</a:t>
            </a:r>
            <a:r>
              <a:rPr lang="en-US">
                <a:solidFill>
                  <a:schemeClr val="tx1"/>
                </a:solidFill>
              </a:rPr>
              <a:t>. Attraverso procedimenti algebrici otteniamo la relazione</a:t>
            </a:r>
            <a:r>
              <a:rPr lang="en-US" b="1" i="1">
                <a:solidFill>
                  <a:schemeClr val="tx1"/>
                </a:solidFill>
              </a:rPr>
              <a:t> t= -t’ ln (N/No)</a:t>
            </a:r>
            <a:r>
              <a:rPr lang="en-US">
                <a:solidFill>
                  <a:schemeClr val="tx1"/>
                </a:solidFill>
              </a:rPr>
              <a:t>, da cui </a:t>
            </a:r>
            <a:r>
              <a:rPr lang="en-US" b="1">
                <a:solidFill>
                  <a:schemeClr val="tx1"/>
                </a:solidFill>
              </a:rPr>
              <a:t>t= 3,54 × 10^(-5) s</a:t>
            </a:r>
            <a:r>
              <a:rPr lang="en-US">
                <a:solidFill>
                  <a:schemeClr val="tx1"/>
                </a:solidFill>
              </a:rPr>
              <a:t> per i muoni che sono rilevati con inclinazione </a:t>
            </a:r>
            <a:r>
              <a:rPr lang="en-US" b="1">
                <a:solidFill>
                  <a:schemeClr val="tx1"/>
                </a:solidFill>
              </a:rPr>
              <a:t>93°</a:t>
            </a:r>
            <a:r>
              <a:rPr lang="en-US">
                <a:solidFill>
                  <a:schemeClr val="tx1"/>
                </a:solidFill>
              </a:rPr>
              <a:t>. Si ottiene una distanza percorsa accettabile, tale che </a:t>
            </a:r>
            <a:r>
              <a:rPr lang="en-US" b="1">
                <a:solidFill>
                  <a:schemeClr val="tx1"/>
                </a:solidFill>
              </a:rPr>
              <a:t>Δs=10514 m</a:t>
            </a:r>
            <a:r>
              <a:rPr lang="en-US">
                <a:solidFill>
                  <a:schemeClr val="tx1"/>
                </a:solidFill>
              </a:rPr>
              <a:t>, circa 10 km. </a:t>
            </a:r>
          </a:p>
        </p:txBody>
      </p:sp>
    </p:spTree>
    <p:extLst>
      <p:ext uri="{BB962C8B-B14F-4D97-AF65-F5344CB8AC3E}">
        <p14:creationId xmlns:p14="http://schemas.microsoft.com/office/powerpoint/2010/main" val="31608587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C0FC6-505C-440C-A581-A6043DB4C17F}"/>
              </a:ext>
            </a:extLst>
          </p:cNvPr>
          <p:cNvSpPr>
            <a:spLocks noGrp="1"/>
          </p:cNvSpPr>
          <p:nvPr>
            <p:ph type="title"/>
          </p:nvPr>
        </p:nvSpPr>
        <p:spPr>
          <a:xfrm>
            <a:off x="1110131" y="542365"/>
            <a:ext cx="2793158" cy="829236"/>
          </a:xfrm>
        </p:spPr>
        <p:txBody>
          <a:bodyPr/>
          <a:lstStyle/>
          <a:p>
            <a:r>
              <a:rPr lang="it-IT"/>
              <a:t>Conclusioni</a:t>
            </a:r>
          </a:p>
        </p:txBody>
      </p:sp>
      <p:sp>
        <p:nvSpPr>
          <p:cNvPr id="4" name="Segnaposto testo 3">
            <a:extLst>
              <a:ext uri="{FF2B5EF4-FFF2-40B4-BE49-F238E27FC236}">
                <a16:creationId xmlns:a16="http://schemas.microsoft.com/office/drawing/2014/main" id="{9EC400E7-4A93-4100-B692-4391FCF8DF45}"/>
              </a:ext>
            </a:extLst>
          </p:cNvPr>
          <p:cNvSpPr>
            <a:spLocks noGrp="1"/>
          </p:cNvSpPr>
          <p:nvPr>
            <p:ph type="body" sz="half" idx="2"/>
          </p:nvPr>
        </p:nvSpPr>
        <p:spPr>
          <a:xfrm>
            <a:off x="1110130" y="1614244"/>
            <a:ext cx="2793158" cy="4159621"/>
          </a:xfrm>
        </p:spPr>
        <p:txBody>
          <a:bodyPr vert="horz" lIns="91440" tIns="45720" rIns="91440" bIns="45720" rtlCol="0" anchor="t">
            <a:noAutofit/>
          </a:bodyPr>
          <a:lstStyle/>
          <a:p>
            <a:r>
              <a:rPr lang="it-IT" sz="2400" b="1">
                <a:solidFill>
                  <a:schemeClr val="bg1"/>
                </a:solidFill>
                <a:ea typeface="+mn-lt"/>
                <a:cs typeface="+mn-lt"/>
              </a:rPr>
              <a:t>Notiamo dal grafico ottenuto che le grandezze del numero dell’angolazione sono legate da una funzione che graficamente corrisponde al quadrato di una funzione coseno.</a:t>
            </a:r>
            <a:endParaRPr lang="it-IT" sz="2400" b="1">
              <a:solidFill>
                <a:schemeClr val="bg1"/>
              </a:solidFill>
            </a:endParaRPr>
          </a:p>
          <a:p>
            <a:endParaRPr lang="it-IT" dirty="0"/>
          </a:p>
        </p:txBody>
      </p:sp>
      <p:pic>
        <p:nvPicPr>
          <p:cNvPr id="13" name="Immagine 13" descr="Immagine che contiene fotografia, tavolo, sedendo, diverso&#10;&#10;Descrizione generata con affidabilità molto elevata">
            <a:extLst>
              <a:ext uri="{FF2B5EF4-FFF2-40B4-BE49-F238E27FC236}">
                <a16:creationId xmlns:a16="http://schemas.microsoft.com/office/drawing/2014/main" id="{94EC7AB4-8BC0-4FBB-A457-FCD0CE77A7A8}"/>
              </a:ext>
            </a:extLst>
          </p:cNvPr>
          <p:cNvPicPr>
            <a:picLocks noGrp="1" noChangeAspect="1"/>
          </p:cNvPicPr>
          <p:nvPr>
            <p:ph idx="1"/>
          </p:nvPr>
        </p:nvPicPr>
        <p:blipFill>
          <a:blip r:embed="rId2"/>
          <a:stretch>
            <a:fillRect/>
          </a:stretch>
        </p:blipFill>
        <p:spPr>
          <a:xfrm>
            <a:off x="5108794" y="1495463"/>
            <a:ext cx="6875430" cy="4162910"/>
          </a:xfrm>
        </p:spPr>
      </p:pic>
    </p:spTree>
    <p:extLst>
      <p:ext uri="{BB962C8B-B14F-4D97-AF65-F5344CB8AC3E}">
        <p14:creationId xmlns:p14="http://schemas.microsoft.com/office/powerpoint/2010/main" val="2074519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Ion Boardroom</vt:lpstr>
      <vt:lpstr>Considerazioni sul flusso die raggi cosmici e la distribuzione</vt:lpstr>
      <vt:lpstr>International Cosmic Day 2019</vt:lpstr>
      <vt:lpstr>Studi sull'origine dei muoni</vt:lpstr>
      <vt:lpstr>Studi sull'origine dei muoni</vt:lpstr>
      <vt:lpstr>Apparato sperimentale</vt:lpstr>
      <vt:lpstr>Un grafico esplicativo</vt:lpstr>
      <vt:lpstr>Osservazioni intorno ai dati raccolti</vt:lpstr>
      <vt:lpstr>Stime e calcoli</vt:lpstr>
      <vt:lpstr>Conclusioni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lastModifiedBy/>
  <cp:revision>919</cp:revision>
  <dcterms:created xsi:type="dcterms:W3CDTF">2020-01-22T14:53:23Z</dcterms:created>
  <dcterms:modified xsi:type="dcterms:W3CDTF">2020-01-22T20:23:38Z</dcterms:modified>
</cp:coreProperties>
</file>