
<file path=[Content_Types].xml><?xml version="1.0" encoding="utf-8"?>
<Types xmlns="http://schemas.openxmlformats.org/package/2006/content-types">
  <Default ContentType="image/jpeg" Extension="jpg"/>
  <Default ContentType="application/x-fontdata" Extension="fntdata"/>
  <Default ContentType="image/gif" Extension="gif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9.xml"/>
  <Override ContentType="application/vnd.openxmlformats-officedocument.presentationml.notesSlide+xml" PartName="/ppt/notesSlides/notesSlide28.xml"/>
  <Override ContentType="application/vnd.openxmlformats-officedocument.presentationml.notesSlide+xml" PartName="/ppt/notesSlides/notesSlide15.xml"/>
  <Override ContentType="application/vnd.openxmlformats-officedocument.presentationml.notesSlide+xml" PartName="/ppt/notesSlides/notesSlide11.xml"/>
  <Override ContentType="application/vnd.openxmlformats-officedocument.presentationml.notesSlide+xml" PartName="/ppt/notesSlides/notesSlide24.xml"/>
  <Override ContentType="application/vnd.openxmlformats-officedocument.presentationml.notesSlide+xml" PartName="/ppt/notesSlides/notesSlide12.xml"/>
  <Override ContentType="application/vnd.openxmlformats-officedocument.presentationml.notesSlide+xml" PartName="/ppt/notesSlides/notesSlide20.xml"/>
  <Override ContentType="application/vnd.openxmlformats-officedocument.presentationml.notesSlide+xml" PartName="/ppt/notesSlides/notesSlide17.xml"/>
  <Override ContentType="application/vnd.openxmlformats-officedocument.presentationml.notesSlide+xml" PartName="/ppt/notesSlides/notesSlide16.xml"/>
  <Override ContentType="application/vnd.openxmlformats-officedocument.presentationml.notesSlide+xml" PartName="/ppt/notesSlides/notesSlide21.xml"/>
  <Override ContentType="application/vnd.openxmlformats-officedocument.presentationml.notesSlide+xml" PartName="/ppt/notesSlides/notesSlide8.xml"/>
  <Override ContentType="application/vnd.openxmlformats-officedocument.presentationml.notesSlide+xml" PartName="/ppt/notesSlides/notesSlide4.xml"/>
  <Override ContentType="application/vnd.openxmlformats-officedocument.presentationml.notesSlide+xml" PartName="/ppt/notesSlides/notesSlide25.xml"/>
  <Override ContentType="application/vnd.openxmlformats-officedocument.presentationml.notesSlide+xml" PartName="/ppt/notesSlides/notesSlide18.xml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3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22.xml"/>
  <Override ContentType="application/vnd.openxmlformats-officedocument.presentationml.notesSlide+xml" PartName="/ppt/notesSlides/notesSlide7.xml"/>
  <Override ContentType="application/vnd.openxmlformats-officedocument.presentationml.notesSlide+xml" PartName="/ppt/notesSlides/notesSlide26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19.xml"/>
  <Override ContentType="application/vnd.openxmlformats-officedocument.presentationml.notesSlide+xml" PartName="/ppt/notesSlides/notesSlide27.xml"/>
  <Override ContentType="application/vnd.openxmlformats-officedocument.presentationml.notesSlide+xml" PartName="/ppt/notesSlides/notesSlide14.xml"/>
  <Override ContentType="application/vnd.openxmlformats-officedocument.presentationml.notesSlide+xml" PartName="/ppt/notesSlides/notesSlide2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10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8.xml"/>
  <Override ContentType="application/vnd.openxmlformats-officedocument.presentationml.slide+xml" PartName="/ppt/slides/slide22.xml"/>
  <Override ContentType="application/vnd.openxmlformats-officedocument.presentationml.slide+xml" PartName="/ppt/slides/slide26.xml"/>
  <Override ContentType="application/vnd.openxmlformats-officedocument.presentationml.slide+xml" PartName="/ppt/slides/slide19.xml"/>
  <Override ContentType="application/vnd.openxmlformats-officedocument.presentationml.slide+xml" PartName="/ppt/slides/slide3.xml"/>
  <Override ContentType="application/vnd.openxmlformats-officedocument.presentationml.slide+xml" PartName="/ppt/slides/slide9.xml"/>
  <Override ContentType="application/vnd.openxmlformats-officedocument.presentationml.slide+xml" PartName="/ppt/slides/slide13.xml"/>
  <Override ContentType="application/vnd.openxmlformats-officedocument.presentationml.slide+xml" PartName="/ppt/slides/slide5.xml"/>
  <Override ContentType="application/vnd.openxmlformats-officedocument.presentationml.slide+xml" PartName="/ppt/slides/slide12.xml"/>
  <Override ContentType="application/vnd.openxmlformats-officedocument.presentationml.slide+xml" PartName="/ppt/slides/slide17.xml"/>
  <Override ContentType="application/vnd.openxmlformats-officedocument.presentationml.slide+xml" PartName="/ppt/slides/slide25.xml"/>
  <Override ContentType="application/vnd.openxmlformats-officedocument.presentationml.slide+xml" PartName="/ppt/slides/slide20.xml"/>
  <Override ContentType="application/vnd.openxmlformats-officedocument.presentationml.slide+xml" PartName="/ppt/slides/slide21.xml"/>
  <Override ContentType="application/vnd.openxmlformats-officedocument.presentationml.slide+xml" PartName="/ppt/slides/slide16.xml"/>
  <Override ContentType="application/vnd.openxmlformats-officedocument.presentationml.slide+xml" PartName="/ppt/slides/slide8.xml"/>
  <Override ContentType="application/vnd.openxmlformats-officedocument.presentationml.slide+xml" PartName="/ppt/slides/slide24.xml"/>
  <Override ContentType="application/vnd.openxmlformats-officedocument.presentationml.slide+xml" PartName="/ppt/slides/slide11.xml"/>
  <Override ContentType="application/vnd.openxmlformats-officedocument.presentationml.slide+xml" PartName="/ppt/slides/slide1.xml"/>
  <Override ContentType="application/vnd.openxmlformats-officedocument.presentationml.slide+xml" PartName="/ppt/slides/slide28.xml"/>
  <Override ContentType="application/vnd.openxmlformats-officedocument.presentationml.slide+xml" PartName="/ppt/slides/slide7.xml"/>
  <Override ContentType="application/vnd.openxmlformats-officedocument.presentationml.slide+xml" PartName="/ppt/slides/slide15.xml"/>
  <Override ContentType="application/vnd.openxmlformats-officedocument.presentationml.slide+xml" PartName="/ppt/slides/slide23.xml"/>
  <Override ContentType="application/vnd.openxmlformats-officedocument.presentationml.slide+xml" PartName="/ppt/slides/slide27.xml"/>
  <Override ContentType="application/vnd.openxmlformats-officedocument.presentationml.slide+xml" PartName="/ppt/slides/slide10.xml"/>
  <Override ContentType="application/vnd.openxmlformats-officedocument.presentationml.slide+xml" PartName="/ppt/slides/slide2.xml"/>
  <Override ContentType="application/vnd.openxmlformats-officedocument.presentationml.slide+xml" PartName="/ppt/slides/slide6.xml"/>
  <Override ContentType="application/vnd.openxmlformats-officedocument.presentationml.slide+xml" PartName="/ppt/slides/slide14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65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</p:sldIdLst>
  <p:sldSz cy="5143500" cx="9144000"/>
  <p:notesSz cx="6858000" cy="9144000"/>
  <p:embeddedFontLst>
    <p:embeddedFont>
      <p:font typeface="Helvetica Neue"/>
      <p:regular r:id="rId34"/>
      <p:bold r:id="rId35"/>
      <p:italic r:id="rId36"/>
      <p:boldItalic r:id="rId37"/>
    </p:embeddedFont>
    <p:embeddedFont>
      <p:font typeface="Helvetica Neue Light"/>
      <p:regular r:id="rId38"/>
      <p:bold r:id="rId39"/>
      <p:italic r:id="rId40"/>
      <p:boldItalic r:id="rId41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40" Type="http://schemas.openxmlformats.org/officeDocument/2006/relationships/font" Target="fonts/HelveticaNeueLight-italic.fntdata"/><Relationship Id="rId20" Type="http://schemas.openxmlformats.org/officeDocument/2006/relationships/slide" Target="slides/slide15.xml"/><Relationship Id="rId41" Type="http://schemas.openxmlformats.org/officeDocument/2006/relationships/font" Target="fonts/HelveticaNeueLight-boldItalic.fntdata"/><Relationship Id="rId22" Type="http://schemas.openxmlformats.org/officeDocument/2006/relationships/slide" Target="slides/slide17.xml"/><Relationship Id="rId21" Type="http://schemas.openxmlformats.org/officeDocument/2006/relationships/slide" Target="slides/slide16.xml"/><Relationship Id="rId24" Type="http://schemas.openxmlformats.org/officeDocument/2006/relationships/slide" Target="slides/slide19.xml"/><Relationship Id="rId23" Type="http://schemas.openxmlformats.org/officeDocument/2006/relationships/slide" Target="slides/slide18.xml"/><Relationship Id="rId1" Type="http://schemas.openxmlformats.org/officeDocument/2006/relationships/theme" Target="theme/theme1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26" Type="http://schemas.openxmlformats.org/officeDocument/2006/relationships/slide" Target="slides/slide21.xml"/><Relationship Id="rId25" Type="http://schemas.openxmlformats.org/officeDocument/2006/relationships/slide" Target="slides/slide20.xml"/><Relationship Id="rId28" Type="http://schemas.openxmlformats.org/officeDocument/2006/relationships/slide" Target="slides/slide23.xml"/><Relationship Id="rId27" Type="http://schemas.openxmlformats.org/officeDocument/2006/relationships/slide" Target="slides/slide22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29" Type="http://schemas.openxmlformats.org/officeDocument/2006/relationships/slide" Target="slides/slide24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31" Type="http://schemas.openxmlformats.org/officeDocument/2006/relationships/slide" Target="slides/slide26.xml"/><Relationship Id="rId30" Type="http://schemas.openxmlformats.org/officeDocument/2006/relationships/slide" Target="slides/slide25.xml"/><Relationship Id="rId11" Type="http://schemas.openxmlformats.org/officeDocument/2006/relationships/slide" Target="slides/slide6.xml"/><Relationship Id="rId33" Type="http://schemas.openxmlformats.org/officeDocument/2006/relationships/slide" Target="slides/slide28.xml"/><Relationship Id="rId10" Type="http://schemas.openxmlformats.org/officeDocument/2006/relationships/slide" Target="slides/slide5.xml"/><Relationship Id="rId32" Type="http://schemas.openxmlformats.org/officeDocument/2006/relationships/slide" Target="slides/slide27.xml"/><Relationship Id="rId13" Type="http://schemas.openxmlformats.org/officeDocument/2006/relationships/slide" Target="slides/slide8.xml"/><Relationship Id="rId35" Type="http://schemas.openxmlformats.org/officeDocument/2006/relationships/font" Target="fonts/HelveticaNeue-bold.fntdata"/><Relationship Id="rId12" Type="http://schemas.openxmlformats.org/officeDocument/2006/relationships/slide" Target="slides/slide7.xml"/><Relationship Id="rId34" Type="http://schemas.openxmlformats.org/officeDocument/2006/relationships/font" Target="fonts/HelveticaNeue-regular.fntdata"/><Relationship Id="rId15" Type="http://schemas.openxmlformats.org/officeDocument/2006/relationships/slide" Target="slides/slide10.xml"/><Relationship Id="rId37" Type="http://schemas.openxmlformats.org/officeDocument/2006/relationships/font" Target="fonts/HelveticaNeue-boldItalic.fntdata"/><Relationship Id="rId14" Type="http://schemas.openxmlformats.org/officeDocument/2006/relationships/slide" Target="slides/slide9.xml"/><Relationship Id="rId36" Type="http://schemas.openxmlformats.org/officeDocument/2006/relationships/font" Target="fonts/HelveticaNeue-italic.fntdata"/><Relationship Id="rId17" Type="http://schemas.openxmlformats.org/officeDocument/2006/relationships/slide" Target="slides/slide12.xml"/><Relationship Id="rId39" Type="http://schemas.openxmlformats.org/officeDocument/2006/relationships/font" Target="fonts/HelveticaNeueLight-bold.fntdata"/><Relationship Id="rId16" Type="http://schemas.openxmlformats.org/officeDocument/2006/relationships/slide" Target="slides/slide11.xml"/><Relationship Id="rId38" Type="http://schemas.openxmlformats.org/officeDocument/2006/relationships/font" Target="fonts/HelveticaNeueLight-regular.fntdata"/><Relationship Id="rId19" Type="http://schemas.openxmlformats.org/officeDocument/2006/relationships/slide" Target="slides/slide14.xml"/><Relationship Id="rId18" Type="http://schemas.openxmlformats.org/officeDocument/2006/relationships/slide" Target="slides/slide13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Google Shape;78;h2b2cb2788695e8a6_1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9" name="Google Shape;79;h2b2cb2788695e8a6_1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h2b2cb2788695e8a6_1_2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" name="Google Shape;88;h2b2cb2788695e8a6_1_2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h2b2cb2788695e8a6_1_8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" name="Google Shape;96;h2b2cb2788695e8a6_1_8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0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h2b2cb2788695e8a6_1_1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2" name="Google Shape;112;h2b2cb2788695e8a6_1_1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9" name="Shape 1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0" name="Google Shape;120;g256694edcf4_0_6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21" name="Google Shape;121;g256694edcf4_0_6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h2b2cb2788695e8a6_1_53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6" name="Google Shape;146;h2b2cb2788695e8a6_1_53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At 1 PeV tau about 300years</a:t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h2b2cb2788695e8a6_1_60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54" name="Google Shape;154;h2b2cb2788695e8a6_1_60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63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h2b2cb2788695e8a6_1_67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65" name="Google Shape;165;h2b2cb2788695e8a6_1_67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87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h4f97e22f60d279f9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89" name="Google Shape;189;h4f97e22f60d279f9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03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h4f97e22f60d279f9_0_1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05" name="Google Shape;205;h4f97e22f60d279f9_0_1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16" name="Shape 2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7" name="Google Shape;217;h4f97e22f60d279f9_0_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18" name="Google Shape;218;h4f97e22f60d279f9_0_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7" name="Google Shape;227;h4f97e22f60d279f9_0_4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8" name="Google Shape;228;h4f97e22f60d279f9_0_4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32" name="Shape 2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3" name="Google Shape;233;h4f97e22f60d279f9_0_5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34" name="Google Shape;234;h4f97e22f60d279f9_0_5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0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h4f97e22f60d279f9_0_6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2" name="Google Shape;252;h4f97e22f60d279f9_0_6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60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h4f97e22f60d279f9_0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2" name="Google Shape;262;h4f97e22f60d279f9_0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71" name="Shape 2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2" name="Google Shape;272;h4f97e22f60d279f9_0_8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73" name="Google Shape;273;h4f97e22f60d279f9_0_8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2" name="Shape 2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3" name="Google Shape;283;h4f97e22f60d279f9_0_11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4" name="Google Shape;284;h4f97e22f60d279f9_0_11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2" name="Shape 2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3" name="Google Shape;293;h4f97e22f60d279f9_0_11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4" name="Google Shape;294;h4f97e22f60d279f9_0_11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97" name="Shape 2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oogle Shape;298;h1b76bb0ddcc938c6_0_105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99" name="Google Shape;299;h1b76bb0ddcc938c6_0_105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04" name="Shape 30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5" name="Google Shape;305;h1b76bb0ddcc938c6_0_10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06" name="Google Shape;306;h1b76bb0ddcc938c6_0_10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h1b76bb0ddcc938c6_0_113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h1b76bb0ddcc938c6_0_113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9" name="Shape 3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0" name="Google Shape;320;h1b76bb0ddcc938c6_0_115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21" name="Google Shape;321;h1b76bb0ddcc938c6_0_115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28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h1b76bb0ddcc938c6_0_116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0" name="Google Shape;330;h1b76bb0ddcc938c6_0_116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7" name="Shape 3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8" name="Google Shape;338;h1b76bb0ddcc938c6_0_117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39" name="Google Shape;339;h1b76bb0ddcc938c6_0_117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46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h1b76bb0ddcc938c6_0_10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8" name="Google Shape;348;h1b76bb0ddcc938c6_0_10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5" name="Google Shape;355;h1b76bb0ddcc938c6_0_10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6" name="Google Shape;356;h1b76bb0ddcc938c6_0_10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2" name="Shape 3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3" name="Google Shape;363;h1b76bb0ddcc938c6_0_106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4" name="Google Shape;364;h1b76bb0ddcc938c6_0_106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70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h4f97e22f60d279f9_0_9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72" name="Google Shape;372;h4f97e22f60d279f9_0_9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1.jp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jpg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8.jpg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1">
  <p:cSld name="TITLE_1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200"/>
              <a:buNone/>
              <a:defRPr sz="5200">
                <a:solidFill>
                  <a:schemeClr val="lt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3" name="Google Shape;13;p3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800"/>
              <a:buNone/>
              <a:defRPr sz="2800">
                <a:solidFill>
                  <a:schemeClr val="lt1"/>
                </a:solidFill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7AE"/>
              </a:buClr>
              <a:buSzPts val="2800"/>
              <a:buNone/>
              <a:defRPr sz="2800">
                <a:solidFill>
                  <a:srgbClr val="FFD7AE"/>
                </a:solidFill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7AE"/>
              </a:buClr>
              <a:buSzPts val="2800"/>
              <a:buNone/>
              <a:defRPr sz="2800">
                <a:solidFill>
                  <a:srgbClr val="FFD7AE"/>
                </a:solidFill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7AE"/>
              </a:buClr>
              <a:buSzPts val="2800"/>
              <a:buNone/>
              <a:defRPr sz="2800">
                <a:solidFill>
                  <a:srgbClr val="FFD7AE"/>
                </a:solidFill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7AE"/>
              </a:buClr>
              <a:buSzPts val="2800"/>
              <a:buNone/>
              <a:defRPr sz="2800">
                <a:solidFill>
                  <a:srgbClr val="FFD7AE"/>
                </a:solidFill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7AE"/>
              </a:buClr>
              <a:buSzPts val="2800"/>
              <a:buNone/>
              <a:defRPr sz="2800">
                <a:solidFill>
                  <a:srgbClr val="FFD7AE"/>
                </a:solidFill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7AE"/>
              </a:buClr>
              <a:buSzPts val="2800"/>
              <a:buNone/>
              <a:defRPr sz="2800">
                <a:solidFill>
                  <a:srgbClr val="FFD7AE"/>
                </a:solidFill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7AE"/>
              </a:buClr>
              <a:buSzPts val="2800"/>
              <a:buNone/>
              <a:defRPr sz="2800">
                <a:solidFill>
                  <a:srgbClr val="FFD7AE"/>
                </a:solidFill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D7AE"/>
              </a:buClr>
              <a:buSzPts val="2800"/>
              <a:buNone/>
              <a:defRPr sz="2800">
                <a:solidFill>
                  <a:srgbClr val="FFD7AE"/>
                </a:solidFill>
              </a:defRPr>
            </a:lvl9pPr>
          </a:lstStyle>
          <a:p/>
        </p:txBody>
      </p:sp>
      <p:sp>
        <p:nvSpPr>
          <p:cNvPr id="14" name="Google Shape;14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rtl="0">
              <a:buNone/>
              <a:defRPr/>
            </a:lvl1pPr>
            <a:lvl2pPr lvl="1" rtl="0">
              <a:buNone/>
              <a:defRPr/>
            </a:lvl2pPr>
            <a:lvl3pPr lvl="2" rtl="0">
              <a:buNone/>
              <a:defRPr/>
            </a:lvl3pPr>
            <a:lvl4pPr lvl="3" rtl="0">
              <a:buNone/>
              <a:defRPr/>
            </a:lvl4pPr>
            <a:lvl5pPr lvl="4" rtl="0">
              <a:buNone/>
              <a:defRPr/>
            </a:lvl5pPr>
            <a:lvl6pPr lvl="5" rtl="0">
              <a:buNone/>
              <a:defRPr/>
            </a:lvl6pPr>
            <a:lvl7pPr lvl="6" rtl="0">
              <a:buNone/>
              <a:defRPr/>
            </a:lvl7pPr>
            <a:lvl8pPr lvl="7" rtl="0">
              <a:buNone/>
              <a:defRPr/>
            </a:lvl8pPr>
            <a:lvl9pPr lvl="8" rtl="0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 2" type="secHead">
  <p:cSld name="SECTION_HEADER">
    <p:bg>
      <p:bgPr>
        <a:solidFill>
          <a:srgbClr val="FF9933"/>
        </a:solidFill>
      </p:bgPr>
    </p:bg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None/>
              <a:defRPr sz="36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7" name="Google Shape;17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2800"/>
              <a:buNone/>
              <a:defRPr>
                <a:solidFill>
                  <a:srgbClr val="FF993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2" name="Google Shape;22;p5"/>
          <p:cNvPicPr preferRelativeResize="0"/>
          <p:nvPr/>
        </p:nvPicPr>
        <p:blipFill rotWithShape="1">
          <a:blip r:embed="rId2">
            <a:alphaModFix/>
          </a:blip>
          <a:srcRect b="23436" l="0" r="0" t="0"/>
          <a:stretch/>
        </p:blipFill>
        <p:spPr>
          <a:xfrm>
            <a:off x="165225" y="4568875"/>
            <a:ext cx="748013" cy="572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3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2800"/>
              <a:buNone/>
              <a:defRPr>
                <a:solidFill>
                  <a:srgbClr val="FF993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5" name="Google Shape;25;p6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6" name="Google Shape;26;p6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8" name="Google Shape;28;p6"/>
          <p:cNvPicPr preferRelativeResize="0"/>
          <p:nvPr/>
        </p:nvPicPr>
        <p:blipFill rotWithShape="1">
          <a:blip r:embed="rId2">
            <a:alphaModFix/>
          </a:blip>
          <a:srcRect b="23436" l="0" r="0" t="0"/>
          <a:stretch/>
        </p:blipFill>
        <p:spPr>
          <a:xfrm>
            <a:off x="165225" y="4568875"/>
            <a:ext cx="748013" cy="572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2800"/>
              <a:buNone/>
              <a:defRPr>
                <a:solidFill>
                  <a:srgbClr val="FF993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2" name="Google Shape;32;p7"/>
          <p:cNvPicPr preferRelativeResize="0"/>
          <p:nvPr/>
        </p:nvPicPr>
        <p:blipFill rotWithShape="1">
          <a:blip r:embed="rId2">
            <a:alphaModFix/>
          </a:blip>
          <a:srcRect b="23436" l="0" r="0" t="0"/>
          <a:stretch/>
        </p:blipFill>
        <p:spPr>
          <a:xfrm>
            <a:off x="165225" y="4568875"/>
            <a:ext cx="748013" cy="572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Google Shape;34;p8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2400"/>
              <a:buNone/>
              <a:defRPr sz="2400">
                <a:solidFill>
                  <a:srgbClr val="FF993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5" name="Google Shape;35;p8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6" name="Google Shape;36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7" name="Google Shape;37;p8"/>
          <p:cNvPicPr preferRelativeResize="0"/>
          <p:nvPr/>
        </p:nvPicPr>
        <p:blipFill rotWithShape="1">
          <a:blip r:embed="rId2">
            <a:alphaModFix/>
          </a:blip>
          <a:srcRect b="23436" l="0" r="0" t="0"/>
          <a:stretch/>
        </p:blipFill>
        <p:spPr>
          <a:xfrm>
            <a:off x="165225" y="4568875"/>
            <a:ext cx="748013" cy="572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bg>
      <p:bgPr>
        <a:solidFill>
          <a:srgbClr val="FF9933"/>
        </a:solidFill>
      </p:bgPr>
    </p:bg>
    <p:spTree>
      <p:nvGrpSpPr>
        <p:cNvPr id="38" name="Shape 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" name="Google Shape;39;p9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800"/>
              <a:buNone/>
              <a:defRPr sz="4800">
                <a:solidFill>
                  <a:schemeClr val="lt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/>
          <p:nvPr/>
        </p:nvSpPr>
        <p:spPr>
          <a:xfrm flipH="1">
            <a:off x="0" y="-125"/>
            <a:ext cx="4572000" cy="5143500"/>
          </a:xfrm>
          <a:prstGeom prst="rect">
            <a:avLst/>
          </a:prstGeom>
          <a:solidFill>
            <a:srgbClr val="FF993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" name="Google Shape;43;p10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200"/>
              <a:buNone/>
              <a:defRPr sz="4200">
                <a:solidFill>
                  <a:schemeClr val="lt1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44" name="Google Shape;44;p10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45" name="Google Shape;45;p10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6" name="Google Shape;46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7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Google Shape;48;p11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9" name="Google Shape;49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2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12000"/>
              <a:buNone/>
              <a:defRPr sz="12000">
                <a:solidFill>
                  <a:srgbClr val="FF9933"/>
                </a:solidFill>
              </a:defRPr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52" name="Google Shape;52;p12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53" name="Google Shape;5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54" name="Google Shape;54;p12"/>
          <p:cNvPicPr preferRelativeResize="0"/>
          <p:nvPr/>
        </p:nvPicPr>
        <p:blipFill rotWithShape="1">
          <a:blip r:embed="rId2">
            <a:alphaModFix/>
          </a:blip>
          <a:srcRect b="23436" l="0" r="0" t="0"/>
          <a:stretch/>
        </p:blipFill>
        <p:spPr>
          <a:xfrm>
            <a:off x="165225" y="4568875"/>
            <a:ext cx="748013" cy="5727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Footer" type="blank">
  <p:cSld name="BLANK">
    <p:bg>
      <p:bgPr>
        <a:blipFill>
          <a:blip r:embed="rId2">
            <a:alphaModFix/>
          </a:blip>
          <a:stretch>
            <a:fillRect/>
          </a:stretch>
        </a:blipFill>
      </p:bgPr>
    </p:bg>
    <p:spTree>
      <p:nvGrpSpPr>
        <p:cNvPr id="55" name="Shape 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Google Shape;56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(h651e8cb1c6d11109_17_0)">
  <p:cSld name="Title and body (h651e8cb1c6d11109_17_0)">
    <p:spTree>
      <p:nvGrpSpPr>
        <p:cNvPr id="57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1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2800"/>
              <a:buNone/>
              <a:defRPr>
                <a:solidFill>
                  <a:srgbClr val="FF993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9" name="Google Shape;59;p1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0" name="Google Shape;60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(h1b76bb0ddcc938c6_9_0)">
  <p:cSld name="Title and body (h1b76bb0ddcc938c6_9_0)">
    <p:spTree>
      <p:nvGrpSpPr>
        <p:cNvPr id="6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2800"/>
              <a:buNone/>
              <a:defRPr>
                <a:solidFill>
                  <a:srgbClr val="FF993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3" name="Google Shape;63;p15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4" name="Google Shape;64;p1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(h1b76bb0ddcc938c6_17_0)">
  <p:cSld name="Title and body (h1b76bb0ddcc938c6_17_0)">
    <p:spTree>
      <p:nvGrpSpPr>
        <p:cNvPr id="65" name="Shape 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6" name="Google Shape;66;p1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2800"/>
              <a:buNone/>
              <a:defRPr>
                <a:solidFill>
                  <a:srgbClr val="FF993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1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68" name="Google Shape;68;p1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(h1b76bb0ddcc938c6_28_0)">
  <p:cSld name="Title and body (h1b76bb0ddcc938c6_28_0)">
    <p:spTree>
      <p:nvGrpSpPr>
        <p:cNvPr id="69" name="Shape 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0" name="Google Shape;70;p1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2800"/>
              <a:buNone/>
              <a:defRPr>
                <a:solidFill>
                  <a:srgbClr val="FF993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1" name="Google Shape;71;p1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2" name="Google Shape;72;p1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 (h1b76bb0ddcc938c6_36_0)">
  <p:cSld name="Title and body (h1b76bb0ddcc938c6_36_0)">
    <p:spTree>
      <p:nvGrpSpPr>
        <p:cNvPr id="73" name="Shape 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Google Shape;74;p1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rgbClr val="FF9933"/>
              </a:buClr>
              <a:buSzPts val="2800"/>
              <a:buNone/>
              <a:defRPr>
                <a:solidFill>
                  <a:srgbClr val="FF9933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5" name="Google Shape;75;p1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76" name="Google Shape;76;p1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18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Helvetica Neue Light"/>
              <a:buNone/>
              <a:defRPr sz="2800">
                <a:solidFill>
                  <a:schemeClr val="dk1"/>
                </a:solidFill>
                <a:latin typeface="Helvetica Neue Light"/>
                <a:ea typeface="Helvetica Neue Light"/>
                <a:cs typeface="Helvetica Neue Light"/>
                <a:sym typeface="Helvetica Neue Light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Helvetica Neue"/>
              <a:buChar char="●"/>
              <a:defRPr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○"/>
              <a:defRPr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■"/>
              <a:defRPr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●"/>
              <a:defRPr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○"/>
              <a:defRPr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■"/>
              <a:defRPr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●"/>
              <a:defRPr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○"/>
              <a:defRPr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Helvetica Neue"/>
              <a:buChar char="■"/>
              <a:defRPr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</p:sldLayoutIdLst>
  <p:hf dt="0" ftr="0" hdr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.xml"/><Relationship Id="rId3" Type="http://schemas.openxmlformats.org/officeDocument/2006/relationships/image" Target="../media/image19.png"/></Relationships>
</file>

<file path=ppt/slides/_rels/slide3.xml.rels><?xml version="1.0" encoding="UTF-8" standalone="yes"?><Relationships xmlns="http://schemas.openxmlformats.org/package/2006/relationships"><Relationship Id="rId10" Type="http://schemas.openxmlformats.org/officeDocument/2006/relationships/hyperlink" Target="https://arxiv.org/pdf/2512.16638v3" TargetMode="Externa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3.xml"/><Relationship Id="rId3" Type="http://schemas.openxmlformats.org/officeDocument/2006/relationships/image" Target="../media/image44.jpg"/><Relationship Id="rId4" Type="http://schemas.openxmlformats.org/officeDocument/2006/relationships/hyperlink" Target="https://scicom-lab.com/project/microquasar" TargetMode="External"/><Relationship Id="rId9" Type="http://schemas.openxmlformats.org/officeDocument/2006/relationships/image" Target="../media/image2.png"/><Relationship Id="rId5" Type="http://schemas.openxmlformats.org/officeDocument/2006/relationships/image" Target="../media/image27.jpg"/><Relationship Id="rId6" Type="http://schemas.openxmlformats.org/officeDocument/2006/relationships/hyperlink" Target="https://svs.gsfc.nasa.gov/vis/a010000/a010500/a010531/frames/1280x720_16x9_60p/" TargetMode="External"/><Relationship Id="rId7" Type="http://schemas.openxmlformats.org/officeDocument/2006/relationships/image" Target="../media/image7.png"/><Relationship Id="rId8" Type="http://schemas.openxmlformats.org/officeDocument/2006/relationships/hyperlink" Target="https://arxiv.org/pdf/2410.08988" TargetMode="Externa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33.png"/><Relationship Id="rId4" Type="http://schemas.openxmlformats.org/officeDocument/2006/relationships/hyperlink" Target="https://journals.aps.org/prd/abstract/10.1103/PhysRevD.103.083010" TargetMode="External"/></Relationships>
</file>

<file path=ppt/slides/_rels/slide5.xml.rels><?xml version="1.0" encoding="UTF-8" standalone="yes"?><Relationships xmlns="http://schemas.openxmlformats.org/package/2006/relationships"><Relationship Id="rId10" Type="http://schemas.openxmlformats.org/officeDocument/2006/relationships/hyperlink" Target="https://iopscience.iop.org/article/10.1088/1674-4527/16/10/162/pdf" TargetMode="External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Relationship Id="rId3" Type="http://schemas.openxmlformats.org/officeDocument/2006/relationships/image" Target="../media/image4.png"/><Relationship Id="rId4" Type="http://schemas.openxmlformats.org/officeDocument/2006/relationships/image" Target="../media/image5.png"/><Relationship Id="rId9" Type="http://schemas.openxmlformats.org/officeDocument/2006/relationships/image" Target="../media/image8.png"/><Relationship Id="rId5" Type="http://schemas.openxmlformats.org/officeDocument/2006/relationships/image" Target="../media/image3.png"/><Relationship Id="rId6" Type="http://schemas.openxmlformats.org/officeDocument/2006/relationships/image" Target="../media/image9.png"/><Relationship Id="rId7" Type="http://schemas.openxmlformats.org/officeDocument/2006/relationships/image" Target="../media/image6.png"/><Relationship Id="rId8" Type="http://schemas.openxmlformats.org/officeDocument/2006/relationships/image" Target="../media/image16.png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29.gif"/></Relationships>
</file>

<file path=ppt/slides/_rels/slide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14.png"/><Relationship Id="rId4" Type="http://schemas.openxmlformats.org/officeDocument/2006/relationships/image" Target="../media/image11.png"/><Relationship Id="rId5" Type="http://schemas.openxmlformats.org/officeDocument/2006/relationships/hyperlink" Target="https://journals.aps.org/prd/abstract/10.1103/PhysRevD.103.083010" TargetMode="External"/><Relationship Id="rId6" Type="http://schemas.openxmlformats.org/officeDocument/2006/relationships/hyperlink" Target="https://www.aanda.org/articles/aa/full_html/2024/12/aa49005-23/aa49005-23.html" TargetMode="External"/></Relationships>
</file>

<file path=ppt/slides/_rels/slide8.xml.rels><?xml version="1.0" encoding="UTF-8" standalone="yes"?><Relationships xmlns="http://schemas.openxmlformats.org/package/2006/relationships"><Relationship Id="rId10" Type="http://schemas.openxmlformats.org/officeDocument/2006/relationships/image" Target="../media/image20.png"/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10.png"/><Relationship Id="rId4" Type="http://schemas.openxmlformats.org/officeDocument/2006/relationships/image" Target="../media/image13.png"/><Relationship Id="rId9" Type="http://schemas.openxmlformats.org/officeDocument/2006/relationships/image" Target="../media/image18.png"/><Relationship Id="rId5" Type="http://schemas.openxmlformats.org/officeDocument/2006/relationships/image" Target="../media/image12.png"/><Relationship Id="rId6" Type="http://schemas.openxmlformats.org/officeDocument/2006/relationships/image" Target="../media/image22.png"/><Relationship Id="rId7" Type="http://schemas.openxmlformats.org/officeDocument/2006/relationships/image" Target="../media/image17.png"/><Relationship Id="rId8" Type="http://schemas.openxmlformats.org/officeDocument/2006/relationships/image" Target="../media/image15.png"/></Relationships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36.png"/><Relationship Id="rId4" Type="http://schemas.openxmlformats.org/officeDocument/2006/relationships/image" Target="../media/image24.png"/></Relationships>
</file>

<file path=ppt/slides/_rels/slide1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26.png"/><Relationship Id="rId4" Type="http://schemas.openxmlformats.org/officeDocument/2006/relationships/image" Target="../media/image34.png"/></Relationships>
</file>

<file path=ppt/slides/_rels/slide1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26.png"/><Relationship Id="rId4" Type="http://schemas.openxmlformats.org/officeDocument/2006/relationships/image" Target="../media/image36.png"/></Relationships>
</file>

<file path=ppt/slides/_rels/slide1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21.png"/><Relationship Id="rId4" Type="http://schemas.openxmlformats.org/officeDocument/2006/relationships/image" Target="../media/image5.png"/><Relationship Id="rId5" Type="http://schemas.openxmlformats.org/officeDocument/2006/relationships/image" Target="../media/image35.png"/><Relationship Id="rId6" Type="http://schemas.openxmlformats.org/officeDocument/2006/relationships/image" Target="../media/image3.png"/><Relationship Id="rId7" Type="http://schemas.openxmlformats.org/officeDocument/2006/relationships/image" Target="../media/image32.png"/><Relationship Id="rId8" Type="http://schemas.openxmlformats.org/officeDocument/2006/relationships/image" Target="../media/image31.png"/></Relationships>
</file>

<file path=ppt/slides/_rels/slide1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45.png"/><Relationship Id="rId4" Type="http://schemas.openxmlformats.org/officeDocument/2006/relationships/image" Target="../media/image40.png"/></Relationships>
</file>

<file path=ppt/slides/_rels/slide1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39.png"/><Relationship Id="rId4" Type="http://schemas.openxmlformats.org/officeDocument/2006/relationships/image" Target="../media/image50.png"/></Relationships>
</file>

<file path=ppt/slides/_rels/slide1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6.xml"/><Relationship Id="rId3" Type="http://schemas.openxmlformats.org/officeDocument/2006/relationships/image" Target="../media/image48.png"/><Relationship Id="rId4" Type="http://schemas.openxmlformats.org/officeDocument/2006/relationships/image" Target="../media/image43.png"/></Relationships>
</file>

<file path=ppt/slides/_rels/slide1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7.xml"/><Relationship Id="rId3" Type="http://schemas.openxmlformats.org/officeDocument/2006/relationships/image" Target="../media/image26.png"/><Relationship Id="rId4" Type="http://schemas.openxmlformats.org/officeDocument/2006/relationships/image" Target="../media/image48.png"/></Relationships>
</file>

<file path=ppt/slides/_rels/slide1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3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46.png"/><Relationship Id="rId4" Type="http://schemas.openxmlformats.org/officeDocument/2006/relationships/image" Target="../media/image42.png"/></Relationships>
</file>

<file path=ppt/slides/_rels/slide2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2.xml"/><Relationship Id="rId3" Type="http://schemas.openxmlformats.org/officeDocument/2006/relationships/image" Target="../media/image47.png"/><Relationship Id="rId4" Type="http://schemas.openxmlformats.org/officeDocument/2006/relationships/image" Target="../media/image55.png"/></Relationships>
</file>

<file path=ppt/slides/_rels/slide2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3.xml"/><Relationship Id="rId3" Type="http://schemas.openxmlformats.org/officeDocument/2006/relationships/image" Target="../media/image52.png"/><Relationship Id="rId4" Type="http://schemas.openxmlformats.org/officeDocument/2006/relationships/image" Target="../media/image53.png"/></Relationships>
</file>

<file path=ppt/slides/_rels/slide2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4.xml"/><Relationship Id="rId3" Type="http://schemas.openxmlformats.org/officeDocument/2006/relationships/image" Target="../media/image57.png"/><Relationship Id="rId4" Type="http://schemas.openxmlformats.org/officeDocument/2006/relationships/image" Target="../media/image58.png"/></Relationships>
</file>

<file path=ppt/slides/_rels/slide2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5.xml"/><Relationship Id="rId3" Type="http://schemas.openxmlformats.org/officeDocument/2006/relationships/image" Target="../media/image59.png"/></Relationships>
</file>

<file path=ppt/slides/_rels/slide2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6.xml"/><Relationship Id="rId3" Type="http://schemas.openxmlformats.org/officeDocument/2006/relationships/image" Target="../media/image60.png"/></Relationships>
</file>

<file path=ppt/slides/_rels/slide27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7.xml"/><Relationship Id="rId3" Type="http://schemas.openxmlformats.org/officeDocument/2006/relationships/image" Target="../media/image54.png"/></Relationships>
</file>

<file path=ppt/slides/_rels/slide28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28.xml"/><Relationship Id="rId3" Type="http://schemas.openxmlformats.org/officeDocument/2006/relationships/image" Target="../media/image61.png"/><Relationship Id="rId4" Type="http://schemas.openxmlformats.org/officeDocument/2006/relationships/image" Target="../media/image56.png"/><Relationship Id="rId5" Type="http://schemas.openxmlformats.org/officeDocument/2006/relationships/image" Target="../media/image62.png"/><Relationship Id="rId6" Type="http://schemas.openxmlformats.org/officeDocument/2006/relationships/image" Target="../media/image31.png"/><Relationship Id="rId7" Type="http://schemas.openxmlformats.org/officeDocument/2006/relationships/image" Target="../media/image63.png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0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9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 Case for Microquasars as Galactic PeVatrons</a:t>
            </a:r>
            <a:endParaRPr/>
          </a:p>
        </p:txBody>
      </p:sp>
      <p:sp>
        <p:nvSpPr>
          <p:cNvPr id="82" name="Google Shape;82;p19"/>
          <p:cNvSpPr txBox="1"/>
          <p:nvPr/>
        </p:nvSpPr>
        <p:spPr>
          <a:xfrm>
            <a:off x="311700" y="4261775"/>
            <a:ext cx="2344200" cy="738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Speaker/Candidate:</a:t>
            </a:r>
            <a:endParaRPr sz="1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Loo Chun Khai</a:t>
            </a:r>
            <a:endParaRPr sz="1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3" name="Google Shape;83;p19"/>
          <p:cNvSpPr txBox="1"/>
          <p:nvPr/>
        </p:nvSpPr>
        <p:spPr>
          <a:xfrm>
            <a:off x="5545500" y="4261775"/>
            <a:ext cx="3286800" cy="742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Supervisor:</a:t>
            </a:r>
            <a:endParaRPr sz="1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Prof. Pasquale Blasi</a:t>
            </a:r>
            <a:endParaRPr sz="1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84" name="Google Shape;84;p19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Passage of the Year 2026 - 14/10/2026</a:t>
            </a:r>
            <a:endParaRPr/>
          </a:p>
        </p:txBody>
      </p:sp>
      <p:sp>
        <p:nvSpPr>
          <p:cNvPr id="85" name="Google Shape;85;p1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2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Cosmic Ray Protons ‘Knee’ </a:t>
            </a:r>
            <a:endParaRPr/>
          </a:p>
        </p:txBody>
      </p:sp>
      <p:sp>
        <p:nvSpPr>
          <p:cNvPr id="91" name="Google Shape;91;p20"/>
          <p:cNvSpPr txBox="1"/>
          <p:nvPr>
            <p:ph idx="1" type="body"/>
          </p:nvPr>
        </p:nvSpPr>
        <p:spPr>
          <a:xfrm>
            <a:off x="4714225" y="1152475"/>
            <a:ext cx="4118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LHAASO shows a “</a:t>
            </a:r>
            <a:r>
              <a:rPr b="1" lang="en-GB"/>
              <a:t>knee</a:t>
            </a:r>
            <a:r>
              <a:rPr lang="en-GB"/>
              <a:t>” in pure proton spectrum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Search for galactic PeVatron is still 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Hardening ~ 300 TeV could suggest a </a:t>
            </a:r>
            <a:r>
              <a:rPr b="1" lang="en-GB"/>
              <a:t>second class</a:t>
            </a:r>
            <a:r>
              <a:rPr lang="en-GB"/>
              <a:t> of source  </a:t>
            </a:r>
            <a:endParaRPr/>
          </a:p>
        </p:txBody>
      </p:sp>
      <p:sp>
        <p:nvSpPr>
          <p:cNvPr id="92" name="Google Shape;92;p2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93" name="Google Shape;93;p20" title="pure_data.png"/>
          <p:cNvPicPr preferRelativeResize="0"/>
          <p:nvPr/>
        </p:nvPicPr>
        <p:blipFill rotWithShape="1">
          <a:blip r:embed="rId3">
            <a:alphaModFix/>
          </a:blip>
          <a:srcRect b="2634" l="0" r="0" t="2624"/>
          <a:stretch/>
        </p:blipFill>
        <p:spPr>
          <a:xfrm>
            <a:off x="311700" y="1152475"/>
            <a:ext cx="4497075" cy="33549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7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Google Shape;98;p2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Microquasars (μQS)</a:t>
            </a:r>
            <a:endParaRPr/>
          </a:p>
        </p:txBody>
      </p:sp>
      <p:sp>
        <p:nvSpPr>
          <p:cNvPr id="99" name="Google Shape;99;p2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Binary systems with a compact object accreting material from its companion star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Luminosities </a:t>
            </a:r>
            <a:r>
              <a:rPr b="1" lang="en-GB"/>
              <a:t>&gt; 10</a:t>
            </a:r>
            <a:r>
              <a:rPr b="1" baseline="30000" lang="en-GB"/>
              <a:t>39</a:t>
            </a:r>
            <a:r>
              <a:rPr b="1" lang="en-GB"/>
              <a:t> erg/s</a:t>
            </a:r>
            <a:r>
              <a:rPr lang="en-GB"/>
              <a:t> in X-rays, very powerful sources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Hillas criterion E</a:t>
            </a:r>
            <a:r>
              <a:rPr baseline="-25000" lang="en-GB"/>
              <a:t>max</a:t>
            </a:r>
            <a:r>
              <a:rPr lang="en-GB"/>
              <a:t> ≈ 57PeV √(L/1×10</a:t>
            </a:r>
            <a:r>
              <a:rPr baseline="30000" lang="en-GB"/>
              <a:t>39 </a:t>
            </a:r>
            <a:r>
              <a:rPr lang="en-GB"/>
              <a:t>erg/s)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100 TeV Ɣ-rays of SS433, Cygnus X-3, V4641 Sgr. suggest PeV protons in μQS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Likely active period 10</a:t>
            </a:r>
            <a:r>
              <a:rPr baseline="30000" lang="en-GB"/>
              <a:t>5</a:t>
            </a:r>
            <a:r>
              <a:rPr lang="en-GB"/>
              <a:t> years, formation rate 1 in 10</a:t>
            </a:r>
            <a:r>
              <a:rPr baseline="30000" lang="en-GB"/>
              <a:t>4</a:t>
            </a:r>
            <a:r>
              <a:rPr lang="en-GB"/>
              <a:t> years</a:t>
            </a:r>
            <a:endParaRPr/>
          </a:p>
        </p:txBody>
      </p:sp>
      <p:sp>
        <p:nvSpPr>
          <p:cNvPr id="100" name="Google Shape;100;p2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01" name="Google Shape;101;p21" title="Abb1.jp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832448" y="1"/>
            <a:ext cx="2266179" cy="1274725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02" name="Google Shape;102;p21"/>
          <p:cNvCxnSpPr/>
          <p:nvPr/>
        </p:nvCxnSpPr>
        <p:spPr>
          <a:xfrm flipH="1" rot="10800000">
            <a:off x="3405438" y="2203862"/>
            <a:ext cx="1557300" cy="132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none"/>
          </a:ln>
        </p:spPr>
      </p:cxnSp>
      <p:sp>
        <p:nvSpPr>
          <p:cNvPr id="103" name="Google Shape;103;p21"/>
          <p:cNvSpPr txBox="1"/>
          <p:nvPr/>
        </p:nvSpPr>
        <p:spPr>
          <a:xfrm>
            <a:off x="6832450" y="0"/>
            <a:ext cx="75387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800" u="sng">
                <a:solidFill>
                  <a:schemeClr val="hlink"/>
                </a:solidFill>
                <a:hlinkClick r:id="rId4"/>
              </a:rPr>
              <a:t>Science Communication Lab</a:t>
            </a:r>
            <a:r>
              <a:rPr lang="en-GB" sz="800">
                <a:solidFill>
                  <a:schemeClr val="dk1"/>
                </a:solidFill>
              </a:rPr>
              <a:t> </a:t>
            </a:r>
            <a:endParaRPr sz="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4" name="Google Shape;104;p21" title="cygnus-x-3-scaled.jpg"/>
          <p:cNvPicPr preferRelativeResize="0"/>
          <p:nvPr/>
        </p:nvPicPr>
        <p:blipFill rotWithShape="1">
          <a:blip r:embed="rId5">
            <a:alphaModFix/>
          </a:blip>
          <a:srcRect b="0" l="23970" r="29738" t="0"/>
          <a:stretch/>
        </p:blipFill>
        <p:spPr>
          <a:xfrm>
            <a:off x="7070025" y="2968675"/>
            <a:ext cx="1493023" cy="2088152"/>
          </a:xfrm>
          <a:prstGeom prst="rect">
            <a:avLst/>
          </a:prstGeom>
          <a:noFill/>
          <a:ln>
            <a:noFill/>
          </a:ln>
        </p:spPr>
      </p:pic>
      <p:sp>
        <p:nvSpPr>
          <p:cNvPr id="105" name="Google Shape;105;p21"/>
          <p:cNvSpPr txBox="1"/>
          <p:nvPr/>
        </p:nvSpPr>
        <p:spPr>
          <a:xfrm>
            <a:off x="7070025" y="4713775"/>
            <a:ext cx="2052300" cy="292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700" u="sng">
                <a:solidFill>
                  <a:schemeClr val="hlink"/>
                </a:solidFill>
                <a:hlinkClick r:id="rId6"/>
              </a:rPr>
              <a:t>ID 10531: Index of Frames Files</a:t>
            </a:r>
            <a:r>
              <a:rPr lang="en-GB" sz="700">
                <a:solidFill>
                  <a:schemeClr val="dk1"/>
                </a:solidFill>
              </a:rPr>
              <a:t> </a:t>
            </a:r>
            <a:endParaRPr sz="7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6" name="Google Shape;106;p21" title="Screenshot 2026-06-19 175257.png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1209175" y="3477125"/>
            <a:ext cx="2402426" cy="1529149"/>
          </a:xfrm>
          <a:prstGeom prst="rect">
            <a:avLst/>
          </a:prstGeom>
          <a:noFill/>
          <a:ln>
            <a:noFill/>
          </a:ln>
        </p:spPr>
      </p:pic>
      <p:sp>
        <p:nvSpPr>
          <p:cNvPr id="107" name="Google Shape;107;p21"/>
          <p:cNvSpPr txBox="1"/>
          <p:nvPr/>
        </p:nvSpPr>
        <p:spPr>
          <a:xfrm>
            <a:off x="1926517" y="4515402"/>
            <a:ext cx="20523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u="sng">
                <a:solidFill>
                  <a:schemeClr val="hlink"/>
                </a:solidFill>
                <a:hlinkClick r:id="rId8"/>
              </a:rPr>
              <a:t>Ultrahigh-Energy Gamma-ray</a:t>
            </a:r>
            <a:endParaRPr sz="6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id="108" name="Google Shape;108;p21" title="Screenshot 2026-06-19 174959.png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4207729" y="3403169"/>
            <a:ext cx="2266175" cy="1665882"/>
          </a:xfrm>
          <a:prstGeom prst="rect">
            <a:avLst/>
          </a:prstGeom>
          <a:noFill/>
          <a:ln>
            <a:noFill/>
          </a:ln>
        </p:spPr>
      </p:pic>
      <p:sp>
        <p:nvSpPr>
          <p:cNvPr id="109" name="Google Shape;109;p21"/>
          <p:cNvSpPr txBox="1"/>
          <p:nvPr/>
        </p:nvSpPr>
        <p:spPr>
          <a:xfrm>
            <a:off x="4439401" y="4660490"/>
            <a:ext cx="4512600" cy="2769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600" u="sng">
                <a:solidFill>
                  <a:schemeClr val="hlink"/>
                </a:solidFill>
                <a:hlinkClick r:id="rId10"/>
              </a:rPr>
              <a:t>Cygnus X-3: A variable petaelectronvolt gamma-ray source</a:t>
            </a:r>
            <a:r>
              <a:rPr lang="en-GB" sz="600">
                <a:solidFill>
                  <a:schemeClr val="dk1"/>
                </a:solidFill>
              </a:rPr>
              <a:t> </a:t>
            </a:r>
            <a:endParaRPr sz="6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3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2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The Sources </a:t>
            </a:r>
            <a:endParaRPr/>
          </a:p>
        </p:txBody>
      </p:sp>
      <p:sp>
        <p:nvSpPr>
          <p:cNvPr id="115" name="Google Shape;115;p22"/>
          <p:cNvSpPr txBox="1"/>
          <p:nvPr>
            <p:ph idx="1" type="body"/>
          </p:nvPr>
        </p:nvSpPr>
        <p:spPr>
          <a:xfrm>
            <a:off x="3957200" y="1132275"/>
            <a:ext cx="51042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2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We don’t know all sources ⇒ 2 approaches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b="1" lang="en-GB"/>
              <a:t>Smooth</a:t>
            </a:r>
            <a:r>
              <a:rPr lang="en-GB"/>
              <a:t> source approximation, classic but misses stochasticity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b="1" lang="en-GB"/>
              <a:t>Monte Carlo</a:t>
            </a:r>
            <a:r>
              <a:rPr lang="en-GB"/>
              <a:t> simulations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SNRs dominate below ~ 50 TeV and μQS above that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Different source properties and lifetime, but </a:t>
            </a:r>
            <a:r>
              <a:rPr b="1" lang="en-GB"/>
              <a:t>same spatial distribution</a:t>
            </a:r>
            <a:endParaRPr b="1"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Included </a:t>
            </a:r>
            <a:r>
              <a:rPr b="1" lang="en-GB"/>
              <a:t>spiral arms</a:t>
            </a:r>
            <a:r>
              <a:rPr lang="en-GB"/>
              <a:t> for more accurate approximation of galaxy</a:t>
            </a:r>
            <a:endParaRPr/>
          </a:p>
        </p:txBody>
      </p:sp>
      <p:sp>
        <p:nvSpPr>
          <p:cNvPr id="116" name="Google Shape;116;p2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17" name="Google Shape;117;p22" title="spyral_flat_1Myrs2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311700" y="1017725"/>
            <a:ext cx="3645501" cy="3645501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22"/>
          <p:cNvSpPr txBox="1"/>
          <p:nvPr/>
        </p:nvSpPr>
        <p:spPr>
          <a:xfrm>
            <a:off x="796761" y="4847725"/>
            <a:ext cx="4643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u="sng">
                <a:solidFill>
                  <a:schemeClr val="hlink"/>
                </a:solidFill>
                <a:hlinkClick r:id="rId4"/>
              </a:rPr>
              <a:t>Galactic factories of cosmic-ray electrons and positrons</a:t>
            </a:r>
            <a:endParaRPr sz="1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22" name="Shape 1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3" name="Google Shape;123;p23"/>
          <p:cNvSpPr/>
          <p:nvPr/>
        </p:nvSpPr>
        <p:spPr>
          <a:xfrm>
            <a:off x="1808725" y="4428100"/>
            <a:ext cx="5510100" cy="628800"/>
          </a:xfrm>
          <a:prstGeom prst="roundRect">
            <a:avLst>
              <a:gd fmla="val 50000" name="adj"/>
            </a:avLst>
          </a:prstGeom>
          <a:solidFill>
            <a:srgbClr val="A2C4C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4" name="Google Shape;124;p23"/>
          <p:cNvSpPr/>
          <p:nvPr/>
        </p:nvSpPr>
        <p:spPr>
          <a:xfrm>
            <a:off x="212275" y="2078675"/>
            <a:ext cx="3481500" cy="628800"/>
          </a:xfrm>
          <a:prstGeom prst="roundRect">
            <a:avLst>
              <a:gd fmla="val 50000" name="adj"/>
            </a:avLst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G(r,t) = \frac{\theta(t-r/v)}{\left(4\pi Dt\right)^{3/2}} \exp\left(-\frac{r^2}{4Dt}\right)&#10;%49950787-af09-4a8c-98da-fd2523d4ba9d" id="125" name="Google Shape;125;p23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68300" y="2087474"/>
            <a:ext cx="3343275" cy="609600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23"/>
          <p:cNvSpPr/>
          <p:nvPr/>
        </p:nvSpPr>
        <p:spPr>
          <a:xfrm>
            <a:off x="3349453" y="2949725"/>
            <a:ext cx="5271900" cy="628800"/>
          </a:xfrm>
          <a:prstGeom prst="roundRect">
            <a:avLst>
              <a:gd fmla="val 50000" name="adj"/>
            </a:avLst>
          </a:pr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7" name="Google Shape;127;p23"/>
          <p:cNvSpPr/>
          <p:nvPr/>
        </p:nvSpPr>
        <p:spPr>
          <a:xfrm>
            <a:off x="5997250" y="2359500"/>
            <a:ext cx="2624100" cy="447600"/>
          </a:xfrm>
          <a:prstGeom prst="roundRect">
            <a:avLst>
              <a:gd fmla="val 50000" name="adj"/>
            </a:avLst>
          </a:prstGeom>
          <a:solidFill>
            <a:srgbClr val="F9CB9C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8" name="Google Shape;128;p23"/>
          <p:cNvSpPr/>
          <p:nvPr/>
        </p:nvSpPr>
        <p:spPr>
          <a:xfrm>
            <a:off x="212275" y="1000000"/>
            <a:ext cx="1947600" cy="628800"/>
          </a:xfrm>
          <a:prstGeom prst="roundRect">
            <a:avLst>
              <a:gd fmla="val 50000" name="adj"/>
            </a:avLst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29" name="Google Shape;129;p23"/>
          <p:cNvSpPr/>
          <p:nvPr/>
        </p:nvSpPr>
        <p:spPr>
          <a:xfrm>
            <a:off x="6028904" y="1000000"/>
            <a:ext cx="2560800" cy="628800"/>
          </a:xfrm>
          <a:prstGeom prst="roundRect">
            <a:avLst>
              <a:gd fmla="val 50000" name="adj"/>
            </a:avLst>
          </a:prstGeom>
          <a:solidFill>
            <a:srgbClr val="A4C2F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0" name="Google Shape;130;p2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Propagation - Diffusion and Causality</a:t>
            </a:r>
            <a:endParaRPr/>
          </a:p>
        </p:txBody>
      </p:sp>
      <p:sp>
        <p:nvSpPr>
          <p:cNvPr id="131" name="Google Shape;131;p2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descr="\frac{\partial n}{\partial t} - D \vec\nabla^2 n = Q&#10;%5704066e-79e5-4eaf-8e05-80b18690b88d" id="132" name="Google Shape;132;p23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311688" y="1152487"/>
            <a:ext cx="1638300" cy="323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\tau \frac{\partial^2n}{\partial t^2} + \frac{\partial n}{\partial t} - D\vec\nabla^2n = Q&#10;%f8162405-fc74-4385-b814-0ee94125b428" id="133" name="Google Shape;133;p23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6113325" y="1147702"/>
            <a:ext cx="2390775" cy="3333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\tau = \frac{D}{v^2} = \frac{1}{3}\frac{\lambda}{v}&#10;%7e920e6b-0ba7-4394-9d76-c4068a242dea" id="134" name="Google Shape;134;p23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6081686" y="2439188"/>
            <a:ext cx="1323975" cy="2857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a = \frac{1}{2\tau}&#10;%111a5e54-22f0-40f2-80a7-6e5cebf8c1f5" id="135" name="Google Shape;135;p23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7881775" y="2443950"/>
            <a:ext cx="676275" cy="27622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_{esc} = \sum_{n=-\infty}^\infty (-1)^n G(r,x,y,z,t_s,x_s,y_s,(-1)^nz_s-2nH)&#10;%b61aca31-f99b-4c9e-8de8-b37e696f76a4" id="136" name="Google Shape;136;p23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895475" y="4428175"/>
            <a:ext cx="5353050" cy="6286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G(r,t) = \frac{e^{-at}}{\tau}\left(\frac{\delta(t-r/v)}{4\pi v^2 r} + \theta(t-r/v)\frac{a}{4\pi v^2}\frac{I_1(a\sqrt{t^2-r^2/v^2})}{\sqrt{t^2-r^2/v^2}}\right)&#10;%52b2da7e-087f-48aa-bf3f-3448583662dc" id="137" name="Google Shape;137;p23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443141" y="3027988"/>
            <a:ext cx="5124450" cy="447675"/>
          </a:xfrm>
          <a:prstGeom prst="rect">
            <a:avLst/>
          </a:prstGeom>
          <a:noFill/>
          <a:ln>
            <a:noFill/>
          </a:ln>
        </p:spPr>
      </p:pic>
      <p:sp>
        <p:nvSpPr>
          <p:cNvPr id="138" name="Google Shape;138;p23"/>
          <p:cNvSpPr/>
          <p:nvPr/>
        </p:nvSpPr>
        <p:spPr>
          <a:xfrm>
            <a:off x="6040563" y="1061723"/>
            <a:ext cx="633000" cy="523800"/>
          </a:xfrm>
          <a:prstGeom prst="ellipse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39" name="Google Shape;139;p23"/>
          <p:cNvSpPr/>
          <p:nvPr/>
        </p:nvSpPr>
        <p:spPr>
          <a:xfrm>
            <a:off x="2315150" y="1037275"/>
            <a:ext cx="3348600" cy="572700"/>
          </a:xfrm>
          <a:prstGeom prst="rightArrow">
            <a:avLst>
              <a:gd fmla="val 69591" name="adj1"/>
              <a:gd fmla="val 68033" name="adj2"/>
            </a:avLst>
          </a:prstGeom>
          <a:solidFill>
            <a:schemeClr val="lt2"/>
          </a:solidFill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Helvetica Neue"/>
                <a:ea typeface="Helvetica Neue"/>
                <a:cs typeface="Helvetica Neue"/>
                <a:sym typeface="Helvetica Neue"/>
              </a:rPr>
              <a:t>Limiting Propagation Speed</a:t>
            </a:r>
            <a:endParaRPr sz="18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0" name="Google Shape;140;p23"/>
          <p:cNvSpPr txBox="1"/>
          <p:nvPr/>
        </p:nvSpPr>
        <p:spPr>
          <a:xfrm>
            <a:off x="251538" y="1546514"/>
            <a:ext cx="67179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Valid at long times</a:t>
            </a:r>
            <a:endParaRPr sz="15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FF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Acausal tails</a:t>
            </a:r>
            <a:endParaRPr>
              <a:solidFill>
                <a:srgbClr val="FF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1" name="Google Shape;141;p23"/>
          <p:cNvSpPr txBox="1"/>
          <p:nvPr/>
        </p:nvSpPr>
        <p:spPr>
          <a:xfrm>
            <a:off x="311700" y="3940250"/>
            <a:ext cx="7538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-GB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Free escape boundary n(z=±H) = 0, use mirror charge method</a:t>
            </a:r>
            <a:endParaRPr sz="1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2" name="Google Shape;142;p23"/>
          <p:cNvSpPr txBox="1"/>
          <p:nvPr/>
        </p:nvSpPr>
        <p:spPr>
          <a:xfrm>
            <a:off x="6607500" y="3578525"/>
            <a:ext cx="22248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u="sng">
                <a:solidFill>
                  <a:schemeClr val="hlink"/>
                </a:solidFill>
                <a:hlinkClick r:id="rId10"/>
              </a:rPr>
              <a:t>1610Tautz_2834_2015-0109.dvi</a:t>
            </a:r>
            <a:r>
              <a:rPr lang="en-GB" sz="1100">
                <a:solidFill>
                  <a:schemeClr val="dk1"/>
                </a:solidFill>
              </a:rPr>
              <a:t> </a:t>
            </a:r>
            <a:endParaRPr sz="1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43" name="Google Shape;143;p23"/>
          <p:cNvSpPr txBox="1"/>
          <p:nvPr/>
        </p:nvSpPr>
        <p:spPr>
          <a:xfrm>
            <a:off x="5997250" y="1944000"/>
            <a:ext cx="31515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Bookkeeping variables</a:t>
            </a:r>
            <a:endParaRPr sz="15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47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2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Green’s Function in Action</a:t>
            </a:r>
            <a:endParaRPr/>
          </a:p>
        </p:txBody>
      </p:sp>
      <p:sp>
        <p:nvSpPr>
          <p:cNvPr id="149" name="Google Shape;149;p24"/>
          <p:cNvSpPr txBox="1"/>
          <p:nvPr>
            <p:ph idx="1" type="body"/>
          </p:nvPr>
        </p:nvSpPr>
        <p:spPr>
          <a:xfrm>
            <a:off x="4891125" y="1152475"/>
            <a:ext cx="39411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Pure diffusion </a:t>
            </a:r>
            <a:r>
              <a:rPr b="1" lang="en-GB"/>
              <a:t>violates causality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If most sources lie in diffusive regime ⇒ safe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b="1" lang="en-GB"/>
              <a:t>Huge difference</a:t>
            </a:r>
            <a:r>
              <a:rPr lang="en-GB"/>
              <a:t> at small times (could be </a:t>
            </a:r>
            <a:r>
              <a:rPr b="1" lang="en-GB"/>
              <a:t>long</a:t>
            </a:r>
            <a:r>
              <a:rPr lang="en-GB"/>
              <a:t> for </a:t>
            </a:r>
            <a:r>
              <a:rPr b="1" lang="en-GB"/>
              <a:t>large E</a:t>
            </a:r>
            <a:r>
              <a:rPr lang="en-GB"/>
              <a:t>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Ballistic domination ⇒ feature?</a:t>
            </a:r>
            <a:endParaRPr/>
          </a:p>
        </p:txBody>
      </p:sp>
      <p:sp>
        <p:nvSpPr>
          <p:cNvPr id="150" name="Google Shape;150;p2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51" name="Google Shape;151;p24" title="greens_times2.gif"/>
          <p:cNvPicPr preferRelativeResize="0"/>
          <p:nvPr/>
        </p:nvPicPr>
        <p:blipFill rotWithShape="1">
          <a:blip r:embed="rId3">
            <a:alphaModFix/>
          </a:blip>
          <a:srcRect b="0" l="2126" r="2126" t="0"/>
          <a:stretch/>
        </p:blipFill>
        <p:spPr>
          <a:xfrm>
            <a:off x="311695" y="1152475"/>
            <a:ext cx="4579430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55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2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Diffusion Coefficient</a:t>
            </a:r>
            <a:endParaRPr/>
          </a:p>
        </p:txBody>
      </p:sp>
      <p:sp>
        <p:nvSpPr>
          <p:cNvPr id="157" name="Google Shape;157;p25"/>
          <p:cNvSpPr txBox="1"/>
          <p:nvPr>
            <p:ph idx="1" type="body"/>
          </p:nvPr>
        </p:nvSpPr>
        <p:spPr>
          <a:xfrm>
            <a:off x="4643625" y="1152475"/>
            <a:ext cx="4188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&lt; 1 TeV fitted from B/C and </a:t>
            </a:r>
            <a:r>
              <a:rPr baseline="30000" lang="en-GB"/>
              <a:t>10</a:t>
            </a:r>
            <a:r>
              <a:rPr lang="en-GB"/>
              <a:t>Be data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 &gt; 1 TeV </a:t>
            </a:r>
            <a:r>
              <a:rPr b="1" lang="en-GB"/>
              <a:t>poor constraints</a:t>
            </a:r>
            <a:r>
              <a:rPr lang="en-GB"/>
              <a:t>, choice: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-"/>
            </a:pPr>
            <a:r>
              <a:rPr lang="en-GB"/>
              <a:t>Kolmogorov (classical)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-"/>
            </a:pPr>
            <a:r>
              <a:rPr lang="en-GB"/>
              <a:t>Flat / Energy independent (no parallel modes)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Above ~ 10 PeV, r</a:t>
            </a:r>
            <a:r>
              <a:rPr baseline="-25000" lang="en-GB"/>
              <a:t>g</a:t>
            </a:r>
            <a:r>
              <a:rPr lang="en-GB"/>
              <a:t>≈ l</a:t>
            </a:r>
            <a:r>
              <a:rPr baseline="-25000" lang="en-GB"/>
              <a:t>c</a:t>
            </a:r>
            <a:r>
              <a:rPr lang="en-GB"/>
              <a:t>, we get E</a:t>
            </a:r>
            <a:r>
              <a:rPr baseline="30000" lang="en-GB"/>
              <a:t>2</a:t>
            </a:r>
            <a:r>
              <a:rPr lang="en-GB"/>
              <a:t> diffusion</a:t>
            </a:r>
            <a:endParaRPr/>
          </a:p>
        </p:txBody>
      </p:sp>
      <p:sp>
        <p:nvSpPr>
          <p:cNvPr id="158" name="Google Shape;158;p2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59" name="Google Shape;159;p25" title="Diff_used.png"/>
          <p:cNvPicPr preferRelativeResize="0"/>
          <p:nvPr/>
        </p:nvPicPr>
        <p:blipFill rotWithShape="1">
          <a:blip r:embed="rId3">
            <a:alphaModFix/>
          </a:blip>
          <a:srcRect b="0" l="1096" r="1086" t="0"/>
          <a:stretch/>
        </p:blipFill>
        <p:spPr>
          <a:xfrm>
            <a:off x="311700" y="1152475"/>
            <a:ext cx="4331935" cy="34164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D_\text{gal}(E) = 2v_AH + D_0\left(\frac{E}{\text{GeV}}\right)^\delta\left[1+\left(\frac{E}{E_b}\right)^{\Delta\delta/s}\right]^{-s}&#10;%cd09dd45-0ba5-4bae-b905-6ea26a1a04af" id="160" name="Google Shape;160;p25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862200" y="4405950"/>
            <a:ext cx="3781425" cy="53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61" name="Google Shape;161;p25"/>
          <p:cNvSpPr txBox="1"/>
          <p:nvPr/>
        </p:nvSpPr>
        <p:spPr>
          <a:xfrm>
            <a:off x="796761" y="4847725"/>
            <a:ext cx="4643700" cy="354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u="sng">
                <a:solidFill>
                  <a:schemeClr val="hlink"/>
                </a:solidFill>
                <a:hlinkClick r:id="rId5"/>
              </a:rPr>
              <a:t>Galactic factories of cosmic-ray electrons and positrons</a:t>
            </a:r>
            <a:endParaRPr sz="1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2" name="Google Shape;162;p25"/>
          <p:cNvSpPr txBox="1"/>
          <p:nvPr/>
        </p:nvSpPr>
        <p:spPr>
          <a:xfrm>
            <a:off x="5088585" y="3080862"/>
            <a:ext cx="25050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 u="sng">
                <a:solidFill>
                  <a:schemeClr val="hlink"/>
                </a:solidFill>
                <a:hlinkClick r:id="rId6"/>
              </a:rPr>
              <a:t>Origin of the spectral features observed in the cosmic-ray spectrum</a:t>
            </a:r>
            <a:endParaRPr sz="10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66" name="Shape 1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7" name="Google Shape;167;p26"/>
          <p:cNvSpPr/>
          <p:nvPr/>
        </p:nvSpPr>
        <p:spPr>
          <a:xfrm>
            <a:off x="2049450" y="2063650"/>
            <a:ext cx="1683300" cy="533400"/>
          </a:xfrm>
          <a:prstGeom prst="roundRect">
            <a:avLst>
              <a:gd fmla="val 50000" name="adj"/>
            </a:avLst>
          </a:prstGeom>
          <a:solidFill>
            <a:srgbClr val="FFD7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68" name="Google Shape;168;p2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Source term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Flux calculation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Monte Carlo: draw position from 𝜌, age uniformly, for muQs draw Luminosity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Parameters: 									⇒ Fit to DAMPE, LHAASO</a:t>
            </a:r>
            <a:endParaRPr/>
          </a:p>
        </p:txBody>
      </p:sp>
      <p:pic>
        <p:nvPicPr>
          <p:cNvPr descr="Q(E) = \frac{\eta(\beta-2)L}{E_0^2\left[1-\left(\frac{E_\text{max}}{E_0}\right)^{-\beta+2}\right]}E^{-\beta}&#10;%e22a30bf-736f-492b-a2dd-d759b232442a" id="169" name="Google Shape;169;p2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749525" y="1137390"/>
            <a:ext cx="3409950" cy="857250"/>
          </a:xfrm>
          <a:prstGeom prst="rect">
            <a:avLst/>
          </a:prstGeom>
          <a:noFill/>
          <a:ln>
            <a:noFill/>
          </a:ln>
        </p:spPr>
      </p:pic>
      <p:sp>
        <p:nvSpPr>
          <p:cNvPr id="170" name="Google Shape;170;p26"/>
          <p:cNvSpPr/>
          <p:nvPr/>
        </p:nvSpPr>
        <p:spPr>
          <a:xfrm>
            <a:off x="311700" y="2931600"/>
            <a:ext cx="3724200" cy="533400"/>
          </a:xfrm>
          <a:prstGeom prst="roundRect">
            <a:avLst>
              <a:gd fmla="val 50000" name="adj"/>
            </a:avLst>
          </a:prstGeom>
          <a:solidFill>
            <a:srgbClr val="EA99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1" name="Google Shape;171;p26"/>
          <p:cNvSpPr/>
          <p:nvPr/>
        </p:nvSpPr>
        <p:spPr>
          <a:xfrm>
            <a:off x="5157950" y="2911950"/>
            <a:ext cx="3533700" cy="572700"/>
          </a:xfrm>
          <a:prstGeom prst="roundRect">
            <a:avLst>
              <a:gd fmla="val 50000" name="adj"/>
            </a:avLst>
          </a:prstGeom>
          <a:solidFill>
            <a:srgbClr val="EA99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2" name="Google Shape;172;p26"/>
          <p:cNvSpPr/>
          <p:nvPr/>
        </p:nvSpPr>
        <p:spPr>
          <a:xfrm>
            <a:off x="311700" y="3505125"/>
            <a:ext cx="5266200" cy="533400"/>
          </a:xfrm>
          <a:prstGeom prst="roundRect">
            <a:avLst>
              <a:gd fmla="val 50000" name="adj"/>
            </a:avLst>
          </a:prstGeom>
          <a:solidFill>
            <a:srgbClr val="FFD7AE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73" name="Google Shape;173;p2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Flux Calculation</a:t>
            </a:r>
            <a:endParaRPr/>
          </a:p>
        </p:txBody>
      </p:sp>
      <p:sp>
        <p:nvSpPr>
          <p:cNvPr id="174" name="Google Shape;174;p2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descr="\phi_\text{tot} =\sum_i \phi_i &#10;%1f0a2d87-8707-4f35-8c6e-7fe8f0f943fa" id="175" name="Google Shape;175;p2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412750" y="3618201"/>
            <a:ext cx="1104900" cy="4381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P(L) \propto L_{39}^{-1.6} \exp{\frac{-L_{39}}{15.2 }}, L_{39}=\frac{L}{10^{39}\mathrm{erg/s}}&#10;%0e7f7706-a9fb-4927-a7f8-e585adf50066" id="176" name="Google Shape;176;p26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4725" y="3024725"/>
            <a:ext cx="3533775" cy="34717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\phi_{\mu Q} = \frac{n}{4\pi} \int_{\min{(0,t_\text{source}-t_\text{age})}}^{t_\text{age}} \text{d}t \; G(\vec r,t,E)&#10;%5a068740-a9f3-4313-8611-7b697c5db2c0" id="177" name="Google Shape;177;p2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339038" y="2928025"/>
            <a:ext cx="3295650" cy="533400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26"/>
          <p:cNvSpPr txBox="1"/>
          <p:nvPr/>
        </p:nvSpPr>
        <p:spPr>
          <a:xfrm>
            <a:off x="3335530" y="4492075"/>
            <a:ext cx="24387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Fraction of Hillas Criterion</a:t>
            </a:r>
            <a:endParaRPr sz="15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179" name="Google Shape;179;p26"/>
          <p:cNvCxnSpPr/>
          <p:nvPr/>
        </p:nvCxnSpPr>
        <p:spPr>
          <a:xfrm rot="10800000">
            <a:off x="5063009" y="4307250"/>
            <a:ext cx="13200" cy="3009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180" name="Google Shape;180;p26"/>
          <p:cNvSpPr txBox="1"/>
          <p:nvPr/>
        </p:nvSpPr>
        <p:spPr>
          <a:xfrm>
            <a:off x="4572000" y="679025"/>
            <a:ext cx="2680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10</a:t>
            </a:r>
            <a:r>
              <a:rPr baseline="30000" lang="en-GB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5</a:t>
            </a:r>
            <a:r>
              <a:rPr baseline="30000" lang="en-GB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1</a:t>
            </a:r>
            <a:r>
              <a:rPr lang="en-GB" sz="10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ergs for SNR </a:t>
            </a:r>
            <a:endParaRPr sz="10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81" name="Google Shape;181;p26"/>
          <p:cNvSpPr/>
          <p:nvPr/>
        </p:nvSpPr>
        <p:spPr>
          <a:xfrm>
            <a:off x="3944676" y="1080576"/>
            <a:ext cx="276300" cy="300900"/>
          </a:xfrm>
          <a:prstGeom prst="ellipse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182" name="Google Shape;182;p26"/>
          <p:cNvCxnSpPr>
            <a:stCxn id="181" idx="7"/>
          </p:cNvCxnSpPr>
          <p:nvPr/>
        </p:nvCxnSpPr>
        <p:spPr>
          <a:xfrm flipH="1" rot="10800000">
            <a:off x="4180512" y="904141"/>
            <a:ext cx="551700" cy="2205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pic>
        <p:nvPicPr>
          <p:cNvPr descr="\phi = Q\cdot G\cdot c /4\pi&#10;%23ed734b-741d-4f04-bf09-0d0f47e7a668" id="183" name="Google Shape;183;p2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094289" y="2228874"/>
            <a:ext cx="1562100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\eta_\text{SNR}, \eta_{\mu\text{QS}},\beta_\text{SNR},\beta_{\mu\text{QS}}, E_\text{max,SNR}, \eta_E&#10;%7ce72fb1-4466-4ef5-94ae-acf1fbd5d364" id="184" name="Google Shape;184;p2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1798977" y="4078650"/>
            <a:ext cx="3400425" cy="2286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E_\text{max,$\mu$QS} \approx \eta_E 57\text{PeV}\sqrt{L_{39}}&#10;%f2b931c3-9213-4574-860b-313d0a47cf6d" id="185" name="Google Shape;185;p26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5696238" y="4547425"/>
            <a:ext cx="2581275" cy="3048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\phi_\text{smooth} = \int_0^\infty \text{d}t\int \text{d}^3r \;\rho(\vec r) \phi(\vec r, t, E)&#10;%4d60962e-ef56-4d88-a4ac-3f696247266a" id="186" name="Google Shape;186;p26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1963149" y="3508100"/>
            <a:ext cx="3524250" cy="5238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90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Results - Diffusion</a:t>
            </a:r>
            <a:endParaRPr/>
          </a:p>
        </p:txBody>
      </p:sp>
      <p:sp>
        <p:nvSpPr>
          <p:cNvPr id="192" name="Google Shape;192;p27"/>
          <p:cNvSpPr txBox="1"/>
          <p:nvPr>
            <p:ph idx="1" type="body"/>
          </p:nvPr>
        </p:nvSpPr>
        <p:spPr>
          <a:xfrm>
            <a:off x="311700" y="10762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193" name="Google Shape;193;p2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194" name="Google Shape;194;p27" title="kol_nai_2.png"/>
          <p:cNvPicPr preferRelativeResize="0"/>
          <p:nvPr/>
        </p:nvPicPr>
        <p:blipFill rotWithShape="1">
          <a:blip r:embed="rId3">
            <a:alphaModFix/>
          </a:blip>
          <a:srcRect b="0" l="269" r="259" t="0"/>
          <a:stretch/>
        </p:blipFill>
        <p:spPr>
          <a:xfrm>
            <a:off x="0" y="1076275"/>
            <a:ext cx="4555199" cy="3416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27" title="flat_nai_2.png"/>
          <p:cNvPicPr preferRelativeResize="0"/>
          <p:nvPr/>
        </p:nvPicPr>
        <p:blipFill rotWithShape="1">
          <a:blip r:embed="rId4">
            <a:alphaModFix/>
          </a:blip>
          <a:srcRect b="0" l="269" r="259" t="0"/>
          <a:stretch/>
        </p:blipFill>
        <p:spPr>
          <a:xfrm>
            <a:off x="4572000" y="1076275"/>
            <a:ext cx="4555199" cy="3416399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27"/>
          <p:cNvSpPr/>
          <p:nvPr/>
        </p:nvSpPr>
        <p:spPr>
          <a:xfrm>
            <a:off x="1157000" y="1310950"/>
            <a:ext cx="653100" cy="312000"/>
          </a:xfrm>
          <a:prstGeom prst="ellipse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7" name="Google Shape;197;p27"/>
          <p:cNvSpPr/>
          <p:nvPr/>
        </p:nvSpPr>
        <p:spPr>
          <a:xfrm>
            <a:off x="5764777" y="1310950"/>
            <a:ext cx="548700" cy="312000"/>
          </a:xfrm>
          <a:prstGeom prst="ellipse">
            <a:avLst/>
          </a:prstGeom>
          <a:noFill/>
          <a:ln cap="flat" cmpd="sng" w="9525">
            <a:solidFill>
              <a:srgbClr val="FF0000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198" name="Google Shape;198;p27"/>
          <p:cNvSpPr txBox="1"/>
          <p:nvPr/>
        </p:nvSpPr>
        <p:spPr>
          <a:xfrm>
            <a:off x="398906" y="767596"/>
            <a:ext cx="2169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Large, fast escape</a:t>
            </a:r>
            <a:endParaRPr sz="1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199" name="Google Shape;199;p27"/>
          <p:cNvCxnSpPr/>
          <p:nvPr/>
        </p:nvCxnSpPr>
        <p:spPr>
          <a:xfrm rot="10800000">
            <a:off x="1250450" y="1077550"/>
            <a:ext cx="233100" cy="23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00" name="Google Shape;200;p27"/>
          <p:cNvSpPr txBox="1"/>
          <p:nvPr/>
        </p:nvSpPr>
        <p:spPr>
          <a:xfrm>
            <a:off x="4901699" y="767600"/>
            <a:ext cx="25536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Large, soft injection</a:t>
            </a:r>
            <a:endParaRPr sz="1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201" name="Google Shape;201;p27"/>
          <p:cNvCxnSpPr/>
          <p:nvPr/>
        </p:nvCxnSpPr>
        <p:spPr>
          <a:xfrm rot="10800000">
            <a:off x="5753250" y="1077550"/>
            <a:ext cx="233100" cy="2334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  <p:cxnSp>
        <p:nvCxnSpPr>
          <p:cNvPr id="202" name="Google Shape;202;p27"/>
          <p:cNvCxnSpPr/>
          <p:nvPr/>
        </p:nvCxnSpPr>
        <p:spPr>
          <a:xfrm>
            <a:off x="7035275" y="1031025"/>
            <a:ext cx="828300" cy="373200"/>
          </a:xfrm>
          <a:prstGeom prst="straightConnector1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06" name="Shape 2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7" name="Google Shape;207;p2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Results - Telegraph </a:t>
            </a:r>
            <a:endParaRPr/>
          </a:p>
        </p:txBody>
      </p:sp>
      <p:sp>
        <p:nvSpPr>
          <p:cNvPr id="208" name="Google Shape;208;p28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09" name="Google Shape;209;p2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10" name="Google Shape;210;p28" title="kol_tele_2.png"/>
          <p:cNvPicPr preferRelativeResize="0"/>
          <p:nvPr/>
        </p:nvPicPr>
        <p:blipFill rotWithShape="1">
          <a:blip r:embed="rId3">
            <a:alphaModFix/>
          </a:blip>
          <a:srcRect b="0" l="269" r="259" t="0"/>
          <a:stretch/>
        </p:blipFill>
        <p:spPr>
          <a:xfrm>
            <a:off x="0" y="1076275"/>
            <a:ext cx="4555199" cy="3416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11" name="Google Shape;211;p28" title="flat_tele_2.png"/>
          <p:cNvPicPr preferRelativeResize="0"/>
          <p:nvPr/>
        </p:nvPicPr>
        <p:blipFill rotWithShape="1">
          <a:blip r:embed="rId4">
            <a:alphaModFix/>
          </a:blip>
          <a:srcRect b="0" l="269" r="259" t="0"/>
          <a:stretch/>
        </p:blipFill>
        <p:spPr>
          <a:xfrm>
            <a:off x="4572000" y="1076275"/>
            <a:ext cx="4555199" cy="3416399"/>
          </a:xfrm>
          <a:prstGeom prst="rect">
            <a:avLst/>
          </a:prstGeom>
          <a:noFill/>
          <a:ln>
            <a:noFill/>
          </a:ln>
        </p:spPr>
      </p:pic>
      <p:sp>
        <p:nvSpPr>
          <p:cNvPr id="212" name="Google Shape;212;p28"/>
          <p:cNvSpPr txBox="1"/>
          <p:nvPr/>
        </p:nvSpPr>
        <p:spPr>
          <a:xfrm>
            <a:off x="630825" y="1447225"/>
            <a:ext cx="34029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New feature due to ballistic transport</a:t>
            </a:r>
            <a:endParaRPr sz="15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213" name="Google Shape;213;p28"/>
          <p:cNvCxnSpPr/>
          <p:nvPr/>
        </p:nvCxnSpPr>
        <p:spPr>
          <a:xfrm>
            <a:off x="2057400" y="1761325"/>
            <a:ext cx="1989300" cy="7305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  <p:sp>
        <p:nvSpPr>
          <p:cNvPr id="214" name="Google Shape;214;p28"/>
          <p:cNvSpPr txBox="1"/>
          <p:nvPr/>
        </p:nvSpPr>
        <p:spPr>
          <a:xfrm>
            <a:off x="6378400" y="2491825"/>
            <a:ext cx="17778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Slightly</a:t>
            </a:r>
            <a:r>
              <a:rPr lang="en-GB" sz="15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 larger here</a:t>
            </a:r>
            <a:endParaRPr sz="15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cxnSp>
        <p:nvCxnSpPr>
          <p:cNvPr id="215" name="Google Shape;215;p28"/>
          <p:cNvCxnSpPr/>
          <p:nvPr/>
        </p:nvCxnSpPr>
        <p:spPr>
          <a:xfrm>
            <a:off x="7515000" y="2806025"/>
            <a:ext cx="1243200" cy="1099500"/>
          </a:xfrm>
          <a:prstGeom prst="straightConnector1">
            <a:avLst/>
          </a:prstGeom>
          <a:noFill/>
          <a:ln cap="flat" cmpd="sng" w="19050">
            <a:solidFill>
              <a:schemeClr val="dk1"/>
            </a:solidFill>
            <a:prstDash val="solid"/>
            <a:round/>
            <a:headEnd len="med" w="med" type="none"/>
            <a:tailEnd len="med" w="med" type="triangle"/>
          </a:ln>
        </p:spPr>
      </p:cxn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0" name="Google Shape;220;p2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sp>
        <p:nvSpPr>
          <p:cNvPr id="221" name="Google Shape;221;p29"/>
          <p:cNvSpPr txBox="1"/>
          <p:nvPr>
            <p:ph idx="1" type="body"/>
          </p:nvPr>
        </p:nvSpPr>
        <p:spPr>
          <a:xfrm>
            <a:off x="311700" y="10762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2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Results - Ballistic Transport Effects</a:t>
            </a:r>
            <a:endParaRPr/>
          </a:p>
        </p:txBody>
      </p:sp>
      <p:pic>
        <p:nvPicPr>
          <p:cNvPr id="223" name="Google Shape;223;p29" title="kol_tele_2.png"/>
          <p:cNvPicPr preferRelativeResize="0"/>
          <p:nvPr/>
        </p:nvPicPr>
        <p:blipFill rotWithShape="1">
          <a:blip r:embed="rId3">
            <a:alphaModFix/>
          </a:blip>
          <a:srcRect b="0" l="269" r="259" t="0"/>
          <a:stretch/>
        </p:blipFill>
        <p:spPr>
          <a:xfrm>
            <a:off x="4572000" y="1076275"/>
            <a:ext cx="4555199" cy="3416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24" name="Google Shape;224;p29" title="kol_nai_2.png"/>
          <p:cNvPicPr preferRelativeResize="0"/>
          <p:nvPr/>
        </p:nvPicPr>
        <p:blipFill rotWithShape="1">
          <a:blip r:embed="rId4">
            <a:alphaModFix/>
          </a:blip>
          <a:srcRect b="0" l="269" r="259" t="0"/>
          <a:stretch/>
        </p:blipFill>
        <p:spPr>
          <a:xfrm>
            <a:off x="0" y="1076275"/>
            <a:ext cx="4555199" cy="3416399"/>
          </a:xfrm>
          <a:prstGeom prst="rect">
            <a:avLst/>
          </a:prstGeom>
          <a:noFill/>
          <a:ln>
            <a:noFill/>
          </a:ln>
        </p:spPr>
      </p:pic>
      <p:sp>
        <p:nvSpPr>
          <p:cNvPr id="225" name="Google Shape;225;p29"/>
          <p:cNvSpPr txBox="1"/>
          <p:nvPr/>
        </p:nvSpPr>
        <p:spPr>
          <a:xfrm>
            <a:off x="1228650" y="4328400"/>
            <a:ext cx="7603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Helvetica Neue"/>
                <a:ea typeface="Helvetica Neue"/>
                <a:cs typeface="Helvetica Neue"/>
                <a:sym typeface="Helvetica Neue"/>
              </a:rPr>
              <a:t>B</a:t>
            </a:r>
            <a:r>
              <a:rPr lang="en-GB" sz="15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allistic transport, becomes important when H</a:t>
            </a:r>
            <a:r>
              <a:rPr baseline="30000" lang="en-GB" sz="15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2</a:t>
            </a:r>
            <a:r>
              <a:rPr lang="en-GB" sz="15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/D ~ H/c, at high energies</a:t>
            </a:r>
            <a:endParaRPr sz="150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000000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Not present in flat diffusion case since D is still small</a:t>
            </a:r>
            <a:endParaRPr sz="1500">
              <a:solidFill>
                <a:srgbClr val="000000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29" name="Shape 2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0" name="Google Shape;230;p30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Dipole Anisotropy</a:t>
            </a:r>
            <a:endParaRPr/>
          </a:p>
        </p:txBody>
      </p:sp>
      <p:sp>
        <p:nvSpPr>
          <p:cNvPr id="231" name="Google Shape;231;p3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35" name="Shape 2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6" name="Google Shape;236;p31"/>
          <p:cNvSpPr/>
          <p:nvPr/>
        </p:nvSpPr>
        <p:spPr>
          <a:xfrm>
            <a:off x="3758800" y="1547250"/>
            <a:ext cx="1138800" cy="628800"/>
          </a:xfrm>
          <a:prstGeom prst="roundRect">
            <a:avLst>
              <a:gd fmla="val 50000" name="adj"/>
            </a:avLst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7" name="Google Shape;237;p31"/>
          <p:cNvSpPr/>
          <p:nvPr/>
        </p:nvSpPr>
        <p:spPr>
          <a:xfrm>
            <a:off x="311700" y="2502738"/>
            <a:ext cx="8520600" cy="628800"/>
          </a:xfrm>
          <a:prstGeom prst="roundRect">
            <a:avLst>
              <a:gd fmla="val 50000" name="adj"/>
            </a:avLst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8" name="Google Shape;238;p31"/>
          <p:cNvSpPr/>
          <p:nvPr/>
        </p:nvSpPr>
        <p:spPr>
          <a:xfrm>
            <a:off x="1442263" y="1030813"/>
            <a:ext cx="890100" cy="667500"/>
          </a:xfrm>
          <a:prstGeom prst="roundRect">
            <a:avLst>
              <a:gd fmla="val 50000" name="adj"/>
            </a:avLst>
          </a:prstGeom>
          <a:solidFill>
            <a:srgbClr val="EA9999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39" name="Google Shape;239;p3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Anisotropy Definition</a:t>
            </a:r>
            <a:endParaRPr/>
          </a:p>
        </p:txBody>
      </p:sp>
      <p:sp>
        <p:nvSpPr>
          <p:cNvPr id="240" name="Google Shape;240;p3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Define as		. Up to normalisations n and flux are the same.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Look at 				   , identify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For telegraph equation 					  , finite speed is included as well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t/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Generally: more sources towards galactic centre ⇒ dipole points towards GC</a:t>
            </a:r>
            <a:endParaRPr/>
          </a:p>
        </p:txBody>
      </p:sp>
      <p:sp>
        <p:nvSpPr>
          <p:cNvPr id="241" name="Google Shape;241;p3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descr="\vec\delta = \frac{3\vec J}{c n}&#10;%cca03e61-5aa4-4d19-9ce1-6cbaaaadabce" id="242" name="Google Shape;242;p3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492900" y="1082500"/>
            <a:ext cx="752475" cy="5524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\frac{\partial n}{\partial t} - D \vec\nabla^2 n = Q&#10;%5704066e-79e5-4eaf-8e05-80b18690b88d" id="243" name="Google Shape;243;p31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252874" y="1699737"/>
            <a:ext cx="1638300" cy="32385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\vec J = D \vec\nabla n&#10;%f92fea32-d6d1-4b39-92e9-a31255a9a175" id="244" name="Google Shape;244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821650" y="1728300"/>
            <a:ext cx="952500" cy="266700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\tau \frac{\partial^2n}{\partial t^2} + \frac{\partial n}{\partial t} - D\vec\nabla^2n = Q&#10;%f8162405-fc74-4385-b814-0ee94125b428" id="245" name="Google Shape;245;p31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2738937" y="2144689"/>
            <a:ext cx="2390775" cy="3333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\vec J = - \frac{D}{\tau} \int_0^t \text{d} t' \exp{\left(\frac{t-t'}{\tau}\right)} \vec\nabla n(\vec r, t')&#10;%ad374d3a-4b0c-406d-b2c8-549493935dd2" id="246" name="Google Shape;246;p31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2466050" y="2536173"/>
            <a:ext cx="3724275" cy="561975"/>
          </a:xfrm>
          <a:prstGeom prst="rect">
            <a:avLst/>
          </a:prstGeom>
          <a:noFill/>
          <a:ln>
            <a:noFill/>
          </a:ln>
        </p:spPr>
      </p:pic>
      <p:sp>
        <p:nvSpPr>
          <p:cNvPr id="247" name="Google Shape;247;p31"/>
          <p:cNvSpPr/>
          <p:nvPr/>
        </p:nvSpPr>
        <p:spPr>
          <a:xfrm>
            <a:off x="311700" y="3256238"/>
            <a:ext cx="8520600" cy="628800"/>
          </a:xfrm>
          <a:prstGeom prst="roundRect">
            <a:avLst>
              <a:gd fmla="val 50000" name="adj"/>
            </a:avLst>
          </a:prstGeom>
          <a:solidFill>
            <a:srgbClr val="B6D7A8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pic>
        <p:nvPicPr>
          <p:cNvPr descr="\vec \delta = \frac{3\sum_i \vec J}{c \sum_i n}&#10;%c712739e-9017-4d56-a68d-5e6fcf4603ae" id="248" name="Google Shape;248;p31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4005263" y="3238475"/>
            <a:ext cx="1133475" cy="638175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31"/>
          <p:cNvSpPr txBox="1"/>
          <p:nvPr/>
        </p:nvSpPr>
        <p:spPr>
          <a:xfrm>
            <a:off x="6644700" y="2563425"/>
            <a:ext cx="2187600" cy="554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Unused, computationally expensive and effect is ~ 1%</a:t>
            </a:r>
            <a:endParaRPr sz="12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53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Results - Magnitude</a:t>
            </a:r>
            <a:endParaRPr/>
          </a:p>
        </p:txBody>
      </p:sp>
      <p:sp>
        <p:nvSpPr>
          <p:cNvPr id="255" name="Google Shape;255;p32"/>
          <p:cNvSpPr txBox="1"/>
          <p:nvPr>
            <p:ph idx="1" type="body"/>
          </p:nvPr>
        </p:nvSpPr>
        <p:spPr>
          <a:xfrm>
            <a:off x="311700" y="10762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56" name="Google Shape;256;p3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57" name="Google Shape;257;p32" title="flat_tele_2_mag.png"/>
          <p:cNvPicPr preferRelativeResize="0"/>
          <p:nvPr/>
        </p:nvPicPr>
        <p:blipFill rotWithShape="1">
          <a:blip r:embed="rId3">
            <a:alphaModFix/>
          </a:blip>
          <a:srcRect b="0" l="269" r="259" t="0"/>
          <a:stretch/>
        </p:blipFill>
        <p:spPr>
          <a:xfrm>
            <a:off x="4572000" y="1076275"/>
            <a:ext cx="4555201" cy="3416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58" name="Google Shape;258;p32" title="kol_tele_2_mag.png"/>
          <p:cNvPicPr preferRelativeResize="0"/>
          <p:nvPr/>
        </p:nvPicPr>
        <p:blipFill rotWithShape="1">
          <a:blip r:embed="rId4">
            <a:alphaModFix/>
          </a:blip>
          <a:srcRect b="0" l="269" r="259" t="0"/>
          <a:stretch/>
        </p:blipFill>
        <p:spPr>
          <a:xfrm>
            <a:off x="0" y="1076275"/>
            <a:ext cx="4555201" cy="3416399"/>
          </a:xfrm>
          <a:prstGeom prst="rect">
            <a:avLst/>
          </a:prstGeom>
          <a:noFill/>
          <a:ln>
            <a:noFill/>
          </a:ln>
        </p:spPr>
      </p:pic>
      <p:sp>
        <p:nvSpPr>
          <p:cNvPr id="259" name="Google Shape;259;p32"/>
          <p:cNvSpPr txBox="1"/>
          <p:nvPr/>
        </p:nvSpPr>
        <p:spPr>
          <a:xfrm>
            <a:off x="1228650" y="4328400"/>
            <a:ext cx="7603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Helvetica Neue"/>
                <a:ea typeface="Helvetica Neue"/>
                <a:cs typeface="Helvetica Neue"/>
                <a:sym typeface="Helvetica Neue"/>
              </a:rPr>
              <a:t>Sum of </a:t>
            </a:r>
            <a:r>
              <a:rPr lang="en-GB" sz="1500">
                <a:latin typeface="Helvetica Neue"/>
                <a:ea typeface="Helvetica Neue"/>
                <a:cs typeface="Helvetica Neue"/>
                <a:sym typeface="Helvetica Neue"/>
              </a:rPr>
              <a:t>background</a:t>
            </a:r>
            <a:r>
              <a:rPr lang="en-GB" sz="1500">
                <a:latin typeface="Helvetica Neue"/>
                <a:ea typeface="Helvetica Neue"/>
                <a:cs typeface="Helvetica Neue"/>
                <a:sym typeface="Helvetica Neue"/>
              </a:rPr>
              <a:t> and fluctuations (very important)</a:t>
            </a:r>
            <a:endParaRPr sz="15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Helvetica Neue"/>
                <a:ea typeface="Helvetica Neue"/>
                <a:cs typeface="Helvetica Neue"/>
                <a:sym typeface="Helvetica Neue"/>
              </a:rPr>
              <a:t>Way too large compared to observations - even background is too much</a:t>
            </a:r>
            <a:endParaRPr sz="15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Helvetica Neue"/>
                <a:ea typeface="Helvetica Neue"/>
                <a:cs typeface="Helvetica Neue"/>
                <a:sym typeface="Helvetica Neue"/>
              </a:rPr>
              <a:t>Dip at ~ 100 TeV not reliably reproduced, but possible</a:t>
            </a:r>
            <a:endParaRPr sz="15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3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Results - Phase (Right Ascension)</a:t>
            </a:r>
            <a:endParaRPr/>
          </a:p>
        </p:txBody>
      </p:sp>
      <p:sp>
        <p:nvSpPr>
          <p:cNvPr id="265" name="Google Shape;265;p33"/>
          <p:cNvSpPr txBox="1"/>
          <p:nvPr>
            <p:ph idx="1" type="body"/>
          </p:nvPr>
        </p:nvSpPr>
        <p:spPr>
          <a:xfrm>
            <a:off x="311700" y="10762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66" name="Google Shape;266;p3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67" name="Google Shape;267;p33" title="flat_tele_2_ra.png"/>
          <p:cNvPicPr preferRelativeResize="0"/>
          <p:nvPr/>
        </p:nvPicPr>
        <p:blipFill rotWithShape="1">
          <a:blip r:embed="rId3">
            <a:alphaModFix/>
          </a:blip>
          <a:srcRect b="0" l="269" r="259" t="0"/>
          <a:stretch/>
        </p:blipFill>
        <p:spPr>
          <a:xfrm>
            <a:off x="4572000" y="1076275"/>
            <a:ext cx="4555201" cy="3416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68" name="Google Shape;268;p33" title="kol_tele_2_ra.png"/>
          <p:cNvPicPr preferRelativeResize="0"/>
          <p:nvPr/>
        </p:nvPicPr>
        <p:blipFill rotWithShape="1">
          <a:blip r:embed="rId4">
            <a:alphaModFix/>
          </a:blip>
          <a:srcRect b="0" l="269" r="259" t="0"/>
          <a:stretch/>
        </p:blipFill>
        <p:spPr>
          <a:xfrm>
            <a:off x="0" y="1076275"/>
            <a:ext cx="4555201" cy="3416399"/>
          </a:xfrm>
          <a:prstGeom prst="rect">
            <a:avLst/>
          </a:prstGeom>
          <a:noFill/>
          <a:ln>
            <a:noFill/>
          </a:ln>
        </p:spPr>
      </p:pic>
      <p:sp>
        <p:nvSpPr>
          <p:cNvPr id="269" name="Google Shape;269;p33"/>
          <p:cNvSpPr txBox="1"/>
          <p:nvPr/>
        </p:nvSpPr>
        <p:spPr>
          <a:xfrm>
            <a:off x="1228650" y="4328400"/>
            <a:ext cx="7603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Helvetica Neue"/>
                <a:ea typeface="Helvetica Neue"/>
                <a:cs typeface="Helvetica Neue"/>
                <a:sym typeface="Helvetica Neue"/>
              </a:rPr>
              <a:t>Generally point toward centre, as expected, but don’t match observations</a:t>
            </a:r>
            <a:endParaRPr sz="15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Helvetica Neue"/>
                <a:ea typeface="Helvetica Neue"/>
                <a:cs typeface="Helvetica Neue"/>
                <a:sym typeface="Helvetica Neue"/>
              </a:rPr>
              <a:t>Large fluctuations due to nearby young source</a:t>
            </a:r>
            <a:endParaRPr sz="15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Helvetica Neue"/>
                <a:ea typeface="Helvetica Neue"/>
                <a:cs typeface="Helvetica Neue"/>
                <a:sym typeface="Helvetica Neue"/>
              </a:rPr>
              <a:t>Dip in magnitude correspond to phase reversal</a:t>
            </a:r>
            <a:endParaRPr sz="15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70" name="Google Shape;270;p33"/>
          <p:cNvSpPr txBox="1"/>
          <p:nvPr/>
        </p:nvSpPr>
        <p:spPr>
          <a:xfrm>
            <a:off x="421445" y="1212137"/>
            <a:ext cx="65937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rgbClr val="FF993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Local magnetic field (49</a:t>
            </a:r>
            <a:r>
              <a:rPr baseline="30000" lang="en-GB" sz="1800">
                <a:solidFill>
                  <a:srgbClr val="FF993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o</a:t>
            </a:r>
            <a:r>
              <a:rPr lang="en-GB" sz="1800">
                <a:solidFill>
                  <a:srgbClr val="FF993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)</a:t>
            </a:r>
            <a:endParaRPr sz="1800">
              <a:solidFill>
                <a:srgbClr val="FF993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74" name="Shape 2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5" name="Google Shape;275;p3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Projection onto Local Magnetic Field</a:t>
            </a:r>
            <a:endParaRPr/>
          </a:p>
        </p:txBody>
      </p:sp>
      <p:sp>
        <p:nvSpPr>
          <p:cNvPr id="276" name="Google Shape;276;p34"/>
          <p:cNvSpPr txBox="1"/>
          <p:nvPr>
            <p:ph idx="1" type="body"/>
          </p:nvPr>
        </p:nvSpPr>
        <p:spPr>
          <a:xfrm>
            <a:off x="311700" y="10762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277" name="Google Shape;277;p3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78" name="Google Shape;278;p34" title="flat_tele_2_proj_mag.png"/>
          <p:cNvPicPr preferRelativeResize="0"/>
          <p:nvPr/>
        </p:nvPicPr>
        <p:blipFill rotWithShape="1">
          <a:blip r:embed="rId3">
            <a:alphaModFix/>
          </a:blip>
          <a:srcRect b="0" l="269" r="259" t="0"/>
          <a:stretch/>
        </p:blipFill>
        <p:spPr>
          <a:xfrm>
            <a:off x="4572000" y="1076275"/>
            <a:ext cx="4555201" cy="3416399"/>
          </a:xfrm>
          <a:prstGeom prst="rect">
            <a:avLst/>
          </a:prstGeom>
          <a:noFill/>
          <a:ln>
            <a:noFill/>
          </a:ln>
        </p:spPr>
      </p:pic>
      <p:pic>
        <p:nvPicPr>
          <p:cNvPr id="279" name="Google Shape;279;p34" title="kol_tele_2_proj_mag.png"/>
          <p:cNvPicPr preferRelativeResize="0"/>
          <p:nvPr/>
        </p:nvPicPr>
        <p:blipFill rotWithShape="1">
          <a:blip r:embed="rId4">
            <a:alphaModFix/>
          </a:blip>
          <a:srcRect b="0" l="269" r="259" t="0"/>
          <a:stretch/>
        </p:blipFill>
        <p:spPr>
          <a:xfrm>
            <a:off x="0" y="1076275"/>
            <a:ext cx="4555201" cy="3416399"/>
          </a:xfrm>
          <a:prstGeom prst="rect">
            <a:avLst/>
          </a:prstGeom>
          <a:noFill/>
          <a:ln>
            <a:noFill/>
          </a:ln>
        </p:spPr>
      </p:pic>
      <p:sp>
        <p:nvSpPr>
          <p:cNvPr id="280" name="Google Shape;280;p34"/>
          <p:cNvSpPr txBox="1"/>
          <p:nvPr/>
        </p:nvSpPr>
        <p:spPr>
          <a:xfrm>
            <a:off x="1228650" y="4328400"/>
            <a:ext cx="76038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 sz="15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  <p:sp>
        <p:nvSpPr>
          <p:cNvPr id="281" name="Google Shape;281;p34"/>
          <p:cNvSpPr txBox="1"/>
          <p:nvPr/>
        </p:nvSpPr>
        <p:spPr>
          <a:xfrm>
            <a:off x="1228650" y="4328400"/>
            <a:ext cx="7603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Helvetica Neue"/>
                <a:ea typeface="Helvetica Neue"/>
                <a:cs typeface="Helvetica Neue"/>
                <a:sym typeface="Helvetica Neue"/>
              </a:rPr>
              <a:t>Extremely anisotropic D (only parallel to B)</a:t>
            </a:r>
            <a:endParaRPr sz="15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Helvetica Neue"/>
                <a:ea typeface="Helvetica Neue"/>
                <a:cs typeface="Helvetica Neue"/>
                <a:sym typeface="Helvetica Neue"/>
              </a:rPr>
              <a:t>More dips since phase reversal (49</a:t>
            </a:r>
            <a:r>
              <a:rPr baseline="30000" lang="en-GB" sz="1500">
                <a:latin typeface="Helvetica Neue"/>
                <a:ea typeface="Helvetica Neue"/>
                <a:cs typeface="Helvetica Neue"/>
                <a:sym typeface="Helvetica Neue"/>
              </a:rPr>
              <a:t>o</a:t>
            </a:r>
            <a:r>
              <a:rPr lang="en-GB" sz="1500">
                <a:latin typeface="Helvetica Neue"/>
                <a:ea typeface="Helvetica Neue"/>
                <a:cs typeface="Helvetica Neue"/>
                <a:sym typeface="Helvetica Neue"/>
              </a:rPr>
              <a:t>) easier to come by</a:t>
            </a:r>
            <a:endParaRPr sz="15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Helvetica Neue"/>
                <a:ea typeface="Helvetica Neue"/>
                <a:cs typeface="Helvetica Neue"/>
                <a:sym typeface="Helvetica Neue"/>
              </a:rPr>
              <a:t>Magnitude still too large - maybe suppressed D locally?</a:t>
            </a:r>
            <a:endParaRPr sz="15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6" name="Google Shape;286;p3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Conclusion</a:t>
            </a:r>
            <a:endParaRPr/>
          </a:p>
        </p:txBody>
      </p:sp>
      <p:sp>
        <p:nvSpPr>
          <p:cNvPr id="287" name="Google Shape;287;p35"/>
          <p:cNvSpPr txBox="1"/>
          <p:nvPr>
            <p:ph idx="1" type="body"/>
          </p:nvPr>
        </p:nvSpPr>
        <p:spPr>
          <a:xfrm>
            <a:off x="2589300" y="1126299"/>
            <a:ext cx="6243000" cy="1708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FF9933"/>
                </a:solidFill>
              </a:rPr>
              <a:t>Proton Flux:</a:t>
            </a:r>
            <a:endParaRPr sz="1500">
              <a:solidFill>
                <a:srgbClr val="FF9933"/>
              </a:solidFill>
            </a:endParaRPr>
          </a:p>
          <a:p>
            <a:pPr indent="-304800" lvl="0" marL="457200" rtl="0" algn="l">
              <a:spcBef>
                <a:spcPts val="1200"/>
              </a:spcBef>
              <a:spcAft>
                <a:spcPts val="0"/>
              </a:spcAft>
              <a:buSzPts val="1200"/>
              <a:buChar char="●"/>
            </a:pPr>
            <a:r>
              <a:rPr lang="en-GB" sz="1200"/>
              <a:t>Microquasars together with SNR can reasonably reproduce the observed proton flux</a:t>
            </a:r>
            <a:endParaRPr sz="1200"/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SzPts val="1200"/>
              <a:buChar char="●"/>
            </a:pPr>
            <a:r>
              <a:rPr lang="en-GB" sz="1200"/>
              <a:t>Causality and corresponding ballistic transport need to accounted for; telegraph equation shows a feature at ~</a:t>
            </a:r>
            <a:r>
              <a:rPr lang="en-GB" sz="1200"/>
              <a:t>10 PeV</a:t>
            </a:r>
            <a:endParaRPr sz="1200">
              <a:solidFill>
                <a:srgbClr val="333333"/>
              </a:solidFill>
            </a:endParaRPr>
          </a:p>
          <a:p>
            <a:pPr indent="-304800" lvl="0" marL="457200" rtl="0" algn="l">
              <a:spcBef>
                <a:spcPts val="0"/>
              </a:spcBef>
              <a:spcAft>
                <a:spcPts val="0"/>
              </a:spcAft>
              <a:buClr>
                <a:srgbClr val="333333"/>
              </a:buClr>
              <a:buSzPts val="1200"/>
              <a:buChar char="●"/>
            </a:pPr>
            <a:r>
              <a:rPr lang="en-GB" sz="1200">
                <a:solidFill>
                  <a:srgbClr val="333333"/>
                </a:solidFill>
              </a:rPr>
              <a:t>The “knee” is mainly due to propagation effects: transition to E</a:t>
            </a:r>
            <a:r>
              <a:rPr baseline="30000" lang="en-GB" sz="1200">
                <a:solidFill>
                  <a:srgbClr val="333333"/>
                </a:solidFill>
              </a:rPr>
              <a:t>2</a:t>
            </a:r>
            <a:r>
              <a:rPr lang="en-GB" sz="1200">
                <a:solidFill>
                  <a:srgbClr val="333333"/>
                </a:solidFill>
              </a:rPr>
              <a:t> diffusion</a:t>
            </a:r>
            <a:endParaRPr sz="1200">
              <a:solidFill>
                <a:srgbClr val="333333"/>
              </a:solidFill>
            </a:endParaRPr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 sz="1200"/>
          </a:p>
        </p:txBody>
      </p:sp>
      <p:sp>
        <p:nvSpPr>
          <p:cNvPr id="288" name="Google Shape;288;p3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289" name="Google Shape;289;p35" title="kol_tele_2.png"/>
          <p:cNvPicPr preferRelativeResize="0"/>
          <p:nvPr/>
        </p:nvPicPr>
        <p:blipFill rotWithShape="1">
          <a:blip r:embed="rId3">
            <a:alphaModFix/>
          </a:blip>
          <a:srcRect b="0" l="269" r="259" t="0"/>
          <a:stretch/>
        </p:blipFill>
        <p:spPr>
          <a:xfrm>
            <a:off x="311700" y="1152475"/>
            <a:ext cx="2277600" cy="170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90" name="Google Shape;290;p35" title="flat_tele_2_proj_mag.png"/>
          <p:cNvPicPr preferRelativeResize="0"/>
          <p:nvPr/>
        </p:nvPicPr>
        <p:blipFill rotWithShape="1">
          <a:blip r:embed="rId4">
            <a:alphaModFix/>
          </a:blip>
          <a:srcRect b="0" l="269" r="259" t="0"/>
          <a:stretch/>
        </p:blipFill>
        <p:spPr>
          <a:xfrm>
            <a:off x="311700" y="2860675"/>
            <a:ext cx="2277600" cy="1708200"/>
          </a:xfrm>
          <a:prstGeom prst="rect">
            <a:avLst/>
          </a:prstGeom>
          <a:noFill/>
          <a:ln>
            <a:noFill/>
          </a:ln>
        </p:spPr>
      </p:pic>
      <p:sp>
        <p:nvSpPr>
          <p:cNvPr id="291" name="Google Shape;291;p35"/>
          <p:cNvSpPr txBox="1"/>
          <p:nvPr/>
        </p:nvSpPr>
        <p:spPr>
          <a:xfrm>
            <a:off x="2589300" y="2838372"/>
            <a:ext cx="6243000" cy="1708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solidFill>
                  <a:srgbClr val="FF9933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Dipole Anisotropy:</a:t>
            </a:r>
            <a:endParaRPr sz="1500">
              <a:solidFill>
                <a:srgbClr val="FF9933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elvetica Neue"/>
              <a:buChar char="●"/>
            </a:pPr>
            <a:r>
              <a:rPr lang="en-GB" sz="1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Dipole anisotropy consists of background and fluctuations</a:t>
            </a:r>
            <a:endParaRPr sz="12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elvetica Neue"/>
              <a:buChar char="●"/>
            </a:pPr>
            <a:r>
              <a:rPr lang="en-GB" sz="1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Background already exceeds observations; fluctuations may reduce magnitude, but rarely seen</a:t>
            </a:r>
            <a:endParaRPr sz="12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-3048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Helvetica Neue"/>
              <a:buChar char="●"/>
            </a:pPr>
            <a:r>
              <a:rPr lang="en-GB" sz="1200">
                <a:solidFill>
                  <a:schemeClr val="dk1"/>
                </a:solidFill>
                <a:latin typeface="Helvetica Neue"/>
                <a:ea typeface="Helvetica Neue"/>
                <a:cs typeface="Helvetica Neue"/>
                <a:sym typeface="Helvetica Neue"/>
              </a:rPr>
              <a:t>Projection onto local magnetic field explains dipole phase and makes dips in magnitude more common, but background points to the “wrong” side</a:t>
            </a:r>
            <a:endParaRPr sz="1800">
              <a:solidFill>
                <a:schemeClr val="dk1"/>
              </a:solidFill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95" name="Shape 2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" name="Google Shape;296;p3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0" name="Shape 3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1" name="Google Shape;301;p3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Publication and Participations</a:t>
            </a:r>
            <a:endParaRPr/>
          </a:p>
        </p:txBody>
      </p:sp>
      <p:sp>
        <p:nvSpPr>
          <p:cNvPr id="302" name="Google Shape;302;p37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Publication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Contribution of μQS to Galactic cosmic rays - in preparation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Participation</a:t>
            </a:r>
            <a:endParaRPr/>
          </a:p>
          <a:p>
            <a:pPr indent="-342900" lvl="0" marL="457200" rtl="0" algn="l">
              <a:spcBef>
                <a:spcPts val="120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School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Advances in Modeling High-Energy Astrophysical Sources: Insights from recent multimessenger discoveries” - Oral Presentation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5th Graduate School on Astro-Particle Physics” - Poster</a:t>
            </a:r>
            <a:endParaRPr/>
          </a:p>
          <a:p>
            <a:pPr indent="-342900" lvl="0" marL="457200" rtl="0" algn="l">
              <a:spcBef>
                <a:spcPts val="0"/>
              </a:spcBef>
              <a:spcAft>
                <a:spcPts val="0"/>
              </a:spcAft>
              <a:buSzPts val="1800"/>
              <a:buChar char="●"/>
            </a:pPr>
            <a:r>
              <a:rPr lang="en-GB"/>
              <a:t>Conference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29th European Cosmic Ray Symposium (ECRS2026) - Oral Presentation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SzPts val="1400"/>
              <a:buChar char="○"/>
            </a:pPr>
            <a:r>
              <a:rPr lang="en-GB"/>
              <a:t>9th Heidelberg International Symposium on High-Energy Gamma-Ray Astronomy - Poster</a:t>
            </a:r>
            <a:endParaRPr/>
          </a:p>
        </p:txBody>
      </p:sp>
      <p:sp>
        <p:nvSpPr>
          <p:cNvPr id="303" name="Google Shape;303;p3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07" name="Shape 3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" name="Google Shape;308;p38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Backup Slides</a:t>
            </a:r>
            <a:endParaRPr/>
          </a:p>
        </p:txBody>
      </p:sp>
      <p:sp>
        <p:nvSpPr>
          <p:cNvPr id="309" name="Google Shape;309;p3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9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Fit Plots</a:t>
            </a:r>
            <a:endParaRPr/>
          </a:p>
        </p:txBody>
      </p:sp>
      <p:sp>
        <p:nvSpPr>
          <p:cNvPr id="315" name="Google Shape;315;p3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16" name="Google Shape;316;p39" title="fit_lock_in.png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11700" y="1152475"/>
            <a:ext cx="4260300" cy="3156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17" name="Google Shape;317;p39" title="fit_lock_in_factor2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4544732" y="1143938"/>
            <a:ext cx="4287567" cy="3176225"/>
          </a:xfrm>
          <a:prstGeom prst="rect">
            <a:avLst/>
          </a:prstGeom>
          <a:noFill/>
          <a:ln>
            <a:noFill/>
          </a:ln>
        </p:spPr>
      </p:pic>
      <p:sp>
        <p:nvSpPr>
          <p:cNvPr id="318" name="Google Shape;318;p39"/>
          <p:cNvSpPr txBox="1"/>
          <p:nvPr/>
        </p:nvSpPr>
        <p:spPr>
          <a:xfrm>
            <a:off x="1228650" y="4328400"/>
            <a:ext cx="7603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Helvetica Neue"/>
                <a:ea typeface="Helvetica Neue"/>
                <a:cs typeface="Helvetica Neue"/>
                <a:sym typeface="Helvetica Neue"/>
              </a:rPr>
              <a:t>Extended to lower </a:t>
            </a:r>
            <a:r>
              <a:rPr lang="en-GB" sz="1500">
                <a:latin typeface="Helvetica Neue"/>
                <a:ea typeface="Helvetica Neue"/>
                <a:cs typeface="Helvetica Neue"/>
                <a:sym typeface="Helvetica Neue"/>
              </a:rPr>
              <a:t>energies</a:t>
            </a:r>
            <a:r>
              <a:rPr lang="en-GB" sz="1500">
                <a:latin typeface="Helvetica Neue"/>
                <a:ea typeface="Helvetica Neue"/>
                <a:cs typeface="Helvetica Neue"/>
                <a:sym typeface="Helvetica Neue"/>
              </a:rPr>
              <a:t> and zoomed in</a:t>
            </a:r>
            <a:endParaRPr sz="15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Helvetica Neue"/>
                <a:ea typeface="Helvetica Neue"/>
                <a:cs typeface="Helvetica Neue"/>
                <a:sym typeface="Helvetica Neue"/>
              </a:rPr>
              <a:t>Included also possibility for E</a:t>
            </a:r>
            <a:r>
              <a:rPr baseline="-25000" lang="en-GB" sz="1500">
                <a:latin typeface="Helvetica Neue"/>
                <a:ea typeface="Helvetica Neue"/>
                <a:cs typeface="Helvetica Neue"/>
                <a:sym typeface="Helvetica Neue"/>
              </a:rPr>
              <a:t>max,SNR</a:t>
            </a:r>
            <a:r>
              <a:rPr lang="en-GB" sz="1500">
                <a:latin typeface="Helvetica Neue"/>
                <a:ea typeface="Helvetica Neue"/>
                <a:cs typeface="Helvetica Neue"/>
                <a:sym typeface="Helvetica Neue"/>
              </a:rPr>
              <a:t> to change</a:t>
            </a:r>
            <a:endParaRPr sz="15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Helvetica Neue"/>
                <a:ea typeface="Helvetica Neue"/>
                <a:cs typeface="Helvetica Neue"/>
                <a:sym typeface="Helvetica Neue"/>
              </a:rPr>
              <a:t>All 𝛘</a:t>
            </a:r>
            <a:r>
              <a:rPr baseline="30000" lang="en-GB" sz="1500">
                <a:latin typeface="Helvetica Neue"/>
                <a:ea typeface="Helvetica Neue"/>
                <a:cs typeface="Helvetica Neue"/>
                <a:sym typeface="Helvetica Neue"/>
              </a:rPr>
              <a:t>2</a:t>
            </a:r>
            <a:r>
              <a:rPr lang="en-GB" sz="1500">
                <a:latin typeface="Helvetica Neue"/>
                <a:ea typeface="Helvetica Neue"/>
                <a:cs typeface="Helvetica Neue"/>
                <a:sym typeface="Helvetica Neue"/>
              </a:rPr>
              <a:t>/d.o.f &lt; 1on total error, reasonable fits</a:t>
            </a:r>
            <a:endParaRPr sz="15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22" name="Shape 3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3" name="Google Shape;323;p40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Results - E</a:t>
            </a:r>
            <a:r>
              <a:rPr baseline="-25000" lang="en-GB"/>
              <a:t>max,SNR</a:t>
            </a:r>
            <a:r>
              <a:rPr lang="en-GB"/>
              <a:t> Vary by Factor 2</a:t>
            </a:r>
            <a:endParaRPr/>
          </a:p>
        </p:txBody>
      </p:sp>
      <p:sp>
        <p:nvSpPr>
          <p:cNvPr id="324" name="Google Shape;324;p4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25" name="Google Shape;325;p40" title="kol_tele_factor2_2.png"/>
          <p:cNvPicPr preferRelativeResize="0"/>
          <p:nvPr/>
        </p:nvPicPr>
        <p:blipFill rotWithShape="1">
          <a:blip r:embed="rId3">
            <a:alphaModFix/>
          </a:blip>
          <a:srcRect b="436" l="0" r="0" t="426"/>
          <a:stretch/>
        </p:blipFill>
        <p:spPr>
          <a:xfrm>
            <a:off x="311700" y="1152475"/>
            <a:ext cx="4260300" cy="3156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26" name="Google Shape;326;p40" title="flat_tele_factor2_2.png"/>
          <p:cNvPicPr preferRelativeResize="0"/>
          <p:nvPr/>
        </p:nvPicPr>
        <p:blipFill rotWithShape="1">
          <a:blip r:embed="rId4">
            <a:alphaModFix/>
          </a:blip>
          <a:srcRect b="357" l="0" r="0" t="348"/>
          <a:stretch/>
        </p:blipFill>
        <p:spPr>
          <a:xfrm>
            <a:off x="4544732" y="1143938"/>
            <a:ext cx="4287567" cy="3176225"/>
          </a:xfrm>
          <a:prstGeom prst="rect">
            <a:avLst/>
          </a:prstGeom>
          <a:noFill/>
          <a:ln>
            <a:noFill/>
          </a:ln>
        </p:spPr>
      </p:pic>
      <p:sp>
        <p:nvSpPr>
          <p:cNvPr id="327" name="Google Shape;327;p40"/>
          <p:cNvSpPr txBox="1"/>
          <p:nvPr/>
        </p:nvSpPr>
        <p:spPr>
          <a:xfrm>
            <a:off x="1228650" y="4328400"/>
            <a:ext cx="76038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Helvetica Neue"/>
                <a:ea typeface="Helvetica Neue"/>
                <a:cs typeface="Helvetica Neue"/>
                <a:sym typeface="Helvetica Neue"/>
              </a:rPr>
              <a:t>Not much changed, still good fit</a:t>
            </a:r>
            <a:endParaRPr sz="15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Helvetica Neue"/>
                <a:ea typeface="Helvetica Neue"/>
                <a:cs typeface="Helvetica Neue"/>
                <a:sym typeface="Helvetica Neue"/>
              </a:rPr>
              <a:t>Slightly lower μQS efficiency needed, but still high</a:t>
            </a:r>
            <a:endParaRPr sz="15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4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Results -Phase (Galactic Longitude)</a:t>
            </a:r>
            <a:endParaRPr/>
          </a:p>
        </p:txBody>
      </p:sp>
      <p:sp>
        <p:nvSpPr>
          <p:cNvPr id="333" name="Google Shape;333;p4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34" name="Google Shape;334;p41" title="kol_tele_2_gal_phase.png"/>
          <p:cNvPicPr preferRelativeResize="0"/>
          <p:nvPr/>
        </p:nvPicPr>
        <p:blipFill rotWithShape="1">
          <a:blip r:embed="rId3">
            <a:alphaModFix/>
          </a:blip>
          <a:srcRect b="357" l="0" r="0" t="348"/>
          <a:stretch/>
        </p:blipFill>
        <p:spPr>
          <a:xfrm>
            <a:off x="311700" y="1152475"/>
            <a:ext cx="4260299" cy="3156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5" name="Google Shape;335;p41" title="flat_tele_2_gal_phase.png"/>
          <p:cNvPicPr preferRelativeResize="0"/>
          <p:nvPr/>
        </p:nvPicPr>
        <p:blipFill rotWithShape="1">
          <a:blip r:embed="rId4">
            <a:alphaModFix/>
          </a:blip>
          <a:srcRect b="357" l="0" r="0" t="348"/>
          <a:stretch/>
        </p:blipFill>
        <p:spPr>
          <a:xfrm>
            <a:off x="4544732" y="1143938"/>
            <a:ext cx="4287567" cy="3176225"/>
          </a:xfrm>
          <a:prstGeom prst="rect">
            <a:avLst/>
          </a:prstGeom>
          <a:noFill/>
          <a:ln>
            <a:noFill/>
          </a:ln>
        </p:spPr>
      </p:pic>
      <p:sp>
        <p:nvSpPr>
          <p:cNvPr id="336" name="Google Shape;336;p41"/>
          <p:cNvSpPr txBox="1"/>
          <p:nvPr/>
        </p:nvSpPr>
        <p:spPr>
          <a:xfrm>
            <a:off x="1228650" y="4328400"/>
            <a:ext cx="7603800" cy="415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Helvetica Neue"/>
                <a:ea typeface="Helvetica Neue"/>
                <a:cs typeface="Helvetica Neue"/>
                <a:sym typeface="Helvetica Neue"/>
              </a:rPr>
              <a:t>Basically the same as right ascension, but shifted due to tilt</a:t>
            </a:r>
            <a:endParaRPr sz="15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0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42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Results - Projected Phase (Right Ascension)</a:t>
            </a:r>
            <a:endParaRPr/>
          </a:p>
        </p:txBody>
      </p:sp>
      <p:sp>
        <p:nvSpPr>
          <p:cNvPr id="342" name="Google Shape;342;p4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43" name="Google Shape;343;p42" title="kol_tele_2_ra_proj.png"/>
          <p:cNvPicPr preferRelativeResize="0"/>
          <p:nvPr/>
        </p:nvPicPr>
        <p:blipFill rotWithShape="1">
          <a:blip r:embed="rId3">
            <a:alphaModFix/>
          </a:blip>
          <a:srcRect b="357" l="0" r="0" t="348"/>
          <a:stretch/>
        </p:blipFill>
        <p:spPr>
          <a:xfrm>
            <a:off x="311700" y="1152475"/>
            <a:ext cx="4260299" cy="3156022"/>
          </a:xfrm>
          <a:prstGeom prst="rect">
            <a:avLst/>
          </a:prstGeom>
          <a:noFill/>
          <a:ln>
            <a:noFill/>
          </a:ln>
        </p:spPr>
      </p:pic>
      <p:pic>
        <p:nvPicPr>
          <p:cNvPr id="344" name="Google Shape;344;p42" title="flat_tele_2_ra_proj.png"/>
          <p:cNvPicPr preferRelativeResize="0"/>
          <p:nvPr/>
        </p:nvPicPr>
        <p:blipFill rotWithShape="1">
          <a:blip r:embed="rId4">
            <a:alphaModFix/>
          </a:blip>
          <a:srcRect b="357" l="0" r="0" t="348"/>
          <a:stretch/>
        </p:blipFill>
        <p:spPr>
          <a:xfrm>
            <a:off x="4544732" y="1143938"/>
            <a:ext cx="4287567" cy="3176225"/>
          </a:xfrm>
          <a:prstGeom prst="rect">
            <a:avLst/>
          </a:prstGeom>
          <a:noFill/>
          <a:ln>
            <a:noFill/>
          </a:ln>
        </p:spPr>
      </p:pic>
      <p:sp>
        <p:nvSpPr>
          <p:cNvPr id="345" name="Google Shape;345;p42"/>
          <p:cNvSpPr txBox="1"/>
          <p:nvPr/>
        </p:nvSpPr>
        <p:spPr>
          <a:xfrm>
            <a:off x="1228650" y="4328400"/>
            <a:ext cx="7603800" cy="8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Helvetica Neue"/>
                <a:ea typeface="Helvetica Neue"/>
                <a:cs typeface="Helvetica Neue"/>
                <a:sym typeface="Helvetica Neue"/>
              </a:rPr>
              <a:t>Uninteresting since its one way or the other</a:t>
            </a:r>
            <a:endParaRPr sz="15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Helvetica Neue"/>
                <a:ea typeface="Helvetica Neue"/>
                <a:cs typeface="Helvetica Neue"/>
                <a:sym typeface="Helvetica Neue"/>
              </a:rPr>
              <a:t>Phase flip ↔ Dip in dipole</a:t>
            </a:r>
            <a:endParaRPr sz="1500">
              <a:latin typeface="Helvetica Neue"/>
              <a:ea typeface="Helvetica Neue"/>
              <a:cs typeface="Helvetica Neue"/>
              <a:sym typeface="Helvetica Neue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500">
                <a:latin typeface="Helvetica Neue"/>
                <a:ea typeface="Helvetica Neue"/>
                <a:cs typeface="Helvetica Neue"/>
                <a:sym typeface="Helvetica Neue"/>
              </a:rPr>
              <a:t>Mostly still wrong direction at lower energies</a:t>
            </a:r>
            <a:endParaRPr sz="1500">
              <a:latin typeface="Helvetica Neue"/>
              <a:ea typeface="Helvetica Neue"/>
              <a:cs typeface="Helvetica Neue"/>
              <a:sym typeface="Helvetica Neue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9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Source Distributions</a:t>
            </a:r>
            <a:endParaRPr/>
          </a:p>
        </p:txBody>
      </p:sp>
      <p:sp>
        <p:nvSpPr>
          <p:cNvPr id="351" name="Google Shape;351;p43"/>
          <p:cNvSpPr txBox="1"/>
          <p:nvPr>
            <p:ph idx="1" type="body"/>
          </p:nvPr>
        </p:nvSpPr>
        <p:spPr>
          <a:xfrm>
            <a:off x="4572000" y="1132275"/>
            <a:ext cx="4218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lnSpcReduction="1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Lorimer</a:t>
            </a:r>
            <a:r>
              <a:rPr lang="en-GB"/>
              <a:t> used for MC simulations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Solid lines are with spiral arms, dotted lines are axisymmetric case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Imbalance between sources between left and right of the red line within shaded region leads to dipole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Without spiral arms its large, including </a:t>
            </a:r>
            <a:r>
              <a:rPr b="1" lang="en-GB"/>
              <a:t>spiral arms</a:t>
            </a:r>
            <a:r>
              <a:rPr lang="en-GB"/>
              <a:t> further </a:t>
            </a:r>
            <a:r>
              <a:rPr b="1" lang="en-GB"/>
              <a:t>enhances </a:t>
            </a:r>
            <a:r>
              <a:rPr lang="en-GB"/>
              <a:t>the dipole</a:t>
            </a:r>
            <a:endParaRPr/>
          </a:p>
        </p:txBody>
      </p:sp>
      <p:sp>
        <p:nvSpPr>
          <p:cNvPr id="352" name="Google Shape;352;p4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53" name="Google Shape;353;p43" title="radial_density.png"/>
          <p:cNvPicPr preferRelativeResize="0"/>
          <p:nvPr/>
        </p:nvPicPr>
        <p:blipFill rotWithShape="1">
          <a:blip r:embed="rId3">
            <a:alphaModFix/>
          </a:blip>
          <a:srcRect b="0" l="269" r="259" t="0"/>
          <a:stretch/>
        </p:blipFill>
        <p:spPr>
          <a:xfrm>
            <a:off x="311710" y="1152475"/>
            <a:ext cx="4302117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57" name="Shape 3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8" name="Google Shape;358;p4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Position of Observer - Background</a:t>
            </a:r>
            <a:endParaRPr/>
          </a:p>
        </p:txBody>
      </p:sp>
      <p:sp>
        <p:nvSpPr>
          <p:cNvPr id="359" name="Google Shape;359;p44"/>
          <p:cNvSpPr txBox="1"/>
          <p:nvPr>
            <p:ph idx="1" type="body"/>
          </p:nvPr>
        </p:nvSpPr>
        <p:spPr>
          <a:xfrm>
            <a:off x="4758675" y="1152475"/>
            <a:ext cx="4073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Lorimer the </a:t>
            </a:r>
            <a:r>
              <a:rPr lang="en-GB"/>
              <a:t>default</a:t>
            </a:r>
            <a:r>
              <a:rPr lang="en-GB"/>
              <a:t> distribution - no phase flip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Flat and Case - phase flip for tiny dipole - solution for magnitude?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Spiral arms strongly modulate the magnitude but minima non-trivial</a:t>
            </a:r>
            <a:endParaRPr/>
          </a:p>
        </p:txBody>
      </p:sp>
      <p:sp>
        <p:nvSpPr>
          <p:cNvPr id="360" name="Google Shape;360;p4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61" name="Google Shape;361;p44" title="dipole_changing_xo.png"/>
          <p:cNvPicPr preferRelativeResize="0"/>
          <p:nvPr/>
        </p:nvPicPr>
        <p:blipFill rotWithShape="1">
          <a:blip r:embed="rId3">
            <a:alphaModFix/>
          </a:blip>
          <a:srcRect b="0" l="1191" r="1181" t="0"/>
          <a:stretch/>
        </p:blipFill>
        <p:spPr>
          <a:xfrm>
            <a:off x="311700" y="1152475"/>
            <a:ext cx="4446966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5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4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Halo Height - Background</a:t>
            </a:r>
            <a:endParaRPr/>
          </a:p>
        </p:txBody>
      </p:sp>
      <p:sp>
        <p:nvSpPr>
          <p:cNvPr id="367" name="Google Shape;367;p45"/>
          <p:cNvSpPr txBox="1"/>
          <p:nvPr>
            <p:ph idx="1" type="body"/>
          </p:nvPr>
        </p:nvSpPr>
        <p:spPr>
          <a:xfrm>
            <a:off x="4758675" y="1152475"/>
            <a:ext cx="4073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Even with small H dipole exceeds observations (sun position)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rPr lang="en-GB"/>
              <a:t>Isotropic distribution dipole comes from edge of </a:t>
            </a:r>
            <a:r>
              <a:rPr lang="en-GB"/>
              <a:t>galaxy</a:t>
            </a:r>
            <a:r>
              <a:rPr lang="en-GB"/>
              <a:t> effect</a:t>
            </a:r>
            <a:endParaRPr/>
          </a:p>
        </p:txBody>
      </p:sp>
      <p:sp>
        <p:nvSpPr>
          <p:cNvPr id="368" name="Google Shape;368;p4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69" name="Google Shape;369;p45" title="dipole_changing_H.png"/>
          <p:cNvPicPr preferRelativeResize="0"/>
          <p:nvPr/>
        </p:nvPicPr>
        <p:blipFill rotWithShape="1">
          <a:blip r:embed="rId3">
            <a:alphaModFix/>
          </a:blip>
          <a:srcRect b="0" l="1191" r="1181" t="0"/>
          <a:stretch/>
        </p:blipFill>
        <p:spPr>
          <a:xfrm>
            <a:off x="311700" y="1152475"/>
            <a:ext cx="4446966" cy="34164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73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4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 fontScale="90000"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Integral vs Monte Carlo</a:t>
            </a:r>
            <a:endParaRPr/>
          </a:p>
        </p:txBody>
      </p:sp>
      <p:sp>
        <p:nvSpPr>
          <p:cNvPr id="375" name="Google Shape;375;p46"/>
          <p:cNvSpPr txBox="1"/>
          <p:nvPr>
            <p:ph idx="1" type="body"/>
          </p:nvPr>
        </p:nvSpPr>
        <p:spPr>
          <a:xfrm>
            <a:off x="5016400" y="1152475"/>
            <a:ext cx="38157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/>
              <a:t>Nearby sources</a:t>
            </a:r>
            <a:r>
              <a:rPr lang="en-GB"/>
              <a:t> much more important for dipole than for flux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b="1" lang="en-GB"/>
              <a:t>Integral</a:t>
            </a:r>
            <a:r>
              <a:rPr lang="en-GB"/>
              <a:t> only captures the </a:t>
            </a:r>
            <a:r>
              <a:rPr b="1" lang="en-GB"/>
              <a:t>background</a:t>
            </a:r>
            <a:r>
              <a:rPr lang="en-GB"/>
              <a:t> dipole due to 𝜌 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0"/>
              </a:spcAft>
              <a:buNone/>
            </a:pPr>
            <a:r>
              <a:rPr lang="en-GB"/>
              <a:t>Actual dipole is </a:t>
            </a:r>
            <a:r>
              <a:rPr b="1" lang="en-GB"/>
              <a:t>sum</a:t>
            </a:r>
            <a:r>
              <a:rPr lang="en-GB"/>
              <a:t> of background and fluctuations (only seen in MC)</a:t>
            </a:r>
            <a:endParaRPr/>
          </a:p>
          <a:p>
            <a:pPr indent="0" lvl="0" marL="0" rtl="0" algn="l">
              <a:spcBef>
                <a:spcPts val="1200"/>
              </a:spcBef>
              <a:spcAft>
                <a:spcPts val="1200"/>
              </a:spcAft>
              <a:buNone/>
            </a:pPr>
            <a:r>
              <a:t/>
            </a:r>
            <a:endParaRPr/>
          </a:p>
        </p:txBody>
      </p:sp>
      <p:sp>
        <p:nvSpPr>
          <p:cNvPr id="376" name="Google Shape;376;p4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  <p:pic>
        <p:nvPicPr>
          <p:cNvPr id="377" name="Google Shape;377;p46" title="kolmogorov_dipole_Hs_76TV_proj_mag.png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2664063" y="1152475"/>
            <a:ext cx="2289707" cy="170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8" name="Google Shape;378;p46" title="kolmogorov_dipole_Hs_447TV_proj_mag.png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311700" y="1152475"/>
            <a:ext cx="2289715" cy="1708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379" name="Google Shape;379;p46" title="kolmogorov_dipole_Hs_7527TV_proj_mag.png"/>
          <p:cNvPicPr preferRelativeResize="0"/>
          <p:nvPr/>
        </p:nvPicPr>
        <p:blipFill rotWithShape="1">
          <a:blip r:embed="rId5">
            <a:alphaModFix/>
          </a:blip>
          <a:srcRect b="0" l="0" r="0" t="0"/>
          <a:stretch/>
        </p:blipFill>
        <p:spPr>
          <a:xfrm>
            <a:off x="1525413" y="2995425"/>
            <a:ext cx="2289700" cy="1708189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\vec \delta = \frac{3\sum_i \vec J}{c \sum_i n}&#10;%c712739e-9017-4d56-a68d-5e6fcf4603ae" id="380" name="Google Shape;380;p46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5168863" y="3767114"/>
            <a:ext cx="1133475" cy="638175"/>
          </a:xfrm>
          <a:prstGeom prst="rect">
            <a:avLst/>
          </a:prstGeom>
          <a:noFill/>
          <a:ln>
            <a:noFill/>
          </a:ln>
        </p:spPr>
      </p:pic>
      <p:pic>
        <p:nvPicPr>
          <p:cNvPr descr="\vec \delta = \frac{3 D \vec\nabla\int  \text{d}^3x \, \text{d}t\; \rho(\vec x)  G(\vec x,t,E)}{c\int  \text{d}^3x \, \text{d}t \;\rho(\vec x) G(\vec x,t,E)}&#10;%0e4cf59d-6a3f-482f-9d7e-ec2b71e6205b" id="381" name="Google Shape;381;p46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20855" y="3833802"/>
            <a:ext cx="2400300" cy="5048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